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0"/>
  </p:notesMasterIdLst>
  <p:handoutMasterIdLst>
    <p:handoutMasterId r:id="rId11"/>
  </p:handoutMasterIdLst>
  <p:sldIdLst>
    <p:sldId id="262" r:id="rId5"/>
    <p:sldId id="264" r:id="rId6"/>
    <p:sldId id="267" r:id="rId7"/>
    <p:sldId id="265" r:id="rId8"/>
    <p:sldId id="266" r:id="rId9"/>
  </p:sldIdLst>
  <p:sldSz cx="9144000" cy="5143500" type="screen16x9"/>
  <p:notesSz cx="6881813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6"/>
    <a:srgbClr val="0054A6"/>
    <a:srgbClr val="FDC82F"/>
    <a:srgbClr val="FFCE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588" y="72"/>
      </p:cViewPr>
      <p:guideLst>
        <p:guide orient="horz" pos="21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225" cy="466291"/>
          </a:xfrm>
          <a:prstGeom prst="rect">
            <a:avLst/>
          </a:prstGeom>
        </p:spPr>
        <p:txBody>
          <a:bodyPr vert="horz" lIns="87444" tIns="43722" rIns="87444" bIns="4372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002" y="0"/>
            <a:ext cx="2982225" cy="466291"/>
          </a:xfrm>
          <a:prstGeom prst="rect">
            <a:avLst/>
          </a:prstGeom>
        </p:spPr>
        <p:txBody>
          <a:bodyPr vert="horz" lIns="87444" tIns="43722" rIns="87444" bIns="43722" rtlCol="0"/>
          <a:lstStyle>
            <a:lvl1pPr algn="r">
              <a:defRPr sz="1100"/>
            </a:lvl1pPr>
          </a:lstStyle>
          <a:p>
            <a:fld id="{AF1B6649-6B1C-471F-AD39-561A5E96C65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110"/>
            <a:ext cx="2982225" cy="466290"/>
          </a:xfrm>
          <a:prstGeom prst="rect">
            <a:avLst/>
          </a:prstGeom>
        </p:spPr>
        <p:txBody>
          <a:bodyPr vert="horz" lIns="87444" tIns="43722" rIns="87444" bIns="4372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002" y="8830110"/>
            <a:ext cx="2982225" cy="466290"/>
          </a:xfrm>
          <a:prstGeom prst="rect">
            <a:avLst/>
          </a:prstGeom>
        </p:spPr>
        <p:txBody>
          <a:bodyPr vert="horz" lIns="87444" tIns="43722" rIns="87444" bIns="43722" rtlCol="0" anchor="b"/>
          <a:lstStyle>
            <a:lvl1pPr algn="r">
              <a:defRPr sz="1100"/>
            </a:lvl1pPr>
          </a:lstStyle>
          <a:p>
            <a:fld id="{7FBC644E-A3C3-4066-92AC-C4F725A00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19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22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002" y="0"/>
            <a:ext cx="298222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696913"/>
            <a:ext cx="61991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6" y="4415790"/>
            <a:ext cx="5504181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110"/>
            <a:ext cx="298222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002" y="8830110"/>
            <a:ext cx="298222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fld id="{B5AB8241-9BA5-5A46-B1D8-1CFB7F3386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6986588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986588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51435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914400"/>
            <a:ext cx="16938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04672" y="1977629"/>
            <a:ext cx="5329237" cy="1913334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9" y="4105275"/>
            <a:ext cx="5329237" cy="681038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04863" y="950913"/>
            <a:ext cx="2895600" cy="209550"/>
          </a:xfrm>
        </p:spPr>
        <p:txBody>
          <a:bodyPr/>
          <a:lstStyle>
            <a:lvl1pPr>
              <a:defRPr smtClean="0"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76900-0E3B-D94C-8A32-C55FE5AE68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4" y="239317"/>
            <a:ext cx="1963737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9" y="239317"/>
            <a:ext cx="5743575" cy="43553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7EB5-07F9-2E4F-A54B-A61D01C7A7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1699-FDC3-BD4C-9AB0-3F7223D7AE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BDAC-DDAE-DD45-9262-4EE772D2F3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C1CD-A9C2-F64B-AE79-D76EEE2D71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9929"/>
            <a:ext cx="403860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9929"/>
            <a:ext cx="403860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1AE1-91F8-2D4E-A5E7-00A0B863B7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C26B-415E-5944-A4DD-6B5BB18695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220C1-0436-314B-BC0F-9DA5B9EEE3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A207-8842-D04C-916B-99BAA839B4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3B25-4559-9E4D-8BE3-1C5E9771F2F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F825-A009-764B-886E-E225967BA4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A1C1D-A3DA-2E4E-B6C6-333582DA88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E51F1-93A3-304E-A39F-F0405BEB24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9317"/>
            <a:ext cx="2057400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9317"/>
            <a:ext cx="6019800" cy="43553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D2FD-0D0C-C340-8428-7D0AD7DF53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784FE-3B3B-4245-BBC6-1DFC2966AB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9317"/>
            <a:ext cx="2057400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9317"/>
            <a:ext cx="6019800" cy="43553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329929"/>
            <a:ext cx="3852862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329929"/>
            <a:ext cx="385445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FA4BB-799E-554A-B774-951AF9B5C2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4AE5A-37CD-1849-918F-39BC088E2A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B459-BA9D-584B-8851-DE7533AEA5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BD59D-15DA-E844-9783-219C4D83C8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58742-78BA-724E-BF41-BB5D05E37F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82598-DCB1-DC48-BEF1-B8EF8ED665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39713"/>
            <a:ext cx="561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330325"/>
            <a:ext cx="7859712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4863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4864100"/>
            <a:ext cx="17732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2E4FD6D8-E3CD-AF48-818A-96BF2E166C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804863" y="4740275"/>
            <a:ext cx="7891462" cy="46038"/>
          </a:xfrm>
          <a:prstGeom prst="line">
            <a:avLst/>
          </a:prstGeom>
          <a:noFill/>
          <a:ln w="9525">
            <a:solidFill>
              <a:srgbClr val="0039A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3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11"/>
          <p:cNvSpPr>
            <a:spLocks noChangeArrowheads="1"/>
          </p:cNvSpPr>
          <p:nvPr userDrawn="1"/>
        </p:nvSpPr>
        <p:spPr bwMode="auto">
          <a:xfrm>
            <a:off x="0" y="1060450"/>
            <a:ext cx="9144000" cy="40830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4848225"/>
            <a:ext cx="17732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7FAFC3-FB9E-BB42-B599-E3CA34DEEC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493" name="Rectangle 13"/>
          <p:cNvSpPr>
            <a:spLocks noChangeArrowheads="1"/>
          </p:cNvSpPr>
          <p:nvPr userDrawn="1"/>
        </p:nvSpPr>
        <p:spPr bwMode="auto">
          <a:xfrm flipV="1">
            <a:off x="0" y="1022350"/>
            <a:ext cx="9144000" cy="107950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494" name="Line 14"/>
          <p:cNvSpPr>
            <a:spLocks noChangeShapeType="1"/>
          </p:cNvSpPr>
          <p:nvPr userDrawn="1"/>
        </p:nvSpPr>
        <p:spPr bwMode="auto">
          <a:xfrm>
            <a:off x="466725" y="4786313"/>
            <a:ext cx="822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133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9713"/>
            <a:ext cx="597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2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0325"/>
            <a:ext cx="8229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332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9713"/>
            <a:ext cx="597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2560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37892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000" y="514350"/>
            <a:ext cx="43465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2286000" y="4629150"/>
            <a:ext cx="35814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0054A6"/>
                </a:solidFill>
                <a:latin typeface="+mj-lt"/>
              </a:rPr>
              <a:t>American Chemical Society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Why Change the Division Allocation Formula?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3200" dirty="0"/>
              <a:t>DAC wants to encourage divisions to engage more frequently on </a:t>
            </a:r>
            <a:r>
              <a:rPr lang="en-US" sz="3200" i="1" dirty="0" smtClean="0"/>
              <a:t>regional </a:t>
            </a:r>
            <a:r>
              <a:rPr lang="en-US" sz="3200" dirty="0"/>
              <a:t>and </a:t>
            </a:r>
            <a:r>
              <a:rPr lang="en-US" sz="3200" i="1" dirty="0" smtClean="0"/>
              <a:t>international </a:t>
            </a:r>
            <a:r>
              <a:rPr lang="en-US" sz="3200" dirty="0" smtClean="0"/>
              <a:t>levels.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4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10000"/>
              </a:spcBef>
              <a:spcAft>
                <a:spcPct val="40000"/>
              </a:spcAft>
              <a:buChar char="•"/>
              <a:defRPr sz="1050">
                <a:solidFill>
                  <a:srgbClr val="0039A6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10000"/>
              </a:spcBef>
              <a:spcAft>
                <a:spcPct val="40000"/>
              </a:spcAft>
              <a:buChar char="–"/>
              <a:defRPr sz="900">
                <a:solidFill>
                  <a:srgbClr val="0039A6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10000"/>
              </a:spcBef>
              <a:spcAft>
                <a:spcPct val="40000"/>
              </a:spcAft>
              <a:buChar char="»"/>
              <a:defRPr sz="750">
                <a:solidFill>
                  <a:srgbClr val="0039A6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750">
                <a:solidFill>
                  <a:srgbClr val="0039A6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750">
                <a:solidFill>
                  <a:srgbClr val="0039A6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750">
                <a:solidFill>
                  <a:srgbClr val="0039A6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750">
                <a:solidFill>
                  <a:srgbClr val="0039A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dirty="0" smtClean="0"/>
              <a:t>American Chemical Society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584548" y="250032"/>
            <a:ext cx="6147692" cy="432197"/>
          </a:xfrm>
        </p:spPr>
        <p:txBody>
          <a:bodyPr/>
          <a:lstStyle/>
          <a:p>
            <a:pPr eaLnBrk="1" hangingPunct="1"/>
            <a:r>
              <a:rPr lang="en-GB" altLang="en-US" sz="2400" dirty="0"/>
              <a:t>Proposed Division Allocation Formula 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84548" y="802680"/>
            <a:ext cx="6624736" cy="394096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200" dirty="0"/>
              <a:t>ACS Bylaws state that 9% of the ACS Member Dues Pool is allocated to the technical divisions. </a:t>
            </a:r>
          </a:p>
          <a:p>
            <a:pPr marL="0" indent="0" eaLnBrk="1" hangingPunct="1">
              <a:buNone/>
            </a:pPr>
            <a:r>
              <a:rPr lang="en-US" altLang="en-US" sz="1200" b="1" dirty="0"/>
              <a:t>Allotment Category	          		Current		Proposed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Base Amount:  			</a:t>
            </a:r>
            <a:r>
              <a:rPr lang="en-US" altLang="en-US" sz="1200" dirty="0" smtClean="0"/>
              <a:t>15</a:t>
            </a:r>
            <a:r>
              <a:rPr lang="en-US" altLang="en-US" sz="1200" dirty="0"/>
              <a:t>%		 15%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Per Member:  			</a:t>
            </a:r>
            <a:r>
              <a:rPr lang="en-US" altLang="en-US" sz="1200" dirty="0" smtClean="0"/>
              <a:t>12.5</a:t>
            </a:r>
            <a:r>
              <a:rPr lang="en-US" altLang="en-US" sz="1200" dirty="0"/>
              <a:t>%		 12.5%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Innovative Projects:  			10%		 10%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# of Attendees at NM Oral Sessions:		31.25%		  25%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# of Members at NM: 			15.625%		  12.5%	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# of Posters presented at NM:		</a:t>
            </a:r>
            <a:r>
              <a:rPr lang="en-US" altLang="en-US" sz="1200" dirty="0" smtClean="0"/>
              <a:t>15.625</a:t>
            </a:r>
            <a:r>
              <a:rPr lang="en-US" altLang="en-US" sz="1200" dirty="0"/>
              <a:t>%		  12.5% 	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ACS Regional Meeting Participation: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	# of ½ day sessions organized	-		   2.5%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	# of Division Members registered	-		   5%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ACS Sponsored/Affiliated International Meeting Participation: </a:t>
            </a:r>
            <a:r>
              <a:rPr lang="en-US" altLang="en-US" sz="1200" dirty="0" smtClean="0">
                <a:solidFill>
                  <a:srgbClr val="FF0000"/>
                </a:solidFill>
              </a:rPr>
              <a:t>No geographical restriction on where the meeting is held. </a:t>
            </a:r>
          </a:p>
          <a:p>
            <a:pPr marL="0" indent="0" eaLnBrk="1" hangingPunct="1">
              <a:buNone/>
            </a:pPr>
            <a:r>
              <a:rPr lang="en-US" altLang="en-US" sz="1200" dirty="0" smtClean="0"/>
              <a:t>	# of ½ day sessions organized 	-		   5%			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556689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Qualifying International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dirty="0" smtClean="0"/>
              <a:t>ACS-Sponsored </a:t>
            </a:r>
            <a:r>
              <a:rPr lang="en-US" dirty="0"/>
              <a:t>or ACS-Affiliated </a:t>
            </a:r>
            <a:r>
              <a:rPr lang="en-US" i="1" dirty="0"/>
              <a:t>by virtue of formal approval by the ACS Executive Director; this approval typically takes the form of an MOU or an official co-sponsorship. 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Examples </a:t>
            </a:r>
            <a:r>
              <a:rPr lang="en-US" dirty="0"/>
              <a:t>of such meetings include Pacifichem, Atlantic Basin Conference on Chemistry (ABCChem), and division-specific meetings such as the recently approved MOU between the ACS Biochemical Technology Division and the European Society of Biochemical Engineering Sciences</a:t>
            </a:r>
            <a:r>
              <a:rPr lang="en-US" dirty="0" smtClean="0"/>
              <a:t>.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DAC’s </a:t>
            </a:r>
            <a:r>
              <a:rPr lang="en-US" i="1" dirty="0"/>
              <a:t>original plan </a:t>
            </a:r>
            <a:r>
              <a:rPr lang="en-US" dirty="0" smtClean="0"/>
              <a:t>restricted international meetings to those held outside the  continental U.S. However, DAC voted in N.O. to lift that restriction. International meetings held in the U.S. now qualify.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American Chemical Society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1F825-A009-764B-886E-E225967BA46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79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DAC moves that Council approve the division allocation formula, as presented, effective with allocations distributed for 2019 division performance.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American Chemical 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46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Sci-Mix “Division Row” Participating Divisions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American Chemical Society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04863" y="1346467"/>
            <a:ext cx="202928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AGFD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ANYL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BIOL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BMGT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CHAS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CHED</a:t>
            </a:r>
            <a:endParaRPr lang="en-US" sz="2600" dirty="0">
              <a:solidFill>
                <a:srgbClr val="0039A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95863" y="1346467"/>
            <a:ext cx="1447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INOR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MEDI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PMSE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POLY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PROF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SCHB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TOXI</a:t>
            </a:r>
            <a:endParaRPr lang="en-US" sz="2600" dirty="0">
              <a:solidFill>
                <a:srgbClr val="0039A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31779" y="1320869"/>
            <a:ext cx="19664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9A6"/>
                </a:solidFill>
              </a:rPr>
              <a:t>CINF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9A6"/>
                </a:solidFill>
              </a:rPr>
              <a:t>COLL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9A6"/>
                </a:solidFill>
              </a:rPr>
              <a:t>COMP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9A6"/>
                </a:solidFill>
              </a:rPr>
              <a:t>ENFL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9A6"/>
                </a:solidFill>
              </a:rPr>
              <a:t>GEOC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HIST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9A6"/>
                </a:solidFill>
              </a:rPr>
              <a:t>I&amp;EC</a:t>
            </a:r>
            <a:endParaRPr lang="en-US" sz="2600" dirty="0">
              <a:solidFill>
                <a:srgbClr val="0039A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505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AC ExComm.potx" id="{E79DBF5E-DAB6-49C3-8D4C-46C4EDE7CB83}" vid="{87B19A5B-1FCF-4656-8653-F9917C3F470E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AC ExComm.potx" id="{E79DBF5E-DAB6-49C3-8D4C-46C4EDE7CB83}" vid="{C5B5AF31-C553-40A0-B174-5D977661BCB5}"/>
    </a:ext>
  </a:ext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AC ExComm.potx" id="{E79DBF5E-DAB6-49C3-8D4C-46C4EDE7CB83}" vid="{A5733C39-2792-4E0D-AB4B-0DB708675F79}"/>
    </a:ext>
  </a:ext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AC ExComm.potx" id="{E79DBF5E-DAB6-49C3-8D4C-46C4EDE7CB83}" vid="{4D37C8C6-AE36-44DA-B4DA-752CD0EEA056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 ExComm</Template>
  <TotalTime>39</TotalTime>
  <Words>217</Words>
  <Application>Microsoft Office PowerPoint</Application>
  <PresentationFormat>On-screen Show (16:9)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Default Design</vt:lpstr>
      <vt:lpstr>Custom Design</vt:lpstr>
      <vt:lpstr>1_Custom Design</vt:lpstr>
      <vt:lpstr>2_Custom Design</vt:lpstr>
      <vt:lpstr>Why Change the Division Allocation Formula?</vt:lpstr>
      <vt:lpstr>Proposed Division Allocation Formula </vt:lpstr>
      <vt:lpstr>Qualifying International Meetings</vt:lpstr>
      <vt:lpstr>Motion</vt:lpstr>
      <vt:lpstr>Sci-Mix “Division Row” Participating Divisions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Change the Division Allocation Formula?</dc:title>
  <dc:creator>Frida Akerberg</dc:creator>
  <cp:lastModifiedBy>John Katz</cp:lastModifiedBy>
  <cp:revision>10</cp:revision>
  <cp:lastPrinted>2018-03-20T14:33:14Z</cp:lastPrinted>
  <dcterms:created xsi:type="dcterms:W3CDTF">2018-03-13T19:52:48Z</dcterms:created>
  <dcterms:modified xsi:type="dcterms:W3CDTF">2018-03-21T21:08:15Z</dcterms:modified>
</cp:coreProperties>
</file>