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604" r:id="rId2"/>
    <p:sldId id="525" r:id="rId3"/>
    <p:sldId id="581" r:id="rId4"/>
    <p:sldId id="529" r:id="rId5"/>
    <p:sldId id="605" r:id="rId6"/>
    <p:sldId id="566" r:id="rId7"/>
    <p:sldId id="606" r:id="rId8"/>
    <p:sldId id="531" r:id="rId9"/>
    <p:sldId id="583" r:id="rId10"/>
    <p:sldId id="582" r:id="rId11"/>
    <p:sldId id="584" r:id="rId12"/>
    <p:sldId id="532" r:id="rId13"/>
    <p:sldId id="580" r:id="rId14"/>
    <p:sldId id="585" r:id="rId15"/>
    <p:sldId id="534" r:id="rId16"/>
    <p:sldId id="586" r:id="rId17"/>
    <p:sldId id="588" r:id="rId18"/>
    <p:sldId id="595" r:id="rId19"/>
    <p:sldId id="535" r:id="rId20"/>
    <p:sldId id="540" r:id="rId21"/>
    <p:sldId id="538" r:id="rId22"/>
    <p:sldId id="594" r:id="rId23"/>
    <p:sldId id="600" r:id="rId24"/>
    <p:sldId id="555" r:id="rId25"/>
    <p:sldId id="601" r:id="rId26"/>
    <p:sldId id="541" r:id="rId27"/>
    <p:sldId id="545" r:id="rId28"/>
    <p:sldId id="591" r:id="rId29"/>
    <p:sldId id="592" r:id="rId30"/>
    <p:sldId id="596" r:id="rId31"/>
    <p:sldId id="548" r:id="rId32"/>
    <p:sldId id="597" r:id="rId33"/>
    <p:sldId id="550" r:id="rId34"/>
    <p:sldId id="598" r:id="rId35"/>
    <p:sldId id="602" r:id="rId36"/>
    <p:sldId id="530" r:id="rId37"/>
    <p:sldId id="599" r:id="rId38"/>
    <p:sldId id="603" r:id="rId39"/>
  </p:sldIdLst>
  <p:sldSz cx="9144000" cy="6858000" type="screen4x3"/>
  <p:notesSz cx="6858000" cy="9296400"/>
  <p:defaultTextStyle>
    <a:defPPr>
      <a:defRPr lang="en-GB"/>
    </a:defPPr>
    <a:lvl1pPr algn="l" rtl="0" fontAlgn="base">
      <a:spcBef>
        <a:spcPct val="0"/>
      </a:spcBef>
      <a:spcAft>
        <a:spcPct val="0"/>
      </a:spcAft>
      <a:defRPr kern="1200">
        <a:solidFill>
          <a:schemeClr val="tx1"/>
        </a:solidFill>
        <a:latin typeface="Arial" charset="0"/>
        <a:ea typeface="MS PGothic" pitchFamily="34" charset="-128"/>
        <a:cs typeface="MS PGothic" pitchFamily="34" charset="-128"/>
      </a:defRPr>
    </a:lvl1pPr>
    <a:lvl2pPr marL="457200" algn="l" rtl="0" fontAlgn="base">
      <a:spcBef>
        <a:spcPct val="0"/>
      </a:spcBef>
      <a:spcAft>
        <a:spcPct val="0"/>
      </a:spcAft>
      <a:defRPr kern="1200">
        <a:solidFill>
          <a:schemeClr val="tx1"/>
        </a:solidFill>
        <a:latin typeface="Arial" charset="0"/>
        <a:ea typeface="MS PGothic" pitchFamily="34" charset="-128"/>
        <a:cs typeface="MS PGothic" pitchFamily="34" charset="-128"/>
      </a:defRPr>
    </a:lvl2pPr>
    <a:lvl3pPr marL="914400" algn="l" rtl="0" fontAlgn="base">
      <a:spcBef>
        <a:spcPct val="0"/>
      </a:spcBef>
      <a:spcAft>
        <a:spcPct val="0"/>
      </a:spcAft>
      <a:defRPr kern="1200">
        <a:solidFill>
          <a:schemeClr val="tx1"/>
        </a:solidFill>
        <a:latin typeface="Arial" charset="0"/>
        <a:ea typeface="MS PGothic" pitchFamily="34" charset="-128"/>
        <a:cs typeface="MS PGothic" pitchFamily="34" charset="-128"/>
      </a:defRPr>
    </a:lvl3pPr>
    <a:lvl4pPr marL="1371600" algn="l" rtl="0" fontAlgn="base">
      <a:spcBef>
        <a:spcPct val="0"/>
      </a:spcBef>
      <a:spcAft>
        <a:spcPct val="0"/>
      </a:spcAft>
      <a:defRPr kern="1200">
        <a:solidFill>
          <a:schemeClr val="tx1"/>
        </a:solidFill>
        <a:latin typeface="Arial" charset="0"/>
        <a:ea typeface="MS PGothic" pitchFamily="34" charset="-128"/>
        <a:cs typeface="MS PGothic" pitchFamily="34" charset="-128"/>
      </a:defRPr>
    </a:lvl4pPr>
    <a:lvl5pPr marL="1828800" algn="l" rtl="0" fontAlgn="base">
      <a:spcBef>
        <a:spcPct val="0"/>
      </a:spcBef>
      <a:spcAft>
        <a:spcPct val="0"/>
      </a:spcAft>
      <a:defRPr kern="1200">
        <a:solidFill>
          <a:schemeClr val="tx1"/>
        </a:solidFill>
        <a:latin typeface="Arial" charset="0"/>
        <a:ea typeface="MS PGothic" pitchFamily="34" charset="-128"/>
        <a:cs typeface="MS PGothic" pitchFamily="34" charset="-128"/>
      </a:defRPr>
    </a:lvl5pPr>
    <a:lvl6pPr marL="2286000" algn="l" defTabSz="457200" rtl="0" eaLnBrk="1" latinLnBrk="0" hangingPunct="1">
      <a:defRPr kern="1200">
        <a:solidFill>
          <a:schemeClr val="tx1"/>
        </a:solidFill>
        <a:latin typeface="Arial" charset="0"/>
        <a:ea typeface="MS PGothic" pitchFamily="34" charset="-128"/>
        <a:cs typeface="MS PGothic" pitchFamily="34" charset="-128"/>
      </a:defRPr>
    </a:lvl6pPr>
    <a:lvl7pPr marL="2743200" algn="l" defTabSz="457200" rtl="0" eaLnBrk="1" latinLnBrk="0" hangingPunct="1">
      <a:defRPr kern="1200">
        <a:solidFill>
          <a:schemeClr val="tx1"/>
        </a:solidFill>
        <a:latin typeface="Arial" charset="0"/>
        <a:ea typeface="MS PGothic" pitchFamily="34" charset="-128"/>
        <a:cs typeface="MS PGothic" pitchFamily="34" charset="-128"/>
      </a:defRPr>
    </a:lvl7pPr>
    <a:lvl8pPr marL="3200400" algn="l" defTabSz="457200" rtl="0" eaLnBrk="1" latinLnBrk="0" hangingPunct="1">
      <a:defRPr kern="1200">
        <a:solidFill>
          <a:schemeClr val="tx1"/>
        </a:solidFill>
        <a:latin typeface="Arial" charset="0"/>
        <a:ea typeface="MS PGothic" pitchFamily="34" charset="-128"/>
        <a:cs typeface="MS PGothic" pitchFamily="34" charset="-128"/>
      </a:defRPr>
    </a:lvl8pPr>
    <a:lvl9pPr marL="3657600" algn="l" defTabSz="457200" rtl="0" eaLnBrk="1" latinLnBrk="0" hangingPunct="1">
      <a:defRPr kern="1200">
        <a:solidFill>
          <a:schemeClr val="tx1"/>
        </a:solidFill>
        <a:latin typeface="Arial" charset="0"/>
        <a:ea typeface="MS PGothic" pitchFamily="34" charset="-128"/>
        <a:cs typeface="MS PGothic" pitchFamily="34" charset="-128"/>
      </a:defRPr>
    </a:lvl9pPr>
  </p:defaultTextStyle>
  <p:extLst>
    <p:ext uri="{EFAFB233-063F-42B5-8137-9DF3F51BA10A}">
      <p15:sldGuideLst xmlns:p15="http://schemas.microsoft.com/office/powerpoint/2012/main">
        <p15:guide id="1" orient="horz" pos="1434">
          <p15:clr>
            <a:srgbClr val="A4A3A4"/>
          </p15:clr>
        </p15:guide>
        <p15:guide id="2" pos="4921">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426"/>
    <a:srgbClr val="C0C0C0"/>
    <a:srgbClr val="0054A6"/>
    <a:srgbClr val="DDDDDD"/>
    <a:srgbClr val="67EF6A"/>
    <a:srgbClr val="FFCE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914" autoAdjust="0"/>
  </p:normalViewPr>
  <p:slideViewPr>
    <p:cSldViewPr>
      <p:cViewPr varScale="1">
        <p:scale>
          <a:sx n="75" d="100"/>
          <a:sy n="75" d="100"/>
        </p:scale>
        <p:origin x="2634" y="60"/>
      </p:cViewPr>
      <p:guideLst>
        <p:guide orient="horz" pos="1434"/>
        <p:guide pos="4921"/>
      </p:guideLst>
    </p:cSldViewPr>
  </p:slideViewPr>
  <p:notesTextViewPr>
    <p:cViewPr>
      <p:scale>
        <a:sx n="100" d="100"/>
        <a:sy n="100" d="100"/>
      </p:scale>
      <p:origin x="0" y="0"/>
    </p:cViewPr>
  </p:notesTextViewPr>
  <p:sorterViewPr>
    <p:cViewPr>
      <p:scale>
        <a:sx n="100" d="100"/>
        <a:sy n="100" d="100"/>
      </p:scale>
      <p:origin x="0" y="5208"/>
    </p:cViewPr>
  </p:sorterViewPr>
  <p:notesViewPr>
    <p:cSldViewPr>
      <p:cViewPr>
        <p:scale>
          <a:sx n="150" d="100"/>
          <a:sy n="150" d="100"/>
        </p:scale>
        <p:origin x="-2416" y="2808"/>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E3950C-69FA-4247-A70F-7149A21A4FFE}" type="doc">
      <dgm:prSet loTypeId="urn:microsoft.com/office/officeart/2005/8/layout/radial6" loCatId="relationship" qsTypeId="urn:microsoft.com/office/officeart/2005/8/quickstyle/simple1" qsCatId="simple" csTypeId="urn:microsoft.com/office/officeart/2005/8/colors/accent4_2" csCatId="accent4" phldr="1"/>
      <dgm:spPr/>
      <dgm:t>
        <a:bodyPr/>
        <a:lstStyle/>
        <a:p>
          <a:endParaRPr lang="en-US"/>
        </a:p>
      </dgm:t>
    </dgm:pt>
    <dgm:pt modelId="{ADD9B53B-1361-4392-A312-E8F383C31180}">
      <dgm:prSet phldrT="[Text]"/>
      <dgm:spPr>
        <a:solidFill>
          <a:schemeClr val="bg1">
            <a:lumMod val="85000"/>
          </a:schemeClr>
        </a:solidFill>
      </dgm:spPr>
      <dgm:t>
        <a:bodyPr/>
        <a:lstStyle/>
        <a:p>
          <a:r>
            <a:rPr lang="en-US" dirty="0" smtClean="0">
              <a:solidFill>
                <a:schemeClr val="tx1"/>
              </a:solidFill>
            </a:rPr>
            <a:t>Event Goal</a:t>
          </a:r>
          <a:endParaRPr lang="en-US" dirty="0">
            <a:solidFill>
              <a:schemeClr val="tx1"/>
            </a:solidFill>
          </a:endParaRPr>
        </a:p>
      </dgm:t>
    </dgm:pt>
    <dgm:pt modelId="{41C54ED5-3149-43A4-97D2-E3164CF10963}" type="parTrans" cxnId="{6FCA637D-B215-4BA3-9769-C421EF05BCF8}">
      <dgm:prSet/>
      <dgm:spPr/>
      <dgm:t>
        <a:bodyPr/>
        <a:lstStyle/>
        <a:p>
          <a:endParaRPr lang="en-US"/>
        </a:p>
      </dgm:t>
    </dgm:pt>
    <dgm:pt modelId="{6E71CE1F-6369-40CD-A331-56EDE49158B7}" type="sibTrans" cxnId="{6FCA637D-B215-4BA3-9769-C421EF05BCF8}">
      <dgm:prSet/>
      <dgm:spPr/>
      <dgm:t>
        <a:bodyPr/>
        <a:lstStyle/>
        <a:p>
          <a:endParaRPr lang="en-US"/>
        </a:p>
      </dgm:t>
    </dgm:pt>
    <dgm:pt modelId="{06286CD5-F4D3-4549-A1A1-FDDB41A89AC1}">
      <dgm:prSet phldrT="[Text]" custT="1"/>
      <dgm:spPr>
        <a:solidFill>
          <a:schemeClr val="bg1">
            <a:lumMod val="85000"/>
          </a:schemeClr>
        </a:solidFill>
      </dgm:spPr>
      <dgm:t>
        <a:bodyPr/>
        <a:lstStyle/>
        <a:p>
          <a:r>
            <a:rPr lang="en-US" sz="1200" dirty="0" smtClean="0">
              <a:solidFill>
                <a:schemeClr val="tx1"/>
              </a:solidFill>
            </a:rPr>
            <a:t>Social Environment</a:t>
          </a:r>
          <a:endParaRPr lang="en-US" sz="1200" dirty="0">
            <a:solidFill>
              <a:schemeClr val="tx1"/>
            </a:solidFill>
          </a:endParaRPr>
        </a:p>
      </dgm:t>
    </dgm:pt>
    <dgm:pt modelId="{84B95E21-A925-419D-99B2-2636A029D27C}" type="parTrans" cxnId="{13D291AD-E1F2-45DA-8773-4F8EC66BC0FD}">
      <dgm:prSet/>
      <dgm:spPr/>
      <dgm:t>
        <a:bodyPr/>
        <a:lstStyle/>
        <a:p>
          <a:endParaRPr lang="en-US"/>
        </a:p>
      </dgm:t>
    </dgm:pt>
    <dgm:pt modelId="{6AA0B9BE-BEF0-4B30-9908-6FC95528547F}" type="sibTrans" cxnId="{13D291AD-E1F2-45DA-8773-4F8EC66BC0FD}">
      <dgm:prSet/>
      <dgm:spPr/>
      <dgm:t>
        <a:bodyPr/>
        <a:lstStyle/>
        <a:p>
          <a:endParaRPr lang="en-US"/>
        </a:p>
      </dgm:t>
    </dgm:pt>
    <dgm:pt modelId="{1F6E45C7-1D8D-4C96-BBD0-BA24D18D3AF4}">
      <dgm:prSet phldrT="[Text]" custT="1"/>
      <dgm:spPr>
        <a:solidFill>
          <a:schemeClr val="bg1">
            <a:lumMod val="85000"/>
          </a:schemeClr>
        </a:solidFill>
      </dgm:spPr>
      <dgm:t>
        <a:bodyPr/>
        <a:lstStyle/>
        <a:p>
          <a:r>
            <a:rPr lang="en-US" sz="1200" dirty="0" smtClean="0">
              <a:solidFill>
                <a:schemeClr val="tx1"/>
              </a:solidFill>
            </a:rPr>
            <a:t>Economic Environment</a:t>
          </a:r>
          <a:endParaRPr lang="en-US" sz="1200" dirty="0">
            <a:solidFill>
              <a:schemeClr val="tx1"/>
            </a:solidFill>
          </a:endParaRPr>
        </a:p>
      </dgm:t>
    </dgm:pt>
    <dgm:pt modelId="{F15BB535-4171-4EA5-8749-37FB646D57E1}" type="parTrans" cxnId="{03A0BBF0-2900-4B87-A6C7-2D793C29DBC6}">
      <dgm:prSet/>
      <dgm:spPr/>
      <dgm:t>
        <a:bodyPr/>
        <a:lstStyle/>
        <a:p>
          <a:endParaRPr lang="en-US"/>
        </a:p>
      </dgm:t>
    </dgm:pt>
    <dgm:pt modelId="{644B15C0-53E2-4804-96D3-2356EF5DF67F}" type="sibTrans" cxnId="{03A0BBF0-2900-4B87-A6C7-2D793C29DBC6}">
      <dgm:prSet/>
      <dgm:spPr/>
      <dgm:t>
        <a:bodyPr/>
        <a:lstStyle/>
        <a:p>
          <a:endParaRPr lang="en-US"/>
        </a:p>
      </dgm:t>
    </dgm:pt>
    <dgm:pt modelId="{65FEC46C-76D6-4D81-9D97-2C49AB7BF22F}">
      <dgm:prSet phldrT="[Text]" custT="1"/>
      <dgm:spPr>
        <a:solidFill>
          <a:schemeClr val="bg1">
            <a:lumMod val="85000"/>
          </a:schemeClr>
        </a:solidFill>
      </dgm:spPr>
      <dgm:t>
        <a:bodyPr/>
        <a:lstStyle/>
        <a:p>
          <a:r>
            <a:rPr lang="en-US" sz="1200" dirty="0" smtClean="0">
              <a:solidFill>
                <a:schemeClr val="tx1"/>
              </a:solidFill>
            </a:rPr>
            <a:t>Technological environment</a:t>
          </a:r>
          <a:endParaRPr lang="en-US" sz="1200" dirty="0">
            <a:solidFill>
              <a:schemeClr val="tx1"/>
            </a:solidFill>
          </a:endParaRPr>
        </a:p>
      </dgm:t>
    </dgm:pt>
    <dgm:pt modelId="{2CED95C4-CFD9-41FC-9979-D4944C0640F0}" type="parTrans" cxnId="{B67E2E20-39FB-4647-9F1B-0201AA571EA2}">
      <dgm:prSet/>
      <dgm:spPr/>
      <dgm:t>
        <a:bodyPr/>
        <a:lstStyle/>
        <a:p>
          <a:endParaRPr lang="en-US"/>
        </a:p>
      </dgm:t>
    </dgm:pt>
    <dgm:pt modelId="{F06F9F3D-82A7-4CD0-8271-29DCFC0559C2}" type="sibTrans" cxnId="{B67E2E20-39FB-4647-9F1B-0201AA571EA2}">
      <dgm:prSet/>
      <dgm:spPr/>
      <dgm:t>
        <a:bodyPr/>
        <a:lstStyle/>
        <a:p>
          <a:endParaRPr lang="en-US"/>
        </a:p>
      </dgm:t>
    </dgm:pt>
    <dgm:pt modelId="{147AD6E3-C3E8-480D-9C6C-8BCB80021481}">
      <dgm:prSet phldrT="[Text]" custT="1"/>
      <dgm:spPr>
        <a:solidFill>
          <a:schemeClr val="bg1">
            <a:lumMod val="85000"/>
          </a:schemeClr>
        </a:solidFill>
      </dgm:spPr>
      <dgm:t>
        <a:bodyPr/>
        <a:lstStyle/>
        <a:p>
          <a:r>
            <a:rPr lang="en-US" sz="1200" baseline="0" dirty="0" smtClean="0">
              <a:solidFill>
                <a:schemeClr val="tx1"/>
              </a:solidFill>
            </a:rPr>
            <a:t>Political Environment</a:t>
          </a:r>
          <a:endParaRPr lang="en-US" sz="1200" baseline="0" dirty="0">
            <a:solidFill>
              <a:schemeClr val="tx1"/>
            </a:solidFill>
          </a:endParaRPr>
        </a:p>
      </dgm:t>
    </dgm:pt>
    <dgm:pt modelId="{9DDB167C-6187-4664-99A9-C55EDFCF74FF}" type="parTrans" cxnId="{3E6DB7E4-7240-4AC9-A310-675CFF004F5F}">
      <dgm:prSet/>
      <dgm:spPr/>
      <dgm:t>
        <a:bodyPr/>
        <a:lstStyle/>
        <a:p>
          <a:endParaRPr lang="en-US"/>
        </a:p>
      </dgm:t>
    </dgm:pt>
    <dgm:pt modelId="{DE3095B9-CCD6-4E0D-B2E3-C972BB06AEDD}" type="sibTrans" cxnId="{3E6DB7E4-7240-4AC9-A310-675CFF004F5F}">
      <dgm:prSet/>
      <dgm:spPr/>
      <dgm:t>
        <a:bodyPr/>
        <a:lstStyle/>
        <a:p>
          <a:endParaRPr lang="en-US"/>
        </a:p>
      </dgm:t>
    </dgm:pt>
    <dgm:pt modelId="{D2147228-60E2-48F8-9D32-D21993235150}" type="pres">
      <dgm:prSet presAssocID="{91E3950C-69FA-4247-A70F-7149A21A4FFE}" presName="Name0" presStyleCnt="0">
        <dgm:presLayoutVars>
          <dgm:chMax val="1"/>
          <dgm:dir/>
          <dgm:animLvl val="ctr"/>
          <dgm:resizeHandles val="exact"/>
        </dgm:presLayoutVars>
      </dgm:prSet>
      <dgm:spPr/>
      <dgm:t>
        <a:bodyPr/>
        <a:lstStyle/>
        <a:p>
          <a:endParaRPr lang="en-US"/>
        </a:p>
      </dgm:t>
    </dgm:pt>
    <dgm:pt modelId="{3C7BCF26-5E54-41BC-BC63-652DDE6BD9A8}" type="pres">
      <dgm:prSet presAssocID="{ADD9B53B-1361-4392-A312-E8F383C31180}" presName="centerShape" presStyleLbl="node0" presStyleIdx="0" presStyleCnt="1"/>
      <dgm:spPr/>
      <dgm:t>
        <a:bodyPr/>
        <a:lstStyle/>
        <a:p>
          <a:endParaRPr lang="en-US"/>
        </a:p>
      </dgm:t>
    </dgm:pt>
    <dgm:pt modelId="{CE5A712E-ECFB-47CA-992B-D3258FCC4C7E}" type="pres">
      <dgm:prSet presAssocID="{06286CD5-F4D3-4549-A1A1-FDDB41A89AC1}" presName="node" presStyleLbl="node1" presStyleIdx="0" presStyleCnt="4" custScaleX="129925">
        <dgm:presLayoutVars>
          <dgm:bulletEnabled val="1"/>
        </dgm:presLayoutVars>
      </dgm:prSet>
      <dgm:spPr/>
      <dgm:t>
        <a:bodyPr/>
        <a:lstStyle/>
        <a:p>
          <a:endParaRPr lang="en-US"/>
        </a:p>
      </dgm:t>
    </dgm:pt>
    <dgm:pt modelId="{B61A70E6-323F-4058-9FBE-2D4926ED11B8}" type="pres">
      <dgm:prSet presAssocID="{06286CD5-F4D3-4549-A1A1-FDDB41A89AC1}" presName="dummy" presStyleCnt="0"/>
      <dgm:spPr/>
    </dgm:pt>
    <dgm:pt modelId="{6D353AB1-624B-4C1B-9F43-7A6B51DDD7D8}" type="pres">
      <dgm:prSet presAssocID="{6AA0B9BE-BEF0-4B30-9908-6FC95528547F}" presName="sibTrans" presStyleLbl="sibTrans2D1" presStyleIdx="0" presStyleCnt="4"/>
      <dgm:spPr/>
      <dgm:t>
        <a:bodyPr/>
        <a:lstStyle/>
        <a:p>
          <a:endParaRPr lang="en-US"/>
        </a:p>
      </dgm:t>
    </dgm:pt>
    <dgm:pt modelId="{8E5A71D1-6BA1-4EF5-841C-D0584535F503}" type="pres">
      <dgm:prSet presAssocID="{1F6E45C7-1D8D-4C96-BBD0-BA24D18D3AF4}" presName="node" presStyleLbl="node1" presStyleIdx="1" presStyleCnt="4" custScaleX="140509">
        <dgm:presLayoutVars>
          <dgm:bulletEnabled val="1"/>
        </dgm:presLayoutVars>
      </dgm:prSet>
      <dgm:spPr/>
      <dgm:t>
        <a:bodyPr/>
        <a:lstStyle/>
        <a:p>
          <a:endParaRPr lang="en-US"/>
        </a:p>
      </dgm:t>
    </dgm:pt>
    <dgm:pt modelId="{8FF8123F-20C7-4B28-94A7-1BA356FE3110}" type="pres">
      <dgm:prSet presAssocID="{1F6E45C7-1D8D-4C96-BBD0-BA24D18D3AF4}" presName="dummy" presStyleCnt="0"/>
      <dgm:spPr/>
    </dgm:pt>
    <dgm:pt modelId="{EDE7CFE4-A3A0-481D-97CA-76031E33F97D}" type="pres">
      <dgm:prSet presAssocID="{644B15C0-53E2-4804-96D3-2356EF5DF67F}" presName="sibTrans" presStyleLbl="sibTrans2D1" presStyleIdx="1" presStyleCnt="4"/>
      <dgm:spPr/>
      <dgm:t>
        <a:bodyPr/>
        <a:lstStyle/>
        <a:p>
          <a:endParaRPr lang="en-US"/>
        </a:p>
      </dgm:t>
    </dgm:pt>
    <dgm:pt modelId="{465E4539-04F3-45ED-B442-72564928F643}" type="pres">
      <dgm:prSet presAssocID="{65FEC46C-76D6-4D81-9D97-2C49AB7BF22F}" presName="node" presStyleLbl="node1" presStyleIdx="2" presStyleCnt="4" custScaleX="130369">
        <dgm:presLayoutVars>
          <dgm:bulletEnabled val="1"/>
        </dgm:presLayoutVars>
      </dgm:prSet>
      <dgm:spPr/>
      <dgm:t>
        <a:bodyPr/>
        <a:lstStyle/>
        <a:p>
          <a:endParaRPr lang="en-US"/>
        </a:p>
      </dgm:t>
    </dgm:pt>
    <dgm:pt modelId="{EC7A34DB-FABD-4C76-BF5E-D106A4B506BB}" type="pres">
      <dgm:prSet presAssocID="{65FEC46C-76D6-4D81-9D97-2C49AB7BF22F}" presName="dummy" presStyleCnt="0"/>
      <dgm:spPr/>
    </dgm:pt>
    <dgm:pt modelId="{9C726728-75F6-4182-B555-7DDB7302F7E0}" type="pres">
      <dgm:prSet presAssocID="{F06F9F3D-82A7-4CD0-8271-29DCFC0559C2}" presName="sibTrans" presStyleLbl="sibTrans2D1" presStyleIdx="2" presStyleCnt="4"/>
      <dgm:spPr/>
      <dgm:t>
        <a:bodyPr/>
        <a:lstStyle/>
        <a:p>
          <a:endParaRPr lang="en-US"/>
        </a:p>
      </dgm:t>
    </dgm:pt>
    <dgm:pt modelId="{C92FA9D6-1B91-48BE-801B-DA187F1E786D}" type="pres">
      <dgm:prSet presAssocID="{147AD6E3-C3E8-480D-9C6C-8BCB80021481}" presName="node" presStyleLbl="node1" presStyleIdx="3" presStyleCnt="4" custScaleX="140065">
        <dgm:presLayoutVars>
          <dgm:bulletEnabled val="1"/>
        </dgm:presLayoutVars>
      </dgm:prSet>
      <dgm:spPr/>
      <dgm:t>
        <a:bodyPr/>
        <a:lstStyle/>
        <a:p>
          <a:endParaRPr lang="en-US"/>
        </a:p>
      </dgm:t>
    </dgm:pt>
    <dgm:pt modelId="{A025789A-157A-415D-BC63-0732DD7D6265}" type="pres">
      <dgm:prSet presAssocID="{147AD6E3-C3E8-480D-9C6C-8BCB80021481}" presName="dummy" presStyleCnt="0"/>
      <dgm:spPr/>
    </dgm:pt>
    <dgm:pt modelId="{B3ACC70B-E560-4E17-B249-E3C32384678E}" type="pres">
      <dgm:prSet presAssocID="{DE3095B9-CCD6-4E0D-B2E3-C972BB06AEDD}" presName="sibTrans" presStyleLbl="sibTrans2D1" presStyleIdx="3" presStyleCnt="4"/>
      <dgm:spPr/>
      <dgm:t>
        <a:bodyPr/>
        <a:lstStyle/>
        <a:p>
          <a:endParaRPr lang="en-US"/>
        </a:p>
      </dgm:t>
    </dgm:pt>
  </dgm:ptLst>
  <dgm:cxnLst>
    <dgm:cxn modelId="{B67E2E20-39FB-4647-9F1B-0201AA571EA2}" srcId="{ADD9B53B-1361-4392-A312-E8F383C31180}" destId="{65FEC46C-76D6-4D81-9D97-2C49AB7BF22F}" srcOrd="2" destOrd="0" parTransId="{2CED95C4-CFD9-41FC-9979-D4944C0640F0}" sibTransId="{F06F9F3D-82A7-4CD0-8271-29DCFC0559C2}"/>
    <dgm:cxn modelId="{3E6DB7E4-7240-4AC9-A310-675CFF004F5F}" srcId="{ADD9B53B-1361-4392-A312-E8F383C31180}" destId="{147AD6E3-C3E8-480D-9C6C-8BCB80021481}" srcOrd="3" destOrd="0" parTransId="{9DDB167C-6187-4664-99A9-C55EDFCF74FF}" sibTransId="{DE3095B9-CCD6-4E0D-B2E3-C972BB06AEDD}"/>
    <dgm:cxn modelId="{03A0BBF0-2900-4B87-A6C7-2D793C29DBC6}" srcId="{ADD9B53B-1361-4392-A312-E8F383C31180}" destId="{1F6E45C7-1D8D-4C96-BBD0-BA24D18D3AF4}" srcOrd="1" destOrd="0" parTransId="{F15BB535-4171-4EA5-8749-37FB646D57E1}" sibTransId="{644B15C0-53E2-4804-96D3-2356EF5DF67F}"/>
    <dgm:cxn modelId="{A352A316-C164-514A-93CA-A0D7E2F42727}" type="presOf" srcId="{644B15C0-53E2-4804-96D3-2356EF5DF67F}" destId="{EDE7CFE4-A3A0-481D-97CA-76031E33F97D}" srcOrd="0" destOrd="0" presId="urn:microsoft.com/office/officeart/2005/8/layout/radial6"/>
    <dgm:cxn modelId="{13D291AD-E1F2-45DA-8773-4F8EC66BC0FD}" srcId="{ADD9B53B-1361-4392-A312-E8F383C31180}" destId="{06286CD5-F4D3-4549-A1A1-FDDB41A89AC1}" srcOrd="0" destOrd="0" parTransId="{84B95E21-A925-419D-99B2-2636A029D27C}" sibTransId="{6AA0B9BE-BEF0-4B30-9908-6FC95528547F}"/>
    <dgm:cxn modelId="{BDE21FCE-2DED-C048-8A8F-37AB99C61746}" type="presOf" srcId="{DE3095B9-CCD6-4E0D-B2E3-C972BB06AEDD}" destId="{B3ACC70B-E560-4E17-B249-E3C32384678E}" srcOrd="0" destOrd="0" presId="urn:microsoft.com/office/officeart/2005/8/layout/radial6"/>
    <dgm:cxn modelId="{3DDAA2FE-38FC-C54E-B96D-12AD0E3792FF}" type="presOf" srcId="{ADD9B53B-1361-4392-A312-E8F383C31180}" destId="{3C7BCF26-5E54-41BC-BC63-652DDE6BD9A8}" srcOrd="0" destOrd="0" presId="urn:microsoft.com/office/officeart/2005/8/layout/radial6"/>
    <dgm:cxn modelId="{8E9BAA56-098E-FE4A-A994-249B3F245503}" type="presOf" srcId="{6AA0B9BE-BEF0-4B30-9908-6FC95528547F}" destId="{6D353AB1-624B-4C1B-9F43-7A6B51DDD7D8}" srcOrd="0" destOrd="0" presId="urn:microsoft.com/office/officeart/2005/8/layout/radial6"/>
    <dgm:cxn modelId="{6FCA637D-B215-4BA3-9769-C421EF05BCF8}" srcId="{91E3950C-69FA-4247-A70F-7149A21A4FFE}" destId="{ADD9B53B-1361-4392-A312-E8F383C31180}" srcOrd="0" destOrd="0" parTransId="{41C54ED5-3149-43A4-97D2-E3164CF10963}" sibTransId="{6E71CE1F-6369-40CD-A331-56EDE49158B7}"/>
    <dgm:cxn modelId="{A8824DCC-CBD8-2242-98FB-6DAA8D61B003}" type="presOf" srcId="{65FEC46C-76D6-4D81-9D97-2C49AB7BF22F}" destId="{465E4539-04F3-45ED-B442-72564928F643}" srcOrd="0" destOrd="0" presId="urn:microsoft.com/office/officeart/2005/8/layout/radial6"/>
    <dgm:cxn modelId="{73363851-4146-A547-BF4A-1A26C1BABF3D}" type="presOf" srcId="{06286CD5-F4D3-4549-A1A1-FDDB41A89AC1}" destId="{CE5A712E-ECFB-47CA-992B-D3258FCC4C7E}" srcOrd="0" destOrd="0" presId="urn:microsoft.com/office/officeart/2005/8/layout/radial6"/>
    <dgm:cxn modelId="{1FEA853B-E29C-0E48-A688-20539D0A61BF}" type="presOf" srcId="{147AD6E3-C3E8-480D-9C6C-8BCB80021481}" destId="{C92FA9D6-1B91-48BE-801B-DA187F1E786D}" srcOrd="0" destOrd="0" presId="urn:microsoft.com/office/officeart/2005/8/layout/radial6"/>
    <dgm:cxn modelId="{904B90AE-97BF-0548-94FC-97B2787389C6}" type="presOf" srcId="{91E3950C-69FA-4247-A70F-7149A21A4FFE}" destId="{D2147228-60E2-48F8-9D32-D21993235150}" srcOrd="0" destOrd="0" presId="urn:microsoft.com/office/officeart/2005/8/layout/radial6"/>
    <dgm:cxn modelId="{269A0779-2B61-5849-B434-82835B6D6E5A}" type="presOf" srcId="{1F6E45C7-1D8D-4C96-BBD0-BA24D18D3AF4}" destId="{8E5A71D1-6BA1-4EF5-841C-D0584535F503}" srcOrd="0" destOrd="0" presId="urn:microsoft.com/office/officeart/2005/8/layout/radial6"/>
    <dgm:cxn modelId="{DC331376-09DE-6842-A9D6-3A0BF9DEB32D}" type="presOf" srcId="{F06F9F3D-82A7-4CD0-8271-29DCFC0559C2}" destId="{9C726728-75F6-4182-B555-7DDB7302F7E0}" srcOrd="0" destOrd="0" presId="urn:microsoft.com/office/officeart/2005/8/layout/radial6"/>
    <dgm:cxn modelId="{43378DB4-E1C3-CB46-A147-C862125D88ED}" type="presParOf" srcId="{D2147228-60E2-48F8-9D32-D21993235150}" destId="{3C7BCF26-5E54-41BC-BC63-652DDE6BD9A8}" srcOrd="0" destOrd="0" presId="urn:microsoft.com/office/officeart/2005/8/layout/radial6"/>
    <dgm:cxn modelId="{09B040C9-8138-F249-8AFC-147E989500D4}" type="presParOf" srcId="{D2147228-60E2-48F8-9D32-D21993235150}" destId="{CE5A712E-ECFB-47CA-992B-D3258FCC4C7E}" srcOrd="1" destOrd="0" presId="urn:microsoft.com/office/officeart/2005/8/layout/radial6"/>
    <dgm:cxn modelId="{524FD5A3-3CD5-A148-9A7A-6EF13D8701B8}" type="presParOf" srcId="{D2147228-60E2-48F8-9D32-D21993235150}" destId="{B61A70E6-323F-4058-9FBE-2D4926ED11B8}" srcOrd="2" destOrd="0" presId="urn:microsoft.com/office/officeart/2005/8/layout/radial6"/>
    <dgm:cxn modelId="{D8099E1E-B441-9B42-A0D3-7D5B22E21CF2}" type="presParOf" srcId="{D2147228-60E2-48F8-9D32-D21993235150}" destId="{6D353AB1-624B-4C1B-9F43-7A6B51DDD7D8}" srcOrd="3" destOrd="0" presId="urn:microsoft.com/office/officeart/2005/8/layout/radial6"/>
    <dgm:cxn modelId="{4DC92B75-A352-4A47-9EDB-BD2CD5B850C0}" type="presParOf" srcId="{D2147228-60E2-48F8-9D32-D21993235150}" destId="{8E5A71D1-6BA1-4EF5-841C-D0584535F503}" srcOrd="4" destOrd="0" presId="urn:microsoft.com/office/officeart/2005/8/layout/radial6"/>
    <dgm:cxn modelId="{D99095C2-F4E3-BC48-8F28-1C1CF6B44106}" type="presParOf" srcId="{D2147228-60E2-48F8-9D32-D21993235150}" destId="{8FF8123F-20C7-4B28-94A7-1BA356FE3110}" srcOrd="5" destOrd="0" presId="urn:microsoft.com/office/officeart/2005/8/layout/radial6"/>
    <dgm:cxn modelId="{8D47B4E9-1074-9A47-BEBC-166F59419A1B}" type="presParOf" srcId="{D2147228-60E2-48F8-9D32-D21993235150}" destId="{EDE7CFE4-A3A0-481D-97CA-76031E33F97D}" srcOrd="6" destOrd="0" presId="urn:microsoft.com/office/officeart/2005/8/layout/radial6"/>
    <dgm:cxn modelId="{6C2EA30A-7AF5-2048-A6F8-C9589496608C}" type="presParOf" srcId="{D2147228-60E2-48F8-9D32-D21993235150}" destId="{465E4539-04F3-45ED-B442-72564928F643}" srcOrd="7" destOrd="0" presId="urn:microsoft.com/office/officeart/2005/8/layout/radial6"/>
    <dgm:cxn modelId="{91789D69-3672-EE40-A180-BEAD012D1437}" type="presParOf" srcId="{D2147228-60E2-48F8-9D32-D21993235150}" destId="{EC7A34DB-FABD-4C76-BF5E-D106A4B506BB}" srcOrd="8" destOrd="0" presId="urn:microsoft.com/office/officeart/2005/8/layout/radial6"/>
    <dgm:cxn modelId="{5AE8B3B3-ACAC-AE49-A1BC-1C0E79D8DE76}" type="presParOf" srcId="{D2147228-60E2-48F8-9D32-D21993235150}" destId="{9C726728-75F6-4182-B555-7DDB7302F7E0}" srcOrd="9" destOrd="0" presId="urn:microsoft.com/office/officeart/2005/8/layout/radial6"/>
    <dgm:cxn modelId="{748C2E5B-52ED-794A-AD55-E74BB9EA6CA8}" type="presParOf" srcId="{D2147228-60E2-48F8-9D32-D21993235150}" destId="{C92FA9D6-1B91-48BE-801B-DA187F1E786D}" srcOrd="10" destOrd="0" presId="urn:microsoft.com/office/officeart/2005/8/layout/radial6"/>
    <dgm:cxn modelId="{712B3B94-1AA6-2949-B998-205280D22AFC}" type="presParOf" srcId="{D2147228-60E2-48F8-9D32-D21993235150}" destId="{A025789A-157A-415D-BC63-0732DD7D6265}" srcOrd="11" destOrd="0" presId="urn:microsoft.com/office/officeart/2005/8/layout/radial6"/>
    <dgm:cxn modelId="{909AD381-1686-B34C-A51C-F9B25BBF4ACF}" type="presParOf" srcId="{D2147228-60E2-48F8-9D32-D21993235150}" destId="{B3ACC70B-E560-4E17-B249-E3C32384678E}"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759CA3-0009-43CB-9502-5391D0613AB9}"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674BCB99-C3F7-42E4-A509-C3538F5AC98A}">
      <dgm:prSet phldrT="[Text]"/>
      <dgm:spPr/>
      <dgm:t>
        <a:bodyPr/>
        <a:lstStyle/>
        <a:p>
          <a:r>
            <a:rPr lang="en-US" dirty="0" smtClean="0">
              <a:solidFill>
                <a:srgbClr val="800000"/>
              </a:solidFill>
            </a:rPr>
            <a:t>Meeting</a:t>
          </a:r>
        </a:p>
        <a:p>
          <a:r>
            <a:rPr lang="en-US" dirty="0" smtClean="0">
              <a:solidFill>
                <a:srgbClr val="800000"/>
              </a:solidFill>
            </a:rPr>
            <a:t>Job Fair</a:t>
          </a:r>
          <a:endParaRPr lang="en-US" dirty="0">
            <a:solidFill>
              <a:srgbClr val="800000"/>
            </a:solidFill>
          </a:endParaRPr>
        </a:p>
      </dgm:t>
    </dgm:pt>
    <dgm:pt modelId="{01DD91E2-A800-465F-864B-05CB43E13E04}" type="parTrans" cxnId="{D2196DC2-FBDF-4114-A560-5AFFBD94D928}">
      <dgm:prSet/>
      <dgm:spPr/>
      <dgm:t>
        <a:bodyPr/>
        <a:lstStyle/>
        <a:p>
          <a:endParaRPr lang="en-US"/>
        </a:p>
      </dgm:t>
    </dgm:pt>
    <dgm:pt modelId="{B619BA35-5D7C-4EEC-A179-7FA3E4536099}" type="sibTrans" cxnId="{D2196DC2-FBDF-4114-A560-5AFFBD94D928}">
      <dgm:prSet/>
      <dgm:spPr/>
      <dgm:t>
        <a:bodyPr/>
        <a:lstStyle/>
        <a:p>
          <a:endParaRPr lang="en-US"/>
        </a:p>
      </dgm:t>
    </dgm:pt>
    <dgm:pt modelId="{1B98733D-A729-489C-8F04-DB1DC9693B29}">
      <dgm:prSet phldrT="[Text]"/>
      <dgm:spPr/>
      <dgm:t>
        <a:bodyPr/>
        <a:lstStyle/>
        <a:p>
          <a:r>
            <a:rPr lang="en-US" dirty="0" smtClean="0">
              <a:solidFill>
                <a:srgbClr val="800000"/>
              </a:solidFill>
            </a:rPr>
            <a:t>Web conference</a:t>
          </a:r>
          <a:endParaRPr lang="en-US" dirty="0">
            <a:solidFill>
              <a:srgbClr val="800000"/>
            </a:solidFill>
          </a:endParaRPr>
        </a:p>
      </dgm:t>
    </dgm:pt>
    <dgm:pt modelId="{C5A0EC66-94A0-4707-94E9-340A8AABE44D}" type="parTrans" cxnId="{7B54020C-4A4A-41AE-BEE3-1FAF0BEC7D9C}">
      <dgm:prSet/>
      <dgm:spPr/>
      <dgm:t>
        <a:bodyPr/>
        <a:lstStyle/>
        <a:p>
          <a:endParaRPr lang="en-US"/>
        </a:p>
      </dgm:t>
    </dgm:pt>
    <dgm:pt modelId="{CC64599F-B7DC-455C-A856-41CA16BDD445}" type="sibTrans" cxnId="{7B54020C-4A4A-41AE-BEE3-1FAF0BEC7D9C}">
      <dgm:prSet/>
      <dgm:spPr/>
      <dgm:t>
        <a:bodyPr/>
        <a:lstStyle/>
        <a:p>
          <a:endParaRPr lang="en-US"/>
        </a:p>
      </dgm:t>
    </dgm:pt>
    <dgm:pt modelId="{4CB0B71E-9821-4BCD-B6D0-7678EB054052}">
      <dgm:prSet phldrT="[Text]"/>
      <dgm:spPr/>
      <dgm:t>
        <a:bodyPr/>
        <a:lstStyle/>
        <a:p>
          <a:r>
            <a:rPr lang="en-US" dirty="0" smtClean="0">
              <a:solidFill>
                <a:srgbClr val="800000"/>
              </a:solidFill>
            </a:rPr>
            <a:t>Resource center</a:t>
          </a:r>
          <a:endParaRPr lang="en-US" dirty="0">
            <a:solidFill>
              <a:srgbClr val="800000"/>
            </a:solidFill>
          </a:endParaRPr>
        </a:p>
      </dgm:t>
    </dgm:pt>
    <dgm:pt modelId="{238E1BB0-49CD-459B-922F-01CB63D769A2}" type="parTrans" cxnId="{B13E1012-AD0D-4B08-9D16-D2E327C35D85}">
      <dgm:prSet/>
      <dgm:spPr/>
      <dgm:t>
        <a:bodyPr/>
        <a:lstStyle/>
        <a:p>
          <a:endParaRPr lang="en-US"/>
        </a:p>
      </dgm:t>
    </dgm:pt>
    <dgm:pt modelId="{FCD1CD70-DF1B-4215-8475-6B3561C56F33}" type="sibTrans" cxnId="{B13E1012-AD0D-4B08-9D16-D2E327C35D85}">
      <dgm:prSet/>
      <dgm:spPr/>
      <dgm:t>
        <a:bodyPr/>
        <a:lstStyle/>
        <a:p>
          <a:endParaRPr lang="en-US"/>
        </a:p>
      </dgm:t>
    </dgm:pt>
    <dgm:pt modelId="{A92E38E3-1F51-4D34-BDBB-E9A111530E7F}">
      <dgm:prSet phldrT="[Text]"/>
      <dgm:spPr/>
      <dgm:t>
        <a:bodyPr/>
        <a:lstStyle/>
        <a:p>
          <a:r>
            <a:rPr lang="en-US" dirty="0" smtClean="0">
              <a:solidFill>
                <a:srgbClr val="800000"/>
              </a:solidFill>
            </a:rPr>
            <a:t>Social networking</a:t>
          </a:r>
          <a:endParaRPr lang="en-US" dirty="0">
            <a:solidFill>
              <a:srgbClr val="800000"/>
            </a:solidFill>
          </a:endParaRPr>
        </a:p>
      </dgm:t>
    </dgm:pt>
    <dgm:pt modelId="{631B58B6-39D1-43EC-9FE8-24A62407A3B6}" type="parTrans" cxnId="{2B9F3F3C-01AC-4BB7-980B-DADDD18ACFA5}">
      <dgm:prSet/>
      <dgm:spPr/>
      <dgm:t>
        <a:bodyPr/>
        <a:lstStyle/>
        <a:p>
          <a:endParaRPr lang="en-US"/>
        </a:p>
      </dgm:t>
    </dgm:pt>
    <dgm:pt modelId="{DA86F2FE-CFCF-46E2-ACAA-6F6F4CB4D597}" type="sibTrans" cxnId="{2B9F3F3C-01AC-4BB7-980B-DADDD18ACFA5}">
      <dgm:prSet/>
      <dgm:spPr/>
      <dgm:t>
        <a:bodyPr/>
        <a:lstStyle/>
        <a:p>
          <a:endParaRPr lang="en-US"/>
        </a:p>
      </dgm:t>
    </dgm:pt>
    <dgm:pt modelId="{CE8E1690-C6F2-4E3E-8660-A77139CB8049}" type="pres">
      <dgm:prSet presAssocID="{63759CA3-0009-43CB-9502-5391D0613AB9}" presName="matrix" presStyleCnt="0">
        <dgm:presLayoutVars>
          <dgm:chMax val="1"/>
          <dgm:dir/>
          <dgm:resizeHandles val="exact"/>
        </dgm:presLayoutVars>
      </dgm:prSet>
      <dgm:spPr/>
      <dgm:t>
        <a:bodyPr/>
        <a:lstStyle/>
        <a:p>
          <a:endParaRPr lang="en-US"/>
        </a:p>
      </dgm:t>
    </dgm:pt>
    <dgm:pt modelId="{1CFD55A4-AC03-4FEC-A763-AD9A906D8991}" type="pres">
      <dgm:prSet presAssocID="{63759CA3-0009-43CB-9502-5391D0613AB9}" presName="diamond" presStyleLbl="bgShp" presStyleIdx="0" presStyleCnt="1"/>
      <dgm:spPr>
        <a:solidFill>
          <a:schemeClr val="accent2">
            <a:lumMod val="75000"/>
          </a:schemeClr>
        </a:solidFill>
        <a:ln>
          <a:solidFill>
            <a:srgbClr val="BBE0E3"/>
          </a:solidFill>
        </a:ln>
      </dgm:spPr>
      <dgm:t>
        <a:bodyPr/>
        <a:lstStyle/>
        <a:p>
          <a:endParaRPr lang="en-US"/>
        </a:p>
      </dgm:t>
    </dgm:pt>
    <dgm:pt modelId="{2CCB04FD-59B8-414C-8AFE-ABA62713FE7F}" type="pres">
      <dgm:prSet presAssocID="{63759CA3-0009-43CB-9502-5391D0613AB9}" presName="quad1" presStyleLbl="node1" presStyleIdx="0" presStyleCnt="4">
        <dgm:presLayoutVars>
          <dgm:chMax val="0"/>
          <dgm:chPref val="0"/>
          <dgm:bulletEnabled val="1"/>
        </dgm:presLayoutVars>
      </dgm:prSet>
      <dgm:spPr/>
      <dgm:t>
        <a:bodyPr/>
        <a:lstStyle/>
        <a:p>
          <a:endParaRPr lang="en-US"/>
        </a:p>
      </dgm:t>
    </dgm:pt>
    <dgm:pt modelId="{1535044F-30C6-4C53-8219-360AF673F2DA}" type="pres">
      <dgm:prSet presAssocID="{63759CA3-0009-43CB-9502-5391D0613AB9}" presName="quad2" presStyleLbl="node1" presStyleIdx="1" presStyleCnt="4">
        <dgm:presLayoutVars>
          <dgm:chMax val="0"/>
          <dgm:chPref val="0"/>
          <dgm:bulletEnabled val="1"/>
        </dgm:presLayoutVars>
      </dgm:prSet>
      <dgm:spPr/>
      <dgm:t>
        <a:bodyPr/>
        <a:lstStyle/>
        <a:p>
          <a:endParaRPr lang="en-US"/>
        </a:p>
      </dgm:t>
    </dgm:pt>
    <dgm:pt modelId="{9FDA96FF-4821-4D1D-A91B-2907CC2D0572}" type="pres">
      <dgm:prSet presAssocID="{63759CA3-0009-43CB-9502-5391D0613AB9}" presName="quad3" presStyleLbl="node1" presStyleIdx="2" presStyleCnt="4">
        <dgm:presLayoutVars>
          <dgm:chMax val="0"/>
          <dgm:chPref val="0"/>
          <dgm:bulletEnabled val="1"/>
        </dgm:presLayoutVars>
      </dgm:prSet>
      <dgm:spPr/>
      <dgm:t>
        <a:bodyPr/>
        <a:lstStyle/>
        <a:p>
          <a:endParaRPr lang="en-US"/>
        </a:p>
      </dgm:t>
    </dgm:pt>
    <dgm:pt modelId="{F418630D-5D43-43A8-9FC9-6DACD97E50D9}" type="pres">
      <dgm:prSet presAssocID="{63759CA3-0009-43CB-9502-5391D0613AB9}" presName="quad4" presStyleLbl="node1" presStyleIdx="3" presStyleCnt="4">
        <dgm:presLayoutVars>
          <dgm:chMax val="0"/>
          <dgm:chPref val="0"/>
          <dgm:bulletEnabled val="1"/>
        </dgm:presLayoutVars>
      </dgm:prSet>
      <dgm:spPr/>
      <dgm:t>
        <a:bodyPr/>
        <a:lstStyle/>
        <a:p>
          <a:endParaRPr lang="en-US"/>
        </a:p>
      </dgm:t>
    </dgm:pt>
  </dgm:ptLst>
  <dgm:cxnLst>
    <dgm:cxn modelId="{7B54020C-4A4A-41AE-BEE3-1FAF0BEC7D9C}" srcId="{63759CA3-0009-43CB-9502-5391D0613AB9}" destId="{1B98733D-A729-489C-8F04-DB1DC9693B29}" srcOrd="1" destOrd="0" parTransId="{C5A0EC66-94A0-4707-94E9-340A8AABE44D}" sibTransId="{CC64599F-B7DC-455C-A856-41CA16BDD445}"/>
    <dgm:cxn modelId="{778C902B-0BDF-4548-A3A7-5DFF94115A2F}" type="presOf" srcId="{A92E38E3-1F51-4D34-BDBB-E9A111530E7F}" destId="{F418630D-5D43-43A8-9FC9-6DACD97E50D9}" srcOrd="0" destOrd="0" presId="urn:microsoft.com/office/officeart/2005/8/layout/matrix3"/>
    <dgm:cxn modelId="{2B9F3F3C-01AC-4BB7-980B-DADDD18ACFA5}" srcId="{63759CA3-0009-43CB-9502-5391D0613AB9}" destId="{A92E38E3-1F51-4D34-BDBB-E9A111530E7F}" srcOrd="3" destOrd="0" parTransId="{631B58B6-39D1-43EC-9FE8-24A62407A3B6}" sibTransId="{DA86F2FE-CFCF-46E2-ACAA-6F6F4CB4D597}"/>
    <dgm:cxn modelId="{B13E1012-AD0D-4B08-9D16-D2E327C35D85}" srcId="{63759CA3-0009-43CB-9502-5391D0613AB9}" destId="{4CB0B71E-9821-4BCD-B6D0-7678EB054052}" srcOrd="2" destOrd="0" parTransId="{238E1BB0-49CD-459B-922F-01CB63D769A2}" sibTransId="{FCD1CD70-DF1B-4215-8475-6B3561C56F33}"/>
    <dgm:cxn modelId="{70FC2194-62C9-EB48-8454-06EC77A6B4E6}" type="presOf" srcId="{1B98733D-A729-489C-8F04-DB1DC9693B29}" destId="{1535044F-30C6-4C53-8219-360AF673F2DA}" srcOrd="0" destOrd="0" presId="urn:microsoft.com/office/officeart/2005/8/layout/matrix3"/>
    <dgm:cxn modelId="{E8B00297-80B0-0540-8BDF-239B2046327F}" type="presOf" srcId="{63759CA3-0009-43CB-9502-5391D0613AB9}" destId="{CE8E1690-C6F2-4E3E-8660-A77139CB8049}" srcOrd="0" destOrd="0" presId="urn:microsoft.com/office/officeart/2005/8/layout/matrix3"/>
    <dgm:cxn modelId="{D2196DC2-FBDF-4114-A560-5AFFBD94D928}" srcId="{63759CA3-0009-43CB-9502-5391D0613AB9}" destId="{674BCB99-C3F7-42E4-A509-C3538F5AC98A}" srcOrd="0" destOrd="0" parTransId="{01DD91E2-A800-465F-864B-05CB43E13E04}" sibTransId="{B619BA35-5D7C-4EEC-A179-7FA3E4536099}"/>
    <dgm:cxn modelId="{AD692B35-B412-AB49-9ED6-9E59391546F0}" type="presOf" srcId="{674BCB99-C3F7-42E4-A509-C3538F5AC98A}" destId="{2CCB04FD-59B8-414C-8AFE-ABA62713FE7F}" srcOrd="0" destOrd="0" presId="urn:microsoft.com/office/officeart/2005/8/layout/matrix3"/>
    <dgm:cxn modelId="{3E8D24D4-A22A-D943-BDFB-9AC00C27529C}" type="presOf" srcId="{4CB0B71E-9821-4BCD-B6D0-7678EB054052}" destId="{9FDA96FF-4821-4D1D-A91B-2907CC2D0572}" srcOrd="0" destOrd="0" presId="urn:microsoft.com/office/officeart/2005/8/layout/matrix3"/>
    <dgm:cxn modelId="{B77A7CB0-AD41-7146-816A-523354FD0395}" type="presParOf" srcId="{CE8E1690-C6F2-4E3E-8660-A77139CB8049}" destId="{1CFD55A4-AC03-4FEC-A763-AD9A906D8991}" srcOrd="0" destOrd="0" presId="urn:microsoft.com/office/officeart/2005/8/layout/matrix3"/>
    <dgm:cxn modelId="{851B589D-9CF1-8D4D-82E3-049285CA15CA}" type="presParOf" srcId="{CE8E1690-C6F2-4E3E-8660-A77139CB8049}" destId="{2CCB04FD-59B8-414C-8AFE-ABA62713FE7F}" srcOrd="1" destOrd="0" presId="urn:microsoft.com/office/officeart/2005/8/layout/matrix3"/>
    <dgm:cxn modelId="{CF912344-1450-0B4F-8011-390497F0190A}" type="presParOf" srcId="{CE8E1690-C6F2-4E3E-8660-A77139CB8049}" destId="{1535044F-30C6-4C53-8219-360AF673F2DA}" srcOrd="2" destOrd="0" presId="urn:microsoft.com/office/officeart/2005/8/layout/matrix3"/>
    <dgm:cxn modelId="{B25F6AFB-7A85-1A47-9AD1-9BB9631FC142}" type="presParOf" srcId="{CE8E1690-C6F2-4E3E-8660-A77139CB8049}" destId="{9FDA96FF-4821-4D1D-A91B-2907CC2D0572}" srcOrd="3" destOrd="0" presId="urn:microsoft.com/office/officeart/2005/8/layout/matrix3"/>
    <dgm:cxn modelId="{FAC1F012-D093-3A43-831A-B5EDA027B940}" type="presParOf" srcId="{CE8E1690-C6F2-4E3E-8660-A77139CB8049}" destId="{F418630D-5D43-43A8-9FC9-6DACD97E50D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CC70B-E560-4E17-B249-E3C32384678E}">
      <dsp:nvSpPr>
        <dsp:cNvPr id="0" name=""/>
        <dsp:cNvSpPr/>
      </dsp:nvSpPr>
      <dsp:spPr>
        <a:xfrm>
          <a:off x="2253702" y="501508"/>
          <a:ext cx="3349908" cy="3349908"/>
        </a:xfrm>
        <a:prstGeom prst="blockArc">
          <a:avLst>
            <a:gd name="adj1" fmla="val 10800000"/>
            <a:gd name="adj2" fmla="val 16200000"/>
            <a:gd name="adj3" fmla="val 4642"/>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726728-75F6-4182-B555-7DDB7302F7E0}">
      <dsp:nvSpPr>
        <dsp:cNvPr id="0" name=""/>
        <dsp:cNvSpPr/>
      </dsp:nvSpPr>
      <dsp:spPr>
        <a:xfrm>
          <a:off x="2253702" y="501508"/>
          <a:ext cx="3349908" cy="3349908"/>
        </a:xfrm>
        <a:prstGeom prst="blockArc">
          <a:avLst>
            <a:gd name="adj1" fmla="val 5400000"/>
            <a:gd name="adj2" fmla="val 10800000"/>
            <a:gd name="adj3" fmla="val 4642"/>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E7CFE4-A3A0-481D-97CA-76031E33F97D}">
      <dsp:nvSpPr>
        <dsp:cNvPr id="0" name=""/>
        <dsp:cNvSpPr/>
      </dsp:nvSpPr>
      <dsp:spPr>
        <a:xfrm>
          <a:off x="2253702" y="501508"/>
          <a:ext cx="3349908" cy="3349908"/>
        </a:xfrm>
        <a:prstGeom prst="blockArc">
          <a:avLst>
            <a:gd name="adj1" fmla="val 0"/>
            <a:gd name="adj2" fmla="val 5400000"/>
            <a:gd name="adj3" fmla="val 4642"/>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353AB1-624B-4C1B-9F43-7A6B51DDD7D8}">
      <dsp:nvSpPr>
        <dsp:cNvPr id="0" name=""/>
        <dsp:cNvSpPr/>
      </dsp:nvSpPr>
      <dsp:spPr>
        <a:xfrm>
          <a:off x="2253702" y="501508"/>
          <a:ext cx="3349908" cy="3349908"/>
        </a:xfrm>
        <a:prstGeom prst="blockArc">
          <a:avLst>
            <a:gd name="adj1" fmla="val 16200000"/>
            <a:gd name="adj2" fmla="val 0"/>
            <a:gd name="adj3" fmla="val 4642"/>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7BCF26-5E54-41BC-BC63-652DDE6BD9A8}">
      <dsp:nvSpPr>
        <dsp:cNvPr id="0" name=""/>
        <dsp:cNvSpPr/>
      </dsp:nvSpPr>
      <dsp:spPr>
        <a:xfrm>
          <a:off x="3157269" y="1405074"/>
          <a:ext cx="1542775" cy="1542775"/>
        </a:xfrm>
        <a:prstGeom prst="ellips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rPr>
            <a:t>Event Goal</a:t>
          </a:r>
          <a:endParaRPr lang="en-US" sz="3100" kern="1200" dirty="0">
            <a:solidFill>
              <a:schemeClr val="tx1"/>
            </a:solidFill>
          </a:endParaRPr>
        </a:p>
      </dsp:txBody>
      <dsp:txXfrm>
        <a:off x="3383203" y="1631008"/>
        <a:ext cx="1090907" cy="1090907"/>
      </dsp:txXfrm>
    </dsp:sp>
    <dsp:sp modelId="{CE5A712E-ECFB-47CA-992B-D3258FCC4C7E}">
      <dsp:nvSpPr>
        <dsp:cNvPr id="0" name=""/>
        <dsp:cNvSpPr/>
      </dsp:nvSpPr>
      <dsp:spPr>
        <a:xfrm>
          <a:off x="3227099" y="414"/>
          <a:ext cx="1403115" cy="1079942"/>
        </a:xfrm>
        <a:prstGeom prst="ellips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Social Environment</a:t>
          </a:r>
          <a:endParaRPr lang="en-US" sz="1200" kern="1200" dirty="0">
            <a:solidFill>
              <a:schemeClr val="tx1"/>
            </a:solidFill>
          </a:endParaRPr>
        </a:p>
      </dsp:txBody>
      <dsp:txXfrm>
        <a:off x="3432580" y="158568"/>
        <a:ext cx="992153" cy="763634"/>
      </dsp:txXfrm>
    </dsp:sp>
    <dsp:sp modelId="{8E5A71D1-6BA1-4EF5-841C-D0584535F503}">
      <dsp:nvSpPr>
        <dsp:cNvPr id="0" name=""/>
        <dsp:cNvSpPr/>
      </dsp:nvSpPr>
      <dsp:spPr>
        <a:xfrm>
          <a:off x="4806025" y="1636491"/>
          <a:ext cx="1517416" cy="1079942"/>
        </a:xfrm>
        <a:prstGeom prst="ellips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Economic Environment</a:t>
          </a:r>
          <a:endParaRPr lang="en-US" sz="1200" kern="1200" dirty="0">
            <a:solidFill>
              <a:schemeClr val="tx1"/>
            </a:solidFill>
          </a:endParaRPr>
        </a:p>
      </dsp:txBody>
      <dsp:txXfrm>
        <a:off x="5028245" y="1794645"/>
        <a:ext cx="1072976" cy="763634"/>
      </dsp:txXfrm>
    </dsp:sp>
    <dsp:sp modelId="{465E4539-04F3-45ED-B442-72564928F643}">
      <dsp:nvSpPr>
        <dsp:cNvPr id="0" name=""/>
        <dsp:cNvSpPr/>
      </dsp:nvSpPr>
      <dsp:spPr>
        <a:xfrm>
          <a:off x="3224701" y="3272567"/>
          <a:ext cx="1407910" cy="1079942"/>
        </a:xfrm>
        <a:prstGeom prst="ellips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Technological environment</a:t>
          </a:r>
          <a:endParaRPr lang="en-US" sz="1200" kern="1200" dirty="0">
            <a:solidFill>
              <a:schemeClr val="tx1"/>
            </a:solidFill>
          </a:endParaRPr>
        </a:p>
      </dsp:txBody>
      <dsp:txXfrm>
        <a:off x="3430885" y="3430721"/>
        <a:ext cx="995542" cy="763634"/>
      </dsp:txXfrm>
    </dsp:sp>
    <dsp:sp modelId="{C92FA9D6-1B91-48BE-801B-DA187F1E786D}">
      <dsp:nvSpPr>
        <dsp:cNvPr id="0" name=""/>
        <dsp:cNvSpPr/>
      </dsp:nvSpPr>
      <dsp:spPr>
        <a:xfrm>
          <a:off x="1536269" y="1636491"/>
          <a:ext cx="1512621" cy="1079942"/>
        </a:xfrm>
        <a:prstGeom prst="ellips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baseline="0" dirty="0" smtClean="0">
              <a:solidFill>
                <a:schemeClr val="tx1"/>
              </a:solidFill>
            </a:rPr>
            <a:t>Political Environment</a:t>
          </a:r>
          <a:endParaRPr lang="en-US" sz="1200" kern="1200" baseline="0" dirty="0">
            <a:solidFill>
              <a:schemeClr val="tx1"/>
            </a:solidFill>
          </a:endParaRPr>
        </a:p>
      </dsp:txBody>
      <dsp:txXfrm>
        <a:off x="1757787" y="1794645"/>
        <a:ext cx="1069585" cy="763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D55A4-AC03-4FEC-A763-AD9A906D8991}">
      <dsp:nvSpPr>
        <dsp:cNvPr id="0" name=""/>
        <dsp:cNvSpPr/>
      </dsp:nvSpPr>
      <dsp:spPr>
        <a:xfrm>
          <a:off x="1512626" y="0"/>
          <a:ext cx="3527970" cy="3527970"/>
        </a:xfrm>
        <a:prstGeom prst="diamond">
          <a:avLst/>
        </a:prstGeom>
        <a:solidFill>
          <a:schemeClr val="accent2">
            <a:lumMod val="75000"/>
          </a:schemeClr>
        </a:solidFill>
        <a:ln>
          <a:solidFill>
            <a:srgbClr val="BBE0E3"/>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CCB04FD-59B8-414C-8AFE-ABA62713FE7F}">
      <dsp:nvSpPr>
        <dsp:cNvPr id="0" name=""/>
        <dsp:cNvSpPr/>
      </dsp:nvSpPr>
      <dsp:spPr>
        <a:xfrm>
          <a:off x="1847784" y="335157"/>
          <a:ext cx="1375908" cy="137590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rgbClr val="800000"/>
              </a:solidFill>
            </a:rPr>
            <a:t>Meeting</a:t>
          </a:r>
        </a:p>
        <a:p>
          <a:pPr lvl="0" algn="ctr" defTabSz="755650">
            <a:lnSpc>
              <a:spcPct val="90000"/>
            </a:lnSpc>
            <a:spcBef>
              <a:spcPct val="0"/>
            </a:spcBef>
            <a:spcAft>
              <a:spcPct val="35000"/>
            </a:spcAft>
          </a:pPr>
          <a:r>
            <a:rPr lang="en-US" sz="1700" kern="1200" dirty="0" smtClean="0">
              <a:solidFill>
                <a:srgbClr val="800000"/>
              </a:solidFill>
            </a:rPr>
            <a:t>Job Fair</a:t>
          </a:r>
          <a:endParaRPr lang="en-US" sz="1700" kern="1200" dirty="0">
            <a:solidFill>
              <a:srgbClr val="800000"/>
            </a:solidFill>
          </a:endParaRPr>
        </a:p>
      </dsp:txBody>
      <dsp:txXfrm>
        <a:off x="1914950" y="402323"/>
        <a:ext cx="1241576" cy="1241576"/>
      </dsp:txXfrm>
    </dsp:sp>
    <dsp:sp modelId="{1535044F-30C6-4C53-8219-360AF673F2DA}">
      <dsp:nvSpPr>
        <dsp:cNvPr id="0" name=""/>
        <dsp:cNvSpPr/>
      </dsp:nvSpPr>
      <dsp:spPr>
        <a:xfrm>
          <a:off x="3329531" y="335157"/>
          <a:ext cx="1375908" cy="137590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rgbClr val="800000"/>
              </a:solidFill>
            </a:rPr>
            <a:t>Web conference</a:t>
          </a:r>
          <a:endParaRPr lang="en-US" sz="1700" kern="1200" dirty="0">
            <a:solidFill>
              <a:srgbClr val="800000"/>
            </a:solidFill>
          </a:endParaRPr>
        </a:p>
      </dsp:txBody>
      <dsp:txXfrm>
        <a:off x="3396697" y="402323"/>
        <a:ext cx="1241576" cy="1241576"/>
      </dsp:txXfrm>
    </dsp:sp>
    <dsp:sp modelId="{9FDA96FF-4821-4D1D-A91B-2907CC2D0572}">
      <dsp:nvSpPr>
        <dsp:cNvPr id="0" name=""/>
        <dsp:cNvSpPr/>
      </dsp:nvSpPr>
      <dsp:spPr>
        <a:xfrm>
          <a:off x="1847784" y="1816904"/>
          <a:ext cx="1375908" cy="137590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rgbClr val="800000"/>
              </a:solidFill>
            </a:rPr>
            <a:t>Resource center</a:t>
          </a:r>
          <a:endParaRPr lang="en-US" sz="1700" kern="1200" dirty="0">
            <a:solidFill>
              <a:srgbClr val="800000"/>
            </a:solidFill>
          </a:endParaRPr>
        </a:p>
      </dsp:txBody>
      <dsp:txXfrm>
        <a:off x="1914950" y="1884070"/>
        <a:ext cx="1241576" cy="1241576"/>
      </dsp:txXfrm>
    </dsp:sp>
    <dsp:sp modelId="{F418630D-5D43-43A8-9FC9-6DACD97E50D9}">
      <dsp:nvSpPr>
        <dsp:cNvPr id="0" name=""/>
        <dsp:cNvSpPr/>
      </dsp:nvSpPr>
      <dsp:spPr>
        <a:xfrm>
          <a:off x="3329531" y="1816904"/>
          <a:ext cx="1375908" cy="137590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rgbClr val="800000"/>
              </a:solidFill>
            </a:rPr>
            <a:t>Social networking</a:t>
          </a:r>
          <a:endParaRPr lang="en-US" sz="1700" kern="1200" dirty="0">
            <a:solidFill>
              <a:srgbClr val="800000"/>
            </a:solidFill>
          </a:endParaRPr>
        </a:p>
      </dsp:txBody>
      <dsp:txXfrm>
        <a:off x="3396697" y="1884070"/>
        <a:ext cx="1241576" cy="124157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9"/>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65139"/>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A6C5FD0E-3197-BE4F-A3B3-079BFD8A52A1}" type="datetime1">
              <a:rPr lang="en-US"/>
              <a:pPr>
                <a:defRPr/>
              </a:pPr>
              <a:t>1/17/2018</a:t>
            </a:fld>
            <a:endParaRPr lang="en-US"/>
          </a:p>
        </p:txBody>
      </p:sp>
      <p:sp>
        <p:nvSpPr>
          <p:cNvPr id="4" name="Footer Placeholder 3"/>
          <p:cNvSpPr>
            <a:spLocks noGrp="1"/>
          </p:cNvSpPr>
          <p:nvPr>
            <p:ph type="ftr" sz="quarter" idx="2"/>
          </p:nvPr>
        </p:nvSpPr>
        <p:spPr>
          <a:xfrm>
            <a:off x="0" y="8829675"/>
            <a:ext cx="2971800" cy="465139"/>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r>
              <a:rPr lang="en-US" smtClean="0"/>
              <a:t>Copyright American Chemical Society 2016</a:t>
            </a:r>
            <a:endParaRPr lang="en-US"/>
          </a:p>
        </p:txBody>
      </p:sp>
      <p:sp>
        <p:nvSpPr>
          <p:cNvPr id="5" name="Slide Number Placeholder 4"/>
          <p:cNvSpPr>
            <a:spLocks noGrp="1"/>
          </p:cNvSpPr>
          <p:nvPr>
            <p:ph type="sldNum" sz="quarter" idx="3"/>
          </p:nvPr>
        </p:nvSpPr>
        <p:spPr>
          <a:xfrm>
            <a:off x="3884613" y="8829675"/>
            <a:ext cx="2971800" cy="465139"/>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FEC48AD-753E-5E4B-9802-04EE135E7F92}" type="slidenum">
              <a:rPr lang="en-US"/>
              <a:pPr>
                <a:defRPr/>
              </a:pPr>
              <a:t>‹#›</a:t>
            </a:fld>
            <a:endParaRPr lang="en-US"/>
          </a:p>
        </p:txBody>
      </p:sp>
    </p:spTree>
    <p:extLst>
      <p:ext uri="{BB962C8B-B14F-4D97-AF65-F5344CB8AC3E}">
        <p14:creationId xmlns:p14="http://schemas.microsoft.com/office/powerpoint/2010/main" val="169623315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513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10243" name="Rectangle 3"/>
          <p:cNvSpPr>
            <a:spLocks noGrp="1" noChangeArrowheads="1"/>
          </p:cNvSpPr>
          <p:nvPr>
            <p:ph type="dt" idx="1"/>
          </p:nvPr>
        </p:nvSpPr>
        <p:spPr bwMode="auto">
          <a:xfrm>
            <a:off x="3884613" y="0"/>
            <a:ext cx="2971800" cy="46513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28676" name="Rectangle 4"/>
          <p:cNvSpPr>
            <a:spLocks noGrp="1" noRot="1" noChangeAspect="1" noChangeArrowheads="1" noTextEdit="1"/>
          </p:cNvSpPr>
          <p:nvPr>
            <p:ph type="sldImg" idx="2"/>
          </p:nvPr>
        </p:nvSpPr>
        <p:spPr bwMode="auto">
          <a:xfrm>
            <a:off x="1106488" y="696913"/>
            <a:ext cx="4646612"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416426"/>
            <a:ext cx="5486400" cy="41830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457200" y="8831261"/>
            <a:ext cx="3352800" cy="465139"/>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r>
              <a:rPr lang="en-US" dirty="0" smtClean="0"/>
              <a:t>Copyright American Chemical Society  2016</a:t>
            </a:r>
            <a:endParaRPr lang="en-GB" dirty="0"/>
          </a:p>
        </p:txBody>
      </p:sp>
      <p:sp>
        <p:nvSpPr>
          <p:cNvPr id="10247" name="Rectangle 7"/>
          <p:cNvSpPr>
            <a:spLocks noGrp="1" noChangeArrowheads="1"/>
          </p:cNvSpPr>
          <p:nvPr>
            <p:ph type="sldNum" sz="quarter" idx="5"/>
          </p:nvPr>
        </p:nvSpPr>
        <p:spPr bwMode="auto">
          <a:xfrm>
            <a:off x="3884613" y="8829675"/>
            <a:ext cx="2971800" cy="465139"/>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9D4F0A1E-7011-564D-AFC7-19D8CE955AB9}" type="slidenum">
              <a:rPr lang="en-GB"/>
              <a:pPr>
                <a:defRPr/>
              </a:pPr>
              <a:t>‹#›</a:t>
            </a:fld>
            <a:endParaRPr lang="en-GB"/>
          </a:p>
        </p:txBody>
      </p:sp>
    </p:spTree>
    <p:extLst>
      <p:ext uri="{BB962C8B-B14F-4D97-AF65-F5344CB8AC3E}">
        <p14:creationId xmlns:p14="http://schemas.microsoft.com/office/powerpoint/2010/main" val="98094324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pitchFamily="34" charset="-128"/>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43000" y="685800"/>
            <a:ext cx="4646613" cy="3486150"/>
          </a:xfrm>
          <a:ln/>
        </p:spPr>
      </p:sp>
      <p:sp>
        <p:nvSpPr>
          <p:cNvPr id="34819" name="Notes Placeholder 2"/>
          <p:cNvSpPr>
            <a:spLocks noGrp="1"/>
          </p:cNvSpPr>
          <p:nvPr>
            <p:ph type="body" idx="1"/>
          </p:nvPr>
        </p:nvSpPr>
        <p:spPr>
          <a:noFill/>
        </p:spPr>
        <p:txBody>
          <a:bodyPr/>
          <a:lstStyle/>
          <a:p>
            <a:r>
              <a:rPr lang="en-US" b="1" dirty="0" smtClean="0">
                <a:latin typeface="Arial" pitchFamily="-104" charset="0"/>
              </a:rPr>
              <a:t>Tracy starts – as participants are getting organized, we all help check </a:t>
            </a:r>
            <a:r>
              <a:rPr lang="en-US" b="1" dirty="0">
                <a:latin typeface="Arial" pitchFamily="-104" charset="0"/>
              </a:rPr>
              <a:t>to be sure each</a:t>
            </a:r>
            <a:r>
              <a:rPr lang="en-US" b="1" dirty="0" smtClean="0">
                <a:latin typeface="Arial" pitchFamily="-104" charset="0"/>
              </a:rPr>
              <a:t> person </a:t>
            </a:r>
            <a:r>
              <a:rPr lang="en-US" b="1" dirty="0">
                <a:latin typeface="Arial" pitchFamily="-104" charset="0"/>
              </a:rPr>
              <a:t>has a Participant Guide and that each member of the group has introduced </a:t>
            </a:r>
            <a:r>
              <a:rPr lang="en-US" b="1" dirty="0" smtClean="0">
                <a:latin typeface="Arial" pitchFamily="-104" charset="0"/>
              </a:rPr>
              <a:t>themselves to each other </a:t>
            </a:r>
            <a:r>
              <a:rPr lang="en-US" b="1" dirty="0">
                <a:latin typeface="Arial" pitchFamily="-104" charset="0"/>
              </a:rPr>
              <a:t>by name and Local Section affiliation.</a:t>
            </a:r>
          </a:p>
          <a:p>
            <a:r>
              <a:rPr lang="en-US" b="1" dirty="0">
                <a:latin typeface="Arial" pitchFamily="-104" charset="0"/>
              </a:rPr>
              <a:t>Welcome </a:t>
            </a:r>
            <a:r>
              <a:rPr lang="en-US" dirty="0" smtClean="0">
                <a:latin typeface="Arial" pitchFamily="-104" charset="0"/>
              </a:rPr>
              <a:t>participants to the Workshop!</a:t>
            </a:r>
          </a:p>
          <a:p>
            <a:r>
              <a:rPr lang="en-US" b="1" dirty="0" smtClean="0">
                <a:latin typeface="Arial" pitchFamily="-104" charset="0"/>
              </a:rPr>
              <a:t>Leaders Introduce</a:t>
            </a:r>
            <a:r>
              <a:rPr lang="en-US" dirty="0" smtClean="0">
                <a:latin typeface="Arial" pitchFamily="-104" charset="0"/>
              </a:rPr>
              <a:t> themselves: </a:t>
            </a:r>
            <a:r>
              <a:rPr lang="en-US" dirty="0">
                <a:latin typeface="Arial" pitchFamily="-104" charset="0"/>
              </a:rPr>
              <a:t>names, local section identification, and briefly give  experience with activity planning</a:t>
            </a:r>
            <a:r>
              <a:rPr lang="en-US" dirty="0" smtClean="0">
                <a:latin typeface="Arial" pitchFamily="-104" charset="0"/>
              </a:rPr>
              <a:t> ; Briefly</a:t>
            </a:r>
            <a:r>
              <a:rPr lang="en-US" baseline="0" dirty="0" smtClean="0">
                <a:latin typeface="Arial" pitchFamily="-104" charset="0"/>
              </a:rPr>
              <a:t> introduce Session Assistants (if any) who will also be circulating among participants during group work.</a:t>
            </a:r>
            <a:endParaRPr lang="en-US" dirty="0" smtClean="0">
              <a:latin typeface="Arial" pitchFamily="-104" charset="0"/>
            </a:endParaRPr>
          </a:p>
          <a:p>
            <a:r>
              <a:rPr lang="en-US" b="1" dirty="0">
                <a:latin typeface="Arial" pitchFamily="-104" charset="0"/>
              </a:rPr>
              <a:t>Check</a:t>
            </a:r>
            <a:r>
              <a:rPr lang="en-US" b="1" dirty="0" smtClean="0">
                <a:latin typeface="Arial" pitchFamily="-104" charset="0"/>
              </a:rPr>
              <a:t> </a:t>
            </a:r>
            <a:r>
              <a:rPr lang="en-US" dirty="0" smtClean="0">
                <a:latin typeface="Arial" pitchFamily="-104" charset="0"/>
              </a:rPr>
              <a:t>that each participant has put </a:t>
            </a:r>
            <a:r>
              <a:rPr lang="en-US" dirty="0">
                <a:latin typeface="Arial" pitchFamily="-104" charset="0"/>
              </a:rPr>
              <a:t>their name on the </a:t>
            </a:r>
            <a:r>
              <a:rPr lang="en-US" dirty="0" smtClean="0">
                <a:latin typeface="Arial" pitchFamily="-104" charset="0"/>
              </a:rPr>
              <a:t>Participant Guide </a:t>
            </a:r>
            <a:r>
              <a:rPr lang="en-US" dirty="0">
                <a:latin typeface="Arial" pitchFamily="-104" charset="0"/>
              </a:rPr>
              <a:t>and encourage </a:t>
            </a:r>
            <a:r>
              <a:rPr lang="en-US" dirty="0" smtClean="0">
                <a:latin typeface="Arial" pitchFamily="-104" charset="0"/>
              </a:rPr>
              <a:t>them to </a:t>
            </a:r>
            <a:r>
              <a:rPr lang="en-US" dirty="0">
                <a:latin typeface="Arial" pitchFamily="-104" charset="0"/>
              </a:rPr>
              <a:t>take notes in it – it is yours to keep.</a:t>
            </a:r>
          </a:p>
          <a:p>
            <a:r>
              <a:rPr lang="en-US" b="1" dirty="0">
                <a:latin typeface="Arial" pitchFamily="-104" charset="0"/>
              </a:rPr>
              <a:t>Emphasize </a:t>
            </a:r>
            <a:r>
              <a:rPr lang="en-US" dirty="0">
                <a:latin typeface="Arial" pitchFamily="-104" charset="0"/>
              </a:rPr>
              <a:t>that this is an interactive, participatory </a:t>
            </a:r>
            <a:r>
              <a:rPr lang="en-US" b="1" dirty="0">
                <a:latin typeface="Arial" pitchFamily="-104" charset="0"/>
              </a:rPr>
              <a:t>wor</a:t>
            </a:r>
            <a:r>
              <a:rPr lang="en-US" dirty="0">
                <a:latin typeface="Arial" pitchFamily="-104" charset="0"/>
              </a:rPr>
              <a:t>kshop. </a:t>
            </a:r>
          </a:p>
        </p:txBody>
      </p:sp>
      <p:sp>
        <p:nvSpPr>
          <p:cNvPr id="34820" name="Slide Number Placeholder 3"/>
          <p:cNvSpPr>
            <a:spLocks noGrp="1"/>
          </p:cNvSpPr>
          <p:nvPr>
            <p:ph type="sldNum" sz="quarter" idx="5"/>
          </p:nvPr>
        </p:nvSpPr>
        <p:spPr>
          <a:noFill/>
          <a:ln>
            <a:miter lim="800000"/>
            <a:headEnd/>
            <a:tailEnd/>
          </a:ln>
        </p:spPr>
        <p:txBody>
          <a:bodyPr/>
          <a:lstStyle/>
          <a:p>
            <a:fld id="{D477B9F8-9F0C-C841-A66D-8661957B52C1}" type="slidenum">
              <a:rPr lang="en-GB">
                <a:latin typeface="Arial" pitchFamily="-104" charset="0"/>
              </a:rPr>
              <a:pPr/>
              <a:t>1</a:t>
            </a:fld>
            <a:endParaRPr lang="en-GB" dirty="0">
              <a:latin typeface="Arial" pitchFamily="-104" charset="0"/>
            </a:endParaRPr>
          </a:p>
        </p:txBody>
      </p:sp>
      <p:sp>
        <p:nvSpPr>
          <p:cNvPr id="5" name="Footer Placeholder 4"/>
          <p:cNvSpPr>
            <a:spLocks noGrp="1"/>
          </p:cNvSpPr>
          <p:nvPr>
            <p:ph type="ftr" sz="quarter" idx="10"/>
          </p:nvPr>
        </p:nvSpPr>
        <p:spPr>
          <a:xfrm>
            <a:off x="0" y="8829675"/>
            <a:ext cx="3581400" cy="465139"/>
          </a:xfrm>
        </p:spPr>
        <p:txBody>
          <a:bodyPr/>
          <a:lstStyle/>
          <a:p>
            <a:pPr>
              <a:defRPr/>
            </a:pPr>
            <a:r>
              <a:rPr lang="en-US" dirty="0" smtClean="0"/>
              <a:t>Copyright American Chemical Society 2016</a:t>
            </a:r>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dirty="0"/>
              <a:t>Popular type of activity: Science Café at a winery or a brewery or similar venue</a:t>
            </a:r>
          </a:p>
          <a:p>
            <a:r>
              <a:rPr lang="en-US" b="1" dirty="0"/>
              <a:t>Example: </a:t>
            </a:r>
            <a:r>
              <a:rPr lang="en-US" dirty="0"/>
              <a:t>This section’s selected goal is re-invigoration and increased participation by members. They will have a science café at a winery and invite members and prospective members.  </a:t>
            </a:r>
            <a:r>
              <a:rPr lang="en-US" dirty="0" smtClean="0"/>
              <a:t>(We </a:t>
            </a:r>
            <a:r>
              <a:rPr lang="en-US" dirty="0"/>
              <a:t>will use our science café as an example throughout </a:t>
            </a:r>
            <a:r>
              <a:rPr lang="en-US" dirty="0" smtClean="0"/>
              <a:t>this workshop.)</a:t>
            </a:r>
            <a:endParaRPr lang="en-US" dirty="0"/>
          </a:p>
          <a:p>
            <a:r>
              <a:rPr lang="en-US" b="1" dirty="0"/>
              <a:t>Ask</a:t>
            </a:r>
            <a:r>
              <a:rPr lang="en-US" dirty="0"/>
              <a:t>: Are these SMART Goals?</a:t>
            </a:r>
          </a:p>
          <a:p>
            <a:r>
              <a:rPr lang="en-US" dirty="0"/>
              <a:t>Possible answer: </a:t>
            </a:r>
            <a:r>
              <a:rPr lang="en-US" b="1" dirty="0"/>
              <a:t>Specific </a:t>
            </a:r>
            <a:r>
              <a:rPr lang="en-US" dirty="0"/>
              <a:t>(yes, identified audience), </a:t>
            </a:r>
            <a:r>
              <a:rPr lang="en-US" b="1" dirty="0"/>
              <a:t>Measureable </a:t>
            </a:r>
            <a:r>
              <a:rPr lang="en-US" dirty="0"/>
              <a:t>(easy to count attendance, give survey, etc); </a:t>
            </a:r>
            <a:r>
              <a:rPr lang="en-US" b="1" dirty="0"/>
              <a:t>Attainable </a:t>
            </a:r>
            <a:r>
              <a:rPr lang="en-US" dirty="0"/>
              <a:t>(Yes, leaders identified and enthusiastic, venue located, good communication); </a:t>
            </a:r>
            <a:r>
              <a:rPr lang="en-US" b="1" dirty="0"/>
              <a:t>Relevant </a:t>
            </a:r>
            <a:r>
              <a:rPr lang="en-US" dirty="0"/>
              <a:t>(Wine and beer events are popular in the LS, as is chocolate tasting!); </a:t>
            </a:r>
            <a:r>
              <a:rPr lang="en-US" b="1" dirty="0"/>
              <a:t>Time-bound </a:t>
            </a:r>
            <a:r>
              <a:rPr lang="en-US" dirty="0"/>
              <a:t>(can be planned well in advance, held within the time span of regular meeting events</a:t>
            </a:r>
            <a:r>
              <a:rPr lang="en-US" dirty="0" smtClean="0"/>
              <a:t>). </a:t>
            </a:r>
            <a:endParaRPr lang="en-US" dirty="0"/>
          </a:p>
        </p:txBody>
      </p:sp>
      <p:sp>
        <p:nvSpPr>
          <p:cNvPr id="45060" name="Slide Number Placeholder 3"/>
          <p:cNvSpPr>
            <a:spLocks noGrp="1"/>
          </p:cNvSpPr>
          <p:nvPr>
            <p:ph type="sldNum" sz="quarter" idx="5"/>
          </p:nvPr>
        </p:nvSpPr>
        <p:spPr>
          <a:noFill/>
          <a:ln>
            <a:miter lim="800000"/>
            <a:headEnd/>
            <a:tailEnd/>
          </a:ln>
        </p:spPr>
        <p:txBody>
          <a:bodyPr/>
          <a:lstStyle/>
          <a:p>
            <a:fld id="{CCF02E32-69AB-534E-81D2-8A3B8E009481}" type="slidenum">
              <a:rPr lang="en-GB"/>
              <a:pPr/>
              <a:t>10</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r>
              <a:rPr lang="en-US" dirty="0" smtClean="0"/>
              <a:t>The type of activity is already decided in our example, but what about </a:t>
            </a:r>
            <a:r>
              <a:rPr lang="en-US" i="1" dirty="0" smtClean="0"/>
              <a:t>your </a:t>
            </a:r>
            <a:r>
              <a:rPr lang="en-US" dirty="0" smtClean="0"/>
              <a:t>planned activity? What challenges is your activity designed to meet and overcome? Refer back to Participant Guide, page 7, for some of the trends important for Local Sections to consider.</a:t>
            </a:r>
          </a:p>
        </p:txBody>
      </p:sp>
      <p:sp>
        <p:nvSpPr>
          <p:cNvPr id="47108" name="Slide Number Placeholder 3"/>
          <p:cNvSpPr>
            <a:spLocks noGrp="1"/>
          </p:cNvSpPr>
          <p:nvPr>
            <p:ph type="sldNum" sz="quarter" idx="5"/>
          </p:nvPr>
        </p:nvSpPr>
        <p:spPr>
          <a:noFill/>
          <a:ln>
            <a:miter lim="800000"/>
            <a:headEnd/>
            <a:tailEnd/>
          </a:ln>
        </p:spPr>
        <p:txBody>
          <a:bodyPr/>
          <a:lstStyle/>
          <a:p>
            <a:fld id="{9C5C343B-EC27-D44B-8AC6-3220D877FE52}" type="slidenum">
              <a:rPr lang="en-GB"/>
              <a:pPr/>
              <a:t>11</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r>
              <a:rPr lang="en-US" dirty="0" smtClean="0"/>
              <a:t>These are some frequently reported types of activities. The Science Café combines both scientific content and social aspects.</a:t>
            </a:r>
          </a:p>
          <a:p>
            <a:r>
              <a:rPr lang="en-US" b="1" dirty="0" smtClean="0"/>
              <a:t>Ask</a:t>
            </a:r>
            <a:r>
              <a:rPr lang="en-US" dirty="0" smtClean="0"/>
              <a:t>: What other kinds of activities have you seen or could you imagine in your local section?</a:t>
            </a:r>
          </a:p>
          <a:p>
            <a:r>
              <a:rPr lang="en-US" dirty="0" smtClean="0"/>
              <a:t>Discuss as time allows.</a:t>
            </a:r>
          </a:p>
        </p:txBody>
      </p:sp>
      <p:sp>
        <p:nvSpPr>
          <p:cNvPr id="49156" name="Slide Number Placeholder 3"/>
          <p:cNvSpPr>
            <a:spLocks noGrp="1"/>
          </p:cNvSpPr>
          <p:nvPr>
            <p:ph type="sldNum" sz="quarter" idx="5"/>
          </p:nvPr>
        </p:nvSpPr>
        <p:spPr>
          <a:noFill/>
          <a:ln>
            <a:miter lim="800000"/>
            <a:headEnd/>
            <a:tailEnd/>
          </a:ln>
        </p:spPr>
        <p:txBody>
          <a:bodyPr/>
          <a:lstStyle/>
          <a:p>
            <a:fld id="{74D26FE2-AAF3-2049-BD0F-027DBD123DA6}" type="slidenum">
              <a:rPr lang="en-GB"/>
              <a:pPr/>
              <a:t>12</a:t>
            </a:fld>
            <a:endParaRPr lang="en-GB"/>
          </a:p>
        </p:txBody>
      </p:sp>
      <p:sp>
        <p:nvSpPr>
          <p:cNvPr id="5" name="Footer Placeholder 4"/>
          <p:cNvSpPr>
            <a:spLocks noGrp="1"/>
          </p:cNvSpPr>
          <p:nvPr>
            <p:ph type="ftr" sz="quarter" idx="10"/>
          </p:nvPr>
        </p:nvSpPr>
        <p:spPr/>
        <p:txBody>
          <a:bodyPr/>
          <a:lstStyle/>
          <a:p>
            <a:pPr>
              <a:defRPr/>
            </a:pPr>
            <a:r>
              <a:rPr lang="en-US" dirty="0" smtClean="0"/>
              <a:t>Copyright American Chemical Society 2016</a:t>
            </a:r>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r>
              <a:rPr lang="en-US" dirty="0"/>
              <a:t>Too often we get stuck in our thinking –</a:t>
            </a:r>
            <a:r>
              <a:rPr lang="en-US" dirty="0" smtClean="0"/>
              <a:t> we do </a:t>
            </a:r>
            <a:r>
              <a:rPr lang="en-US" dirty="0"/>
              <a:t>what is familiar because it is easiest.</a:t>
            </a:r>
          </a:p>
          <a:p>
            <a:r>
              <a:rPr lang="en-US" dirty="0"/>
              <a:t>Try something </a:t>
            </a:r>
            <a:r>
              <a:rPr lang="en-US" b="1" dirty="0"/>
              <a:t>new </a:t>
            </a:r>
            <a:r>
              <a:rPr lang="en-US" dirty="0"/>
              <a:t>- Take a broader point of view and consider this Time/Place Matrix. Vertical axis describes the </a:t>
            </a:r>
            <a:r>
              <a:rPr lang="en-US" b="1" dirty="0"/>
              <a:t>timing </a:t>
            </a:r>
            <a:r>
              <a:rPr lang="en-US" dirty="0"/>
              <a:t>of the activity; Horizontal axis describes the </a:t>
            </a:r>
            <a:r>
              <a:rPr lang="en-US" b="1" dirty="0"/>
              <a:t>location</a:t>
            </a:r>
            <a:r>
              <a:rPr lang="en-US" dirty="0"/>
              <a:t>.</a:t>
            </a:r>
          </a:p>
          <a:p>
            <a:r>
              <a:rPr lang="en-US" dirty="0"/>
              <a:t>In case of our </a:t>
            </a:r>
            <a:r>
              <a:rPr lang="en-US" dirty="0" smtClean="0"/>
              <a:t>example, we will </a:t>
            </a:r>
            <a:r>
              <a:rPr lang="en-US" dirty="0"/>
              <a:t>bring people together at the Science Café event, and consider technical content. However, what is new is that the talk is at a different location, could plan to record it and post on our web site. </a:t>
            </a:r>
          </a:p>
        </p:txBody>
      </p:sp>
      <p:sp>
        <p:nvSpPr>
          <p:cNvPr id="51204" name="Slide Number Placeholder 3"/>
          <p:cNvSpPr>
            <a:spLocks noGrp="1"/>
          </p:cNvSpPr>
          <p:nvPr>
            <p:ph type="sldNum" sz="quarter" idx="5"/>
          </p:nvPr>
        </p:nvSpPr>
        <p:spPr>
          <a:noFill/>
          <a:ln>
            <a:miter lim="800000"/>
            <a:headEnd/>
            <a:tailEnd/>
          </a:ln>
        </p:spPr>
        <p:txBody>
          <a:bodyPr/>
          <a:lstStyle/>
          <a:p>
            <a:fld id="{E6483633-6832-774C-A886-5B86348A75AD}" type="slidenum">
              <a:rPr lang="en-GB"/>
              <a:pPr/>
              <a:t>13</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r>
              <a:rPr lang="en-US" b="1" dirty="0"/>
              <a:t>This sub-step has one thing in common with the first subset of establishing the goal – it is often overlooked.</a:t>
            </a:r>
          </a:p>
          <a:p>
            <a:r>
              <a:rPr lang="en-US" b="1" dirty="0"/>
              <a:t>Ask</a:t>
            </a:r>
            <a:r>
              <a:rPr lang="en-US" dirty="0"/>
              <a:t>: Why take the time to describe the audience? Didn’t we do that in setting the goal?</a:t>
            </a:r>
          </a:p>
          <a:p>
            <a:r>
              <a:rPr lang="en-US" b="1" dirty="0"/>
              <a:t>Possible answers: </a:t>
            </a:r>
            <a:r>
              <a:rPr lang="en-US" dirty="0"/>
              <a:t>Think about your local section and be sure you</a:t>
            </a:r>
            <a:r>
              <a:rPr lang="en-US" dirty="0" smtClean="0"/>
              <a:t>  understand the part of your membership you are targeting. Are you planning to </a:t>
            </a:r>
            <a:r>
              <a:rPr lang="en-US" dirty="0"/>
              <a:t>attract a new audience or to reach an underserved segment of your</a:t>
            </a:r>
            <a:r>
              <a:rPr lang="en-US" dirty="0" smtClean="0"/>
              <a:t> Local Section? E-Rosters are very helpful to understand your membership. Perhaps this activity targets the public, or teachers, or students – or maybe serve several audiences at once. </a:t>
            </a:r>
            <a:endParaRPr lang="en-US" dirty="0"/>
          </a:p>
        </p:txBody>
      </p:sp>
      <p:sp>
        <p:nvSpPr>
          <p:cNvPr id="53252" name="Slide Number Placeholder 3"/>
          <p:cNvSpPr>
            <a:spLocks noGrp="1"/>
          </p:cNvSpPr>
          <p:nvPr>
            <p:ph type="sldNum" sz="quarter" idx="5"/>
          </p:nvPr>
        </p:nvSpPr>
        <p:spPr>
          <a:noFill/>
          <a:ln>
            <a:miter lim="800000"/>
            <a:headEnd/>
            <a:tailEnd/>
          </a:ln>
        </p:spPr>
        <p:txBody>
          <a:bodyPr/>
          <a:lstStyle/>
          <a:p>
            <a:fld id="{FA67770B-553E-7040-A2F6-C1122EF4FE4E}" type="slidenum">
              <a:rPr lang="en-GB"/>
              <a:pPr/>
              <a:t>14</a:t>
            </a:fld>
            <a:endParaRPr lang="en-GB"/>
          </a:p>
        </p:txBody>
      </p:sp>
      <p:sp>
        <p:nvSpPr>
          <p:cNvPr id="5" name="Footer Placeholder 4"/>
          <p:cNvSpPr>
            <a:spLocks noGrp="1"/>
          </p:cNvSpPr>
          <p:nvPr>
            <p:ph type="ftr" sz="quarter" idx="10"/>
          </p:nvPr>
        </p:nvSpPr>
        <p:spPr/>
        <p:txBody>
          <a:bodyPr/>
          <a:lstStyle/>
          <a:p>
            <a:pPr>
              <a:defRPr/>
            </a:pPr>
            <a:r>
              <a:rPr lang="en-US" dirty="0" smtClean="0"/>
              <a:t>Copyright American Chemical Society 2016</a:t>
            </a:r>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r>
              <a:rPr lang="en-US" dirty="0" smtClean="0"/>
              <a:t>Less engaged and those not yet engaged may include those who are just “busy” or possibly unemployed. </a:t>
            </a:r>
          </a:p>
          <a:p>
            <a:r>
              <a:rPr lang="en-US" dirty="0" smtClean="0"/>
              <a:t>For the Science Café, our intended audience is all members and also prospective members.</a:t>
            </a:r>
          </a:p>
          <a:p>
            <a:r>
              <a:rPr lang="en-US" dirty="0" smtClean="0"/>
              <a:t>Find out more about analyzing your audience by taking “Developing Communication Strategies” in the LDS.   </a:t>
            </a:r>
          </a:p>
        </p:txBody>
      </p:sp>
      <p:sp>
        <p:nvSpPr>
          <p:cNvPr id="55300" name="Slide Number Placeholder 3"/>
          <p:cNvSpPr>
            <a:spLocks noGrp="1"/>
          </p:cNvSpPr>
          <p:nvPr>
            <p:ph type="sldNum" sz="quarter" idx="5"/>
          </p:nvPr>
        </p:nvSpPr>
        <p:spPr>
          <a:noFill/>
          <a:ln>
            <a:miter lim="800000"/>
            <a:headEnd/>
            <a:tailEnd/>
          </a:ln>
        </p:spPr>
        <p:txBody>
          <a:bodyPr/>
          <a:lstStyle/>
          <a:p>
            <a:fld id="{D5FE5C87-7DC5-7343-B1E7-36409D18924D}" type="slidenum">
              <a:rPr lang="en-GB"/>
              <a:pPr/>
              <a:t>15</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Now it is time for you plan</a:t>
            </a:r>
            <a:r>
              <a:rPr lang="en-US" baseline="0" dirty="0" smtClean="0"/>
              <a:t> the TARGET of your activity. Remember to think about the three steps we’ve discussed. Setting the </a:t>
            </a:r>
            <a:r>
              <a:rPr lang="en-US" b="1" baseline="0" dirty="0" smtClean="0"/>
              <a:t>goal</a:t>
            </a:r>
            <a:r>
              <a:rPr lang="en-US" baseline="0" dirty="0" smtClean="0"/>
              <a:t>, choosing the </a:t>
            </a:r>
            <a:r>
              <a:rPr lang="en-US" b="1" baseline="0" dirty="0" smtClean="0"/>
              <a:t>type of activity</a:t>
            </a:r>
            <a:r>
              <a:rPr lang="en-US" baseline="0" dirty="0" smtClean="0"/>
              <a:t>, and considering the target </a:t>
            </a:r>
            <a:r>
              <a:rPr lang="en-US" b="1" baseline="0" dirty="0" smtClean="0"/>
              <a:t>audience</a:t>
            </a:r>
            <a:r>
              <a:rPr lang="en-US" baseline="0" dirty="0" smtClean="0"/>
              <a:t>. </a:t>
            </a:r>
            <a:r>
              <a:rPr lang="en-US" dirty="0" smtClean="0"/>
              <a:t>Work cooperatively in small groups with your peers or work individually as you prefer. You may have already established a colleague in a neighboring section with a similar idea</a:t>
            </a:r>
          </a:p>
          <a:p>
            <a:r>
              <a:rPr lang="en-US" dirty="0" smtClean="0"/>
              <a:t>Tracy</a:t>
            </a:r>
            <a:r>
              <a:rPr lang="en-US" dirty="0"/>
              <a:t>,</a:t>
            </a:r>
            <a:r>
              <a:rPr lang="en-US" dirty="0" smtClean="0"/>
              <a:t> Louise, and </a:t>
            </a:r>
            <a:r>
              <a:rPr lang="en-US" dirty="0"/>
              <a:t>any other available LSAC members will circulate and answer questions.</a:t>
            </a:r>
          </a:p>
          <a:p>
            <a:r>
              <a:rPr lang="en-US" dirty="0"/>
              <a:t>Start timer and give 15 minutes max.</a:t>
            </a:r>
          </a:p>
        </p:txBody>
      </p:sp>
      <p:sp>
        <p:nvSpPr>
          <p:cNvPr id="57348" name="Slide Number Placeholder 3"/>
          <p:cNvSpPr>
            <a:spLocks noGrp="1"/>
          </p:cNvSpPr>
          <p:nvPr>
            <p:ph type="sldNum" sz="quarter" idx="5"/>
          </p:nvPr>
        </p:nvSpPr>
        <p:spPr>
          <a:noFill/>
          <a:ln>
            <a:miter lim="800000"/>
            <a:headEnd/>
            <a:tailEnd/>
          </a:ln>
        </p:spPr>
        <p:txBody>
          <a:bodyPr/>
          <a:lstStyle/>
          <a:p>
            <a:fld id="{00EBF0FB-D740-474B-9FDC-75E6D486332A}" type="slidenum">
              <a:rPr lang="en-GB"/>
              <a:pPr/>
              <a:t>16</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dirty="0"/>
              <a:t>What questions or suggestions do you have?</a:t>
            </a:r>
          </a:p>
          <a:p>
            <a:r>
              <a:rPr lang="en-US" dirty="0"/>
              <a:t>Discuss as time allows.</a:t>
            </a:r>
          </a:p>
          <a:p>
            <a:r>
              <a:rPr lang="en-US" dirty="0"/>
              <a:t>Next up:</a:t>
            </a:r>
            <a:r>
              <a:rPr lang="en-US" dirty="0" smtClean="0"/>
              <a:t> Louise with </a:t>
            </a:r>
            <a:r>
              <a:rPr lang="en-US" dirty="0"/>
              <a:t>Part Two, Planning the Activity.</a:t>
            </a:r>
          </a:p>
        </p:txBody>
      </p:sp>
      <p:sp>
        <p:nvSpPr>
          <p:cNvPr id="59396" name="Slide Number Placeholder 3"/>
          <p:cNvSpPr>
            <a:spLocks noGrp="1"/>
          </p:cNvSpPr>
          <p:nvPr>
            <p:ph type="sldNum" sz="quarter" idx="5"/>
          </p:nvPr>
        </p:nvSpPr>
        <p:spPr>
          <a:noFill/>
          <a:ln>
            <a:miter lim="800000"/>
            <a:headEnd/>
            <a:tailEnd/>
          </a:ln>
        </p:spPr>
        <p:txBody>
          <a:bodyPr/>
          <a:lstStyle/>
          <a:p>
            <a:fld id="{0BC5DB9C-4215-FB46-A8FA-8DE0CE66A0FF}" type="slidenum">
              <a:rPr lang="en-GB"/>
              <a:pPr/>
              <a:t>17</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r>
              <a:rPr lang="en-US" dirty="0" smtClean="0"/>
              <a:t>Louise takes over and describe this section; introduce the three important pieces of planning the activity</a:t>
            </a:r>
          </a:p>
          <a:p>
            <a:r>
              <a:rPr lang="en-US" dirty="0" smtClean="0"/>
              <a:t>FORMS stands for Forms Online Reporting Management System</a:t>
            </a:r>
          </a:p>
        </p:txBody>
      </p:sp>
      <p:sp>
        <p:nvSpPr>
          <p:cNvPr id="61444" name="Slide Number Placeholder 3"/>
          <p:cNvSpPr>
            <a:spLocks noGrp="1"/>
          </p:cNvSpPr>
          <p:nvPr>
            <p:ph type="sldNum" sz="quarter" idx="5"/>
          </p:nvPr>
        </p:nvSpPr>
        <p:spPr>
          <a:noFill/>
          <a:ln>
            <a:miter lim="800000"/>
            <a:headEnd/>
            <a:tailEnd/>
          </a:ln>
        </p:spPr>
        <p:txBody>
          <a:bodyPr/>
          <a:lstStyle/>
          <a:p>
            <a:fld id="{11DFB82A-1348-BC4C-8745-46DA4D1B723D}" type="slidenum">
              <a:rPr lang="en-GB"/>
              <a:pPr/>
              <a:t>18</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r>
              <a:rPr lang="en-US"/>
              <a:t>Describe main considerations and apply to example activity.</a:t>
            </a:r>
          </a:p>
          <a:p>
            <a:r>
              <a:rPr lang="en-US"/>
              <a:t>When will the science café be held?  Where?  How much can we spend?  Do we charge admission?  How do we advertise?</a:t>
            </a:r>
          </a:p>
          <a:p>
            <a:r>
              <a:rPr lang="en-US" b="1"/>
              <a:t>Ask</a:t>
            </a:r>
            <a:r>
              <a:rPr lang="en-US"/>
              <a:t>: What other factors should be considered?</a:t>
            </a:r>
          </a:p>
          <a:p>
            <a:r>
              <a:rPr lang="en-US" b="1"/>
              <a:t>Answer</a:t>
            </a:r>
            <a:r>
              <a:rPr lang="en-US"/>
              <a:t>: Many possible – collaboration? Recognition of volunteer leaders? Follow up reporting in FORMS?</a:t>
            </a:r>
          </a:p>
        </p:txBody>
      </p:sp>
      <p:sp>
        <p:nvSpPr>
          <p:cNvPr id="63492" name="Slide Number Placeholder 3"/>
          <p:cNvSpPr>
            <a:spLocks noGrp="1"/>
          </p:cNvSpPr>
          <p:nvPr>
            <p:ph type="sldNum" sz="quarter" idx="5"/>
          </p:nvPr>
        </p:nvSpPr>
        <p:spPr>
          <a:noFill/>
          <a:ln>
            <a:miter lim="800000"/>
            <a:headEnd/>
            <a:tailEnd/>
          </a:ln>
        </p:spPr>
        <p:txBody>
          <a:bodyPr/>
          <a:lstStyle/>
          <a:p>
            <a:fld id="{47A722EF-42D6-D147-AF1C-6720FC55E24B}" type="slidenum">
              <a:rPr lang="en-GB"/>
              <a:pPr/>
              <a:t>19</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dirty="0"/>
              <a:t>This workshop does</a:t>
            </a:r>
            <a:r>
              <a:rPr lang="en-US" dirty="0" smtClean="0"/>
              <a:t> NOT “</a:t>
            </a:r>
            <a:r>
              <a:rPr lang="en-US" dirty="0"/>
              <a:t>give” you all the answers, but identifies some ideas and resources for you to consider. </a:t>
            </a:r>
          </a:p>
          <a:p>
            <a:r>
              <a:rPr lang="en-US" dirty="0"/>
              <a:t>A successful activity is used throughout as an example to illustrate the process.</a:t>
            </a:r>
          </a:p>
          <a:p>
            <a:r>
              <a:rPr lang="en-US" dirty="0"/>
              <a:t>This workshop is designed to be interactive – with the leaders and with each other! </a:t>
            </a:r>
          </a:p>
          <a:p>
            <a:r>
              <a:rPr lang="en-US" b="1" dirty="0"/>
              <a:t>Assumption is that you came with an activity to develop and met earlier today to start networking. </a:t>
            </a:r>
            <a:r>
              <a:rPr lang="en-US" b="1" dirty="0" smtClean="0"/>
              <a:t> </a:t>
            </a:r>
          </a:p>
          <a:p>
            <a:endParaRPr lang="en-US" dirty="0"/>
          </a:p>
        </p:txBody>
      </p:sp>
      <p:sp>
        <p:nvSpPr>
          <p:cNvPr id="32772" name="Slide Number Placeholder 3"/>
          <p:cNvSpPr>
            <a:spLocks noGrp="1"/>
          </p:cNvSpPr>
          <p:nvPr>
            <p:ph type="sldNum" sz="quarter" idx="5"/>
          </p:nvPr>
        </p:nvSpPr>
        <p:spPr>
          <a:noFill/>
          <a:ln>
            <a:miter lim="800000"/>
            <a:headEnd/>
            <a:tailEnd/>
          </a:ln>
        </p:spPr>
        <p:txBody>
          <a:bodyPr/>
          <a:lstStyle/>
          <a:p>
            <a:fld id="{02C75D9A-5F9F-7144-87EB-CF18ADC09368}" type="slidenum">
              <a:rPr lang="en-GB"/>
              <a:pPr/>
              <a:t>2</a:t>
            </a:fld>
            <a:endParaRPr lang="en-GB"/>
          </a:p>
        </p:txBody>
      </p:sp>
      <p:sp>
        <p:nvSpPr>
          <p:cNvPr id="5" name="Footer Placeholder 4"/>
          <p:cNvSpPr>
            <a:spLocks noGrp="1"/>
          </p:cNvSpPr>
          <p:nvPr>
            <p:ph type="ftr" sz="quarter" idx="10"/>
          </p:nvPr>
        </p:nvSpPr>
        <p:spPr>
          <a:xfrm>
            <a:off x="0" y="8829675"/>
            <a:ext cx="3657600" cy="465139"/>
          </a:xfrm>
        </p:spPr>
        <p:txBody>
          <a:bodyPr/>
          <a:lstStyle/>
          <a:p>
            <a:pPr>
              <a:defRPr/>
            </a:pPr>
            <a:r>
              <a:rPr lang="en-US" dirty="0" smtClean="0"/>
              <a:t>Copyright American Chemical Society 2016</a:t>
            </a:r>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r>
              <a:rPr lang="en-US" dirty="0"/>
              <a:t>Consider what else is going on in the Section.  Want to hold the event during a time when there are not lots of other activities in the </a:t>
            </a:r>
            <a:r>
              <a:rPr lang="en-US" dirty="0" smtClean="0"/>
              <a:t>Section?  Be careful</a:t>
            </a:r>
            <a:r>
              <a:rPr lang="en-US" baseline="0" dirty="0" smtClean="0"/>
              <a:t> </a:t>
            </a:r>
            <a:r>
              <a:rPr lang="en-US" baseline="0" dirty="0" smtClean="0"/>
              <a:t>s</a:t>
            </a:r>
            <a:r>
              <a:rPr lang="en-US" dirty="0" smtClean="0"/>
              <a:t>tay </a:t>
            </a:r>
            <a:r>
              <a:rPr lang="en-US" dirty="0"/>
              <a:t>away from times when ACS meetings are held; academic schedules considered as well, </a:t>
            </a:r>
            <a:r>
              <a:rPr lang="en-US" dirty="0" smtClean="0"/>
              <a:t>and remember that </a:t>
            </a:r>
            <a:r>
              <a:rPr lang="en-US" dirty="0"/>
              <a:t>schools</a:t>
            </a:r>
            <a:r>
              <a:rPr lang="en-US" dirty="0" smtClean="0"/>
              <a:t> are not </a:t>
            </a:r>
            <a:r>
              <a:rPr lang="en-US" dirty="0"/>
              <a:t>in session over the summer.  </a:t>
            </a:r>
            <a:endParaRPr lang="en-US" dirty="0" smtClean="0"/>
          </a:p>
          <a:p>
            <a:endParaRPr lang="en-US" dirty="0" smtClean="0"/>
          </a:p>
          <a:p>
            <a:r>
              <a:rPr lang="en-US" dirty="0" smtClean="0"/>
              <a:t>Also,</a:t>
            </a:r>
            <a:r>
              <a:rPr lang="en-US" baseline="0" dirty="0" smtClean="0"/>
              <a:t> please be mindful of public and religious holidays when scheduling local section activities and events.  We have received complaints in the past about ACS groups scheduling events over Jewish holidays, for example.    The goal should always be as inclusive as possible when deciding when and where to hold event.  </a:t>
            </a:r>
            <a:endParaRPr lang="en-US" dirty="0" smtClean="0"/>
          </a:p>
          <a:p>
            <a:endParaRPr lang="en-US" dirty="0" smtClean="0"/>
          </a:p>
          <a:p>
            <a:endParaRPr lang="en-US" dirty="0" smtClean="0"/>
          </a:p>
          <a:p>
            <a:r>
              <a:rPr lang="en-US" dirty="0" smtClean="0"/>
              <a:t>Go </a:t>
            </a:r>
            <a:r>
              <a:rPr lang="en-US" dirty="0"/>
              <a:t>through the timeline and apply to example activity</a:t>
            </a:r>
            <a:r>
              <a:rPr lang="en-US" dirty="0" smtClean="0"/>
              <a:t>.</a:t>
            </a:r>
          </a:p>
          <a:p>
            <a:endParaRPr lang="en-US" dirty="0" smtClean="0"/>
          </a:p>
          <a:p>
            <a:endParaRPr lang="en-US" dirty="0"/>
          </a:p>
          <a:p>
            <a:r>
              <a:rPr lang="en-US" b="1" dirty="0"/>
              <a:t>ASK</a:t>
            </a:r>
            <a:r>
              <a:rPr lang="en-US" dirty="0"/>
              <a:t>:  anything else to consider with scheduling/timeline?</a:t>
            </a:r>
          </a:p>
        </p:txBody>
      </p:sp>
      <p:sp>
        <p:nvSpPr>
          <p:cNvPr id="65540" name="Slide Number Placeholder 3"/>
          <p:cNvSpPr>
            <a:spLocks noGrp="1"/>
          </p:cNvSpPr>
          <p:nvPr>
            <p:ph type="sldNum" sz="quarter" idx="5"/>
          </p:nvPr>
        </p:nvSpPr>
        <p:spPr>
          <a:noFill/>
          <a:ln>
            <a:miter lim="800000"/>
            <a:headEnd/>
            <a:tailEnd/>
          </a:ln>
        </p:spPr>
        <p:txBody>
          <a:bodyPr/>
          <a:lstStyle/>
          <a:p>
            <a:fld id="{EB74A31B-DAF6-6F4D-846A-A3AF58F683CB}" type="slidenum">
              <a:rPr lang="en-GB"/>
              <a:pPr/>
              <a:t>20</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r>
              <a:rPr lang="en-US" dirty="0"/>
              <a:t>Give these examples as ways to fund the activity.  There may be money in your budget to cover all of the costs, or maybe just part.  Where will the rest come from?  Consider an IPG if the activity is new and maybe could </a:t>
            </a:r>
            <a:r>
              <a:rPr lang="en-US" dirty="0" smtClean="0"/>
              <a:t>become an </a:t>
            </a:r>
            <a:r>
              <a:rPr lang="en-US" dirty="0"/>
              <a:t>on-</a:t>
            </a:r>
            <a:r>
              <a:rPr lang="en-US" dirty="0" smtClean="0"/>
              <a:t>going activity </a:t>
            </a:r>
            <a:r>
              <a:rPr lang="en-US" dirty="0"/>
              <a:t>in the Section.</a:t>
            </a:r>
          </a:p>
          <a:p>
            <a:r>
              <a:rPr lang="en-US" b="1" dirty="0"/>
              <a:t>ASK</a:t>
            </a:r>
            <a:r>
              <a:rPr lang="en-US" dirty="0"/>
              <a:t>:  any other budgeting considerations?  </a:t>
            </a:r>
          </a:p>
          <a:p>
            <a:r>
              <a:rPr lang="en-US" dirty="0"/>
              <a:t>Talk about pluses and minuses of giving lots of lead time and announcing last minute.  Ways to communicate include newsletters, web sites, email lists.  Consider an RSVP so you know how much food, how many seats you will need.  Apply to example activity.</a:t>
            </a:r>
          </a:p>
        </p:txBody>
      </p:sp>
      <p:sp>
        <p:nvSpPr>
          <p:cNvPr id="67588" name="Slide Number Placeholder 3"/>
          <p:cNvSpPr>
            <a:spLocks noGrp="1"/>
          </p:cNvSpPr>
          <p:nvPr>
            <p:ph type="sldNum" sz="quarter" idx="5"/>
          </p:nvPr>
        </p:nvSpPr>
        <p:spPr>
          <a:noFill/>
          <a:ln>
            <a:miter lim="800000"/>
            <a:headEnd/>
            <a:tailEnd/>
          </a:ln>
        </p:spPr>
        <p:txBody>
          <a:bodyPr/>
          <a:lstStyle/>
          <a:p>
            <a:fld id="{375F9246-D114-CF40-B49B-C2E564CF4485}" type="slidenum">
              <a:rPr lang="en-GB"/>
              <a:pPr/>
              <a:t>21</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r>
              <a:rPr lang="en-US" dirty="0" smtClean="0"/>
              <a:t>Talk about pluses and minuses of giving lots of lead time and announcing last minute. Plan for last minute change for the weather., other circumstances. Ways to communicate include newsletters, web sites, social media,  email lists.  Consider an RSVP so you know how much food, how many seats you will need.  Apply to example activity.</a:t>
            </a:r>
          </a:p>
          <a:p>
            <a:r>
              <a:rPr lang="en-US" dirty="0" smtClean="0"/>
              <a:t>Remember that there is a separate communications workshop – Communicating With Your Members – so do not spend too much time here.</a:t>
            </a:r>
          </a:p>
        </p:txBody>
      </p:sp>
      <p:sp>
        <p:nvSpPr>
          <p:cNvPr id="69636" name="Slide Number Placeholder 3"/>
          <p:cNvSpPr>
            <a:spLocks noGrp="1"/>
          </p:cNvSpPr>
          <p:nvPr>
            <p:ph type="sldNum" sz="quarter" idx="5"/>
          </p:nvPr>
        </p:nvSpPr>
        <p:spPr>
          <a:noFill/>
          <a:ln>
            <a:miter lim="800000"/>
            <a:headEnd/>
            <a:tailEnd/>
          </a:ln>
        </p:spPr>
        <p:txBody>
          <a:bodyPr/>
          <a:lstStyle/>
          <a:p>
            <a:fld id="{C6091EC2-A90E-4848-98CC-43F0A9141A01}" type="slidenum">
              <a:rPr lang="en-GB"/>
              <a:pPr/>
              <a:t>22</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r>
              <a:rPr lang="en-US" dirty="0" smtClean="0"/>
              <a:t>Moving on to FORMS – Forms Online Reporting Management System</a:t>
            </a:r>
          </a:p>
        </p:txBody>
      </p:sp>
      <p:sp>
        <p:nvSpPr>
          <p:cNvPr id="71684" name="Slide Number Placeholder 3"/>
          <p:cNvSpPr>
            <a:spLocks noGrp="1"/>
          </p:cNvSpPr>
          <p:nvPr>
            <p:ph type="sldNum" sz="quarter" idx="5"/>
          </p:nvPr>
        </p:nvSpPr>
        <p:spPr>
          <a:noFill/>
          <a:ln>
            <a:miter lim="800000"/>
            <a:headEnd/>
            <a:tailEnd/>
          </a:ln>
        </p:spPr>
        <p:txBody>
          <a:bodyPr/>
          <a:lstStyle/>
          <a:p>
            <a:fld id="{8CAC7D66-C192-A742-A03D-30314B0CBA4F}" type="slidenum">
              <a:rPr lang="en-GB"/>
              <a:pPr/>
              <a:t>23</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r>
              <a:rPr lang="en-US" dirty="0"/>
              <a:t>Enter our science café in FORMS and use as a planning tool.  Multiple users can view, and we can keep track of the event details.  Will also have for the future.  Emphasis here on </a:t>
            </a:r>
            <a:r>
              <a:rPr lang="en-US" b="1" dirty="0"/>
              <a:t>planning tool</a:t>
            </a:r>
            <a:r>
              <a:rPr lang="en-US" dirty="0"/>
              <a:t>.  It will also be already entered for the annual report, mark as completed after the activity.</a:t>
            </a:r>
          </a:p>
          <a:p>
            <a:r>
              <a:rPr lang="en-US" dirty="0"/>
              <a:t>Yes, FORMS is a </a:t>
            </a:r>
            <a:r>
              <a:rPr lang="en-US" b="1" dirty="0"/>
              <a:t>reporting </a:t>
            </a:r>
            <a:r>
              <a:rPr lang="en-US" dirty="0"/>
              <a:t>tool, but emphasize its use as a </a:t>
            </a:r>
            <a:r>
              <a:rPr lang="en-US" b="1" dirty="0"/>
              <a:t>planning </a:t>
            </a:r>
            <a:r>
              <a:rPr lang="en-US" dirty="0"/>
              <a:t>tool.</a:t>
            </a:r>
          </a:p>
          <a:p>
            <a:endParaRPr lang="en-US" dirty="0"/>
          </a:p>
          <a:p>
            <a:r>
              <a:rPr lang="en-US" dirty="0"/>
              <a:t>(Screen shots were </a:t>
            </a:r>
            <a:r>
              <a:rPr lang="en-US" dirty="0" smtClean="0"/>
              <a:t>removed – they were not readable or useful here.)</a:t>
            </a:r>
            <a:endParaRPr lang="en-US" dirty="0"/>
          </a:p>
        </p:txBody>
      </p:sp>
      <p:sp>
        <p:nvSpPr>
          <p:cNvPr id="73732" name="Slide Number Placeholder 3"/>
          <p:cNvSpPr>
            <a:spLocks noGrp="1"/>
          </p:cNvSpPr>
          <p:nvPr>
            <p:ph type="sldNum" sz="quarter" idx="5"/>
          </p:nvPr>
        </p:nvSpPr>
        <p:spPr>
          <a:noFill/>
          <a:ln>
            <a:miter lim="800000"/>
            <a:headEnd/>
            <a:tailEnd/>
          </a:ln>
        </p:spPr>
        <p:txBody>
          <a:bodyPr/>
          <a:lstStyle/>
          <a:p>
            <a:fld id="{81E4D919-0A62-7C49-B1DA-E18D5101974B}" type="slidenum">
              <a:rPr lang="en-GB"/>
              <a:pPr/>
              <a:t>24</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r>
              <a:rPr lang="en-US" smtClean="0"/>
              <a:t>Moving on to the people dimension.</a:t>
            </a:r>
          </a:p>
        </p:txBody>
      </p:sp>
      <p:sp>
        <p:nvSpPr>
          <p:cNvPr id="75780" name="Slide Number Placeholder 3"/>
          <p:cNvSpPr>
            <a:spLocks noGrp="1"/>
          </p:cNvSpPr>
          <p:nvPr>
            <p:ph type="sldNum" sz="quarter" idx="5"/>
          </p:nvPr>
        </p:nvSpPr>
        <p:spPr>
          <a:noFill/>
          <a:ln>
            <a:miter lim="800000"/>
            <a:headEnd/>
            <a:tailEnd/>
          </a:ln>
        </p:spPr>
        <p:txBody>
          <a:bodyPr/>
          <a:lstStyle/>
          <a:p>
            <a:fld id="{C28BE3FC-81A0-124C-99A1-4D51CBF93887}" type="slidenum">
              <a:rPr lang="en-GB"/>
              <a:pPr/>
              <a:t>25</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r>
              <a:rPr lang="en-US"/>
              <a:t>Consider who you want to reach in your section as a volunteer.  Who would be good to identify a speaker, location for our science café and why would they want to do it?  Who would plan a reception?  Who can organize logistics?  Why?</a:t>
            </a:r>
          </a:p>
          <a:p>
            <a:r>
              <a:rPr lang="en-US" b="1"/>
              <a:t>ADD</a:t>
            </a:r>
            <a:r>
              <a:rPr lang="en-US"/>
              <a:t>:  Can learn more about engaging volunteers in the “Engaging and Motivating Volunteers” workshop in the LDS and learn about the “sweet spot” that matches the motivation and skills of a volunteer with the nature of the task and the needs of the Section.</a:t>
            </a:r>
          </a:p>
        </p:txBody>
      </p:sp>
      <p:sp>
        <p:nvSpPr>
          <p:cNvPr id="77828" name="Slide Number Placeholder 3"/>
          <p:cNvSpPr>
            <a:spLocks noGrp="1"/>
          </p:cNvSpPr>
          <p:nvPr>
            <p:ph type="sldNum" sz="quarter" idx="5"/>
          </p:nvPr>
        </p:nvSpPr>
        <p:spPr>
          <a:noFill/>
          <a:ln>
            <a:miter lim="800000"/>
            <a:headEnd/>
            <a:tailEnd/>
          </a:ln>
        </p:spPr>
        <p:txBody>
          <a:bodyPr/>
          <a:lstStyle/>
          <a:p>
            <a:fld id="{DFCA3E97-B96B-1648-8718-FAFD7240D5C4}" type="slidenum">
              <a:rPr lang="en-GB"/>
              <a:pPr/>
              <a:t>26</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r>
              <a:rPr lang="en-US" b="1" dirty="0"/>
              <a:t>ASK</a:t>
            </a:r>
            <a:r>
              <a:rPr lang="en-US" dirty="0"/>
              <a:t>:  what are the first things you think about when someone asks you to take on a volunteer assignment?</a:t>
            </a:r>
          </a:p>
          <a:p>
            <a:r>
              <a:rPr lang="en-US" dirty="0"/>
              <a:t>Make sure to tell people what</a:t>
            </a:r>
            <a:r>
              <a:rPr lang="en-US" dirty="0" smtClean="0"/>
              <a:t> you </a:t>
            </a:r>
            <a:r>
              <a:rPr lang="en-US" dirty="0"/>
              <a:t>expect them to do.  When do we need the winery secured?  The speaker needs to commit by what date? For the person buying refreshments, how much money can they spend, and how do they get reimbursed?</a:t>
            </a:r>
          </a:p>
        </p:txBody>
      </p:sp>
      <p:sp>
        <p:nvSpPr>
          <p:cNvPr id="79876" name="Slide Number Placeholder 3"/>
          <p:cNvSpPr>
            <a:spLocks noGrp="1"/>
          </p:cNvSpPr>
          <p:nvPr>
            <p:ph type="sldNum" sz="quarter" idx="5"/>
          </p:nvPr>
        </p:nvSpPr>
        <p:spPr>
          <a:noFill/>
          <a:ln>
            <a:miter lim="800000"/>
            <a:headEnd/>
            <a:tailEnd/>
          </a:ln>
        </p:spPr>
        <p:txBody>
          <a:bodyPr/>
          <a:lstStyle/>
          <a:p>
            <a:fld id="{7DC0B09F-B0C9-C94E-84CA-EE4833D7F492}" type="slidenum">
              <a:rPr lang="en-GB"/>
              <a:pPr/>
              <a:t>27</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r>
              <a:rPr lang="en-US" dirty="0" smtClean="0"/>
              <a:t>Point out page numbers </a:t>
            </a:r>
            <a:r>
              <a:rPr lang="en-US" dirty="0"/>
              <a:t>in the participant </a:t>
            </a:r>
            <a:r>
              <a:rPr lang="en-US" dirty="0" smtClean="0"/>
              <a:t>guide. Page 31 for directions and the worksheet is on page 32.</a:t>
            </a:r>
          </a:p>
          <a:p>
            <a:r>
              <a:rPr lang="en-US" dirty="0"/>
              <a:t>Work cooperatively in small groups with your peers or work individually as you prefer. You may have already established a colleague in a neighboring section with a similar idea. If you elect to work individually, consulting your peers for feedback. </a:t>
            </a:r>
            <a:endParaRPr lang="en-US" dirty="0" smtClean="0"/>
          </a:p>
          <a:p>
            <a:r>
              <a:rPr lang="en-US" dirty="0" smtClean="0"/>
              <a:t>Tracy</a:t>
            </a:r>
            <a:r>
              <a:rPr lang="en-US" dirty="0"/>
              <a:t>,</a:t>
            </a:r>
            <a:r>
              <a:rPr lang="en-US" dirty="0" smtClean="0"/>
              <a:t> Louise, and </a:t>
            </a:r>
            <a:r>
              <a:rPr lang="en-US" dirty="0"/>
              <a:t>any other available LSAC members will circulate and</a:t>
            </a:r>
            <a:r>
              <a:rPr lang="en-US" dirty="0" smtClean="0"/>
              <a:t> help answer questions and guide results.</a:t>
            </a:r>
            <a:endParaRPr lang="en-US" dirty="0"/>
          </a:p>
        </p:txBody>
      </p:sp>
      <p:sp>
        <p:nvSpPr>
          <p:cNvPr id="81924" name="Slide Number Placeholder 3"/>
          <p:cNvSpPr>
            <a:spLocks noGrp="1"/>
          </p:cNvSpPr>
          <p:nvPr>
            <p:ph type="sldNum" sz="quarter" idx="5"/>
          </p:nvPr>
        </p:nvSpPr>
        <p:spPr>
          <a:noFill/>
          <a:ln>
            <a:miter lim="800000"/>
            <a:headEnd/>
            <a:tailEnd/>
          </a:ln>
        </p:spPr>
        <p:txBody>
          <a:bodyPr/>
          <a:lstStyle/>
          <a:p>
            <a:fld id="{46277913-0C23-544D-91B4-7ACA69ACD781}" type="slidenum">
              <a:rPr lang="en-GB"/>
              <a:pPr/>
              <a:t>28</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r>
              <a:rPr lang="en-US" dirty="0"/>
              <a:t>What questions or suggestions do you have?</a:t>
            </a:r>
          </a:p>
          <a:p>
            <a:r>
              <a:rPr lang="en-US" dirty="0"/>
              <a:t>Discuss as time allows.</a:t>
            </a:r>
          </a:p>
          <a:p>
            <a:r>
              <a:rPr lang="en-US" dirty="0"/>
              <a:t>Next up:</a:t>
            </a:r>
            <a:r>
              <a:rPr lang="en-US" dirty="0" smtClean="0"/>
              <a:t> Tracy with </a:t>
            </a:r>
            <a:r>
              <a:rPr lang="en-US" dirty="0"/>
              <a:t>Part Three: Measuring and Consolidating the Gains</a:t>
            </a:r>
          </a:p>
        </p:txBody>
      </p:sp>
      <p:sp>
        <p:nvSpPr>
          <p:cNvPr id="83972" name="Slide Number Placeholder 3"/>
          <p:cNvSpPr>
            <a:spLocks noGrp="1"/>
          </p:cNvSpPr>
          <p:nvPr>
            <p:ph type="sldNum" sz="quarter" idx="5"/>
          </p:nvPr>
        </p:nvSpPr>
        <p:spPr>
          <a:noFill/>
          <a:ln>
            <a:miter lim="800000"/>
            <a:headEnd/>
            <a:tailEnd/>
          </a:ln>
        </p:spPr>
        <p:txBody>
          <a:bodyPr/>
          <a:lstStyle/>
          <a:p>
            <a:fld id="{606B9E7A-2003-E749-A1B9-D51EC735AC2C}" type="slidenum">
              <a:rPr lang="en-GB"/>
              <a:pPr/>
              <a:t>29</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US" dirty="0"/>
              <a:t>Briefly describe each section.</a:t>
            </a:r>
            <a:r>
              <a:rPr lang="en-US" dirty="0" smtClean="0"/>
              <a:t> In each case, the design is the same – first some suggestions for success, then your implementation/planning time</a:t>
            </a:r>
          </a:p>
          <a:p>
            <a:r>
              <a:rPr lang="en-US" dirty="0"/>
              <a:t>   </a:t>
            </a:r>
            <a:r>
              <a:rPr lang="en-US" b="1" dirty="0"/>
              <a:t>Setting the Targets</a:t>
            </a:r>
            <a:r>
              <a:rPr lang="en-US" dirty="0"/>
              <a:t> – who is the activity designed to reach</a:t>
            </a:r>
            <a:r>
              <a:rPr lang="en-US" dirty="0" smtClean="0"/>
              <a:t>.? </a:t>
            </a:r>
            <a:r>
              <a:rPr lang="en-US" dirty="0"/>
              <a:t>We guide, then you work to set the target for your activity.</a:t>
            </a:r>
          </a:p>
          <a:p>
            <a:r>
              <a:rPr lang="en-US" dirty="0"/>
              <a:t>   </a:t>
            </a:r>
            <a:r>
              <a:rPr lang="en-US" b="1" dirty="0"/>
              <a:t>Planning the Activity </a:t>
            </a:r>
            <a:r>
              <a:rPr lang="en-US" dirty="0"/>
              <a:t>– project and people management. We guide, then you work to plan the activity.</a:t>
            </a:r>
          </a:p>
          <a:p>
            <a:r>
              <a:rPr lang="en-US" dirty="0"/>
              <a:t>   </a:t>
            </a:r>
            <a:r>
              <a:rPr lang="en-US" b="1" dirty="0"/>
              <a:t>Measuring and Consolidating the Gains </a:t>
            </a:r>
            <a:r>
              <a:rPr lang="en-US" dirty="0"/>
              <a:t>– Was the project successful and how do we know? We guide, then you plan the measurement for your activity</a:t>
            </a:r>
            <a:r>
              <a:rPr lang="en-US" dirty="0" smtClean="0"/>
              <a:t>.</a:t>
            </a:r>
          </a:p>
          <a:p>
            <a:r>
              <a:rPr lang="en-US" dirty="0" smtClean="0"/>
              <a:t>   </a:t>
            </a:r>
            <a:r>
              <a:rPr lang="en-US" dirty="0"/>
              <a:t>Let’s get started!</a:t>
            </a:r>
          </a:p>
        </p:txBody>
      </p:sp>
      <p:sp>
        <p:nvSpPr>
          <p:cNvPr id="34820" name="Slide Number Placeholder 3"/>
          <p:cNvSpPr>
            <a:spLocks noGrp="1"/>
          </p:cNvSpPr>
          <p:nvPr>
            <p:ph type="sldNum" sz="quarter" idx="5"/>
          </p:nvPr>
        </p:nvSpPr>
        <p:spPr>
          <a:noFill/>
          <a:ln>
            <a:miter lim="800000"/>
            <a:headEnd/>
            <a:tailEnd/>
          </a:ln>
        </p:spPr>
        <p:txBody>
          <a:bodyPr/>
          <a:lstStyle/>
          <a:p>
            <a:fld id="{948764FA-57EE-5248-95B5-AE8A34F8E432}" type="slidenum">
              <a:rPr lang="en-GB"/>
              <a:pPr/>
              <a:t>3</a:t>
            </a:fld>
            <a:endParaRPr lang="en-GB"/>
          </a:p>
        </p:txBody>
      </p:sp>
      <p:sp>
        <p:nvSpPr>
          <p:cNvPr id="5" name="Footer Placeholder 4"/>
          <p:cNvSpPr>
            <a:spLocks noGrp="1"/>
          </p:cNvSpPr>
          <p:nvPr>
            <p:ph type="ftr" sz="quarter" idx="10"/>
          </p:nvPr>
        </p:nvSpPr>
        <p:spPr>
          <a:xfrm>
            <a:off x="0" y="8829675"/>
            <a:ext cx="3429000" cy="465139"/>
          </a:xfrm>
        </p:spPr>
        <p:txBody>
          <a:bodyPr/>
          <a:lstStyle/>
          <a:p>
            <a:pPr>
              <a:defRPr/>
            </a:pPr>
            <a:r>
              <a:rPr lang="en-US" dirty="0" smtClean="0"/>
              <a:t>Copyright American Chemical Society 2016</a:t>
            </a:r>
            <a:endParaRPr lang="en-GB"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r>
              <a:rPr lang="en-US" dirty="0" smtClean="0"/>
              <a:t>Too often measurement and final evaluation of the activity is just an afterthought…but it should not be.</a:t>
            </a:r>
          </a:p>
          <a:p>
            <a:r>
              <a:rPr lang="en-US" dirty="0" smtClean="0"/>
              <a:t>Finding out how successful your activity has been and considering lessons learned are hallmarks of high-performing sections.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Comment:</a:t>
            </a:r>
            <a:r>
              <a:rPr lang="en-US" dirty="0" smtClean="0"/>
              <a:t>  </a:t>
            </a:r>
            <a:r>
              <a:rPr lang="en-US" sz="1200" dirty="0" smtClean="0"/>
              <a:t>Measurement of success differs depending on goal – not the same for a goal of</a:t>
            </a:r>
            <a:r>
              <a:rPr lang="en-US" sz="1200" baseline="0" dirty="0" smtClean="0"/>
              <a:t> increasing membership as it would be for increasing chemical literacy among the general public.</a:t>
            </a:r>
            <a:endParaRPr lang="en-US" sz="1200" dirty="0" smtClean="0"/>
          </a:p>
          <a:p>
            <a:endParaRPr lang="en-US" dirty="0" smtClean="0"/>
          </a:p>
        </p:txBody>
      </p:sp>
      <p:sp>
        <p:nvSpPr>
          <p:cNvPr id="86020" name="Slide Number Placeholder 3"/>
          <p:cNvSpPr>
            <a:spLocks noGrp="1"/>
          </p:cNvSpPr>
          <p:nvPr>
            <p:ph type="sldNum" sz="quarter" idx="5"/>
          </p:nvPr>
        </p:nvSpPr>
        <p:spPr>
          <a:noFill/>
          <a:ln>
            <a:miter lim="800000"/>
            <a:headEnd/>
            <a:tailEnd/>
          </a:ln>
        </p:spPr>
        <p:txBody>
          <a:bodyPr/>
          <a:lstStyle/>
          <a:p>
            <a:fld id="{EE5913BD-F39A-3048-A3BE-B8B1705B7B02}" type="slidenum">
              <a:rPr lang="en-GB"/>
              <a:pPr/>
              <a:t>30</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p:spPr>
        <p:txBody>
          <a:bodyPr/>
          <a:lstStyle/>
          <a:p>
            <a:r>
              <a:rPr lang="en-US" dirty="0" smtClean="0"/>
              <a:t>Measurements can range from being very easy to very difficult – these are just a few of the possibilities.</a:t>
            </a:r>
          </a:p>
          <a:p>
            <a:r>
              <a:rPr lang="en-US" b="1" dirty="0" smtClean="0"/>
              <a:t>Count </a:t>
            </a:r>
            <a:r>
              <a:rPr lang="en-US" dirty="0" smtClean="0"/>
              <a:t>– very easy; some activities may involve a meal for which there is a cost, but how many attended just to hear the speaker (no cost)</a:t>
            </a:r>
          </a:p>
          <a:p>
            <a:r>
              <a:rPr lang="en-US" b="1" dirty="0" smtClean="0"/>
              <a:t>Analyze </a:t>
            </a:r>
            <a:r>
              <a:rPr lang="en-US" dirty="0" smtClean="0"/>
              <a:t>– who was there – only the regulars? New members? Students? Match with target audience</a:t>
            </a:r>
          </a:p>
          <a:p>
            <a:r>
              <a:rPr lang="en-US" b="1" dirty="0" smtClean="0"/>
              <a:t>Observe </a:t>
            </a:r>
            <a:r>
              <a:rPr lang="en-US" dirty="0" smtClean="0"/>
              <a:t>– many questions? Any sleepers? Any leavers?</a:t>
            </a:r>
          </a:p>
          <a:p>
            <a:r>
              <a:rPr lang="en-US" b="1" dirty="0" smtClean="0"/>
              <a:t>Surveys </a:t>
            </a:r>
            <a:r>
              <a:rPr lang="en-US" dirty="0" smtClean="0"/>
              <a:t>– simple or sophisticated? Expect qualitative or quantitative conclusions will be drawn?</a:t>
            </a:r>
          </a:p>
        </p:txBody>
      </p:sp>
      <p:sp>
        <p:nvSpPr>
          <p:cNvPr id="88068" name="Slide Number Placeholder 3"/>
          <p:cNvSpPr>
            <a:spLocks noGrp="1"/>
          </p:cNvSpPr>
          <p:nvPr>
            <p:ph type="sldNum" sz="quarter" idx="5"/>
          </p:nvPr>
        </p:nvSpPr>
        <p:spPr>
          <a:noFill/>
          <a:ln>
            <a:miter lim="800000"/>
            <a:headEnd/>
            <a:tailEnd/>
          </a:ln>
        </p:spPr>
        <p:txBody>
          <a:bodyPr/>
          <a:lstStyle/>
          <a:p>
            <a:fld id="{C2E4C4AF-9BBC-FD49-A095-416D9A9DD2B3}" type="slidenum">
              <a:rPr lang="en-GB"/>
              <a:pPr/>
              <a:t>31</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r>
              <a:rPr lang="en-US" b="1" dirty="0" smtClean="0"/>
              <a:t>Financial goal</a:t>
            </a:r>
            <a:r>
              <a:rPr lang="en-US" dirty="0" smtClean="0"/>
              <a:t>s met: LS activities do not always make money, nor do they have to. This depends on your budget and how your LS decides to spend its  money to achieve goals.</a:t>
            </a:r>
          </a:p>
          <a:p>
            <a:r>
              <a:rPr lang="en-US" b="1" dirty="0" smtClean="0"/>
              <a:t>Lessons Learned </a:t>
            </a:r>
            <a:r>
              <a:rPr lang="en-US" dirty="0" smtClean="0"/>
              <a:t>important for </a:t>
            </a:r>
            <a:r>
              <a:rPr lang="en-US" b="1" dirty="0" smtClean="0"/>
              <a:t>all </a:t>
            </a:r>
            <a:r>
              <a:rPr lang="en-US" dirty="0" smtClean="0"/>
              <a:t>events, no matter how successful. Complete all the tabs in FORMS!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Ask: </a:t>
            </a:r>
            <a:r>
              <a:rPr lang="en-US" dirty="0" smtClean="0"/>
              <a:t>What other indicators of success can you think of? </a:t>
            </a:r>
            <a:endParaRPr lang="en-US" sz="1200" dirty="0" smtClean="0"/>
          </a:p>
          <a:p>
            <a:endParaRPr lang="en-US" b="1" dirty="0" smtClean="0"/>
          </a:p>
        </p:txBody>
      </p:sp>
      <p:sp>
        <p:nvSpPr>
          <p:cNvPr id="90116" name="Slide Number Placeholder 3"/>
          <p:cNvSpPr>
            <a:spLocks noGrp="1"/>
          </p:cNvSpPr>
          <p:nvPr>
            <p:ph type="sldNum" sz="quarter" idx="5"/>
          </p:nvPr>
        </p:nvSpPr>
        <p:spPr>
          <a:noFill/>
          <a:ln>
            <a:miter lim="800000"/>
            <a:headEnd/>
            <a:tailEnd/>
          </a:ln>
        </p:spPr>
        <p:txBody>
          <a:bodyPr/>
          <a:lstStyle/>
          <a:p>
            <a:fld id="{B9DEAEC0-34B8-9B49-BD3D-8290341D71C2}" type="slidenum">
              <a:rPr lang="en-GB"/>
              <a:pPr/>
              <a:t>32</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r>
              <a:rPr lang="en-US" dirty="0" smtClean="0"/>
              <a:t>Look at all activities for the year</a:t>
            </a:r>
            <a:r>
              <a:rPr lang="en-US" baseline="0" dirty="0" smtClean="0"/>
              <a:t> </a:t>
            </a:r>
            <a:r>
              <a:rPr lang="en-US" dirty="0" smtClean="0"/>
              <a:t>and see how they fit with your LS Goals, with ACS Goals.</a:t>
            </a:r>
          </a:p>
          <a:p>
            <a:r>
              <a:rPr lang="en-US" dirty="0" smtClean="0"/>
              <a:t>These are options, and not all are suitable next steps for a particular activity. Could refocus from wine event to beer?</a:t>
            </a:r>
          </a:p>
        </p:txBody>
      </p:sp>
      <p:sp>
        <p:nvSpPr>
          <p:cNvPr id="92164" name="Slide Number Placeholder 3"/>
          <p:cNvSpPr>
            <a:spLocks noGrp="1"/>
          </p:cNvSpPr>
          <p:nvPr>
            <p:ph type="sldNum" sz="quarter" idx="5"/>
          </p:nvPr>
        </p:nvSpPr>
        <p:spPr>
          <a:noFill/>
          <a:ln>
            <a:miter lim="800000"/>
            <a:headEnd/>
            <a:tailEnd/>
          </a:ln>
        </p:spPr>
        <p:txBody>
          <a:bodyPr/>
          <a:lstStyle/>
          <a:p>
            <a:fld id="{3057B9D6-5897-9949-B93F-5C218820805E}" type="slidenum">
              <a:rPr lang="en-GB"/>
              <a:pPr/>
              <a:t>33</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p:spPr>
        <p:txBody>
          <a:bodyPr/>
          <a:lstStyle/>
          <a:p>
            <a:r>
              <a:rPr lang="en-US" dirty="0" smtClean="0"/>
              <a:t>Directions are on page 39 and worksheet is on page 40..</a:t>
            </a:r>
          </a:p>
          <a:p>
            <a:r>
              <a:rPr lang="en-US" dirty="0" smtClean="0"/>
              <a:t>Work cooperatively in small groups with your peers or work individually as you prefer. You may have already established a colleague in a neighboring section with a similar idea. If you elect to work individually, consulting your peers for feedback. </a:t>
            </a:r>
          </a:p>
          <a:p>
            <a:r>
              <a:rPr lang="en-US" dirty="0" smtClean="0"/>
              <a:t>Tracy, </a:t>
            </a:r>
            <a:r>
              <a:rPr lang="en-US" dirty="0" err="1" smtClean="0"/>
              <a:t>Louiseand</a:t>
            </a:r>
            <a:r>
              <a:rPr lang="en-US" dirty="0" smtClean="0"/>
              <a:t> any other available LSAC members will circulate and answer questions.</a:t>
            </a:r>
          </a:p>
          <a:p>
            <a:r>
              <a:rPr lang="en-US" dirty="0" smtClean="0"/>
              <a:t>This may have to be cut short because of time constraints, but try to complete this! Start timer and give 15 minutes max.</a:t>
            </a:r>
          </a:p>
        </p:txBody>
      </p:sp>
      <p:sp>
        <p:nvSpPr>
          <p:cNvPr id="94212" name="Slide Number Placeholder 3"/>
          <p:cNvSpPr>
            <a:spLocks noGrp="1"/>
          </p:cNvSpPr>
          <p:nvPr>
            <p:ph type="sldNum" sz="quarter" idx="5"/>
          </p:nvPr>
        </p:nvSpPr>
        <p:spPr>
          <a:noFill/>
          <a:ln>
            <a:miter lim="800000"/>
            <a:headEnd/>
            <a:tailEnd/>
          </a:ln>
        </p:spPr>
        <p:txBody>
          <a:bodyPr/>
          <a:lstStyle/>
          <a:p>
            <a:fld id="{361DC8BB-CC8F-CA4F-B591-A86D0D54099D}" type="slidenum">
              <a:rPr lang="en-GB"/>
              <a:pPr/>
              <a:t>34</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p:spPr>
        <p:txBody>
          <a:bodyPr/>
          <a:lstStyle/>
          <a:p>
            <a:r>
              <a:rPr lang="en-US" dirty="0"/>
              <a:t>What questions or suggestions do you have?</a:t>
            </a:r>
          </a:p>
          <a:p>
            <a:r>
              <a:rPr lang="en-US" dirty="0"/>
              <a:t>Discuss as time allows.</a:t>
            </a:r>
          </a:p>
          <a:p>
            <a:r>
              <a:rPr lang="en-US" dirty="0"/>
              <a:t>Next</a:t>
            </a:r>
            <a:r>
              <a:rPr lang="en-US" dirty="0" smtClean="0"/>
              <a:t> : Tracy with Workshop Recap</a:t>
            </a:r>
            <a:endParaRPr lang="en-US" dirty="0"/>
          </a:p>
        </p:txBody>
      </p:sp>
      <p:sp>
        <p:nvSpPr>
          <p:cNvPr id="96260" name="Slide Number Placeholder 3"/>
          <p:cNvSpPr>
            <a:spLocks noGrp="1"/>
          </p:cNvSpPr>
          <p:nvPr>
            <p:ph type="sldNum" sz="quarter" idx="5"/>
          </p:nvPr>
        </p:nvSpPr>
        <p:spPr>
          <a:noFill/>
          <a:ln>
            <a:miter lim="800000"/>
            <a:headEnd/>
            <a:tailEnd/>
          </a:ln>
        </p:spPr>
        <p:txBody>
          <a:bodyPr/>
          <a:lstStyle/>
          <a:p>
            <a:fld id="{A1EDB2C4-4422-9D44-8784-323E1DB37ED2}" type="slidenum">
              <a:rPr lang="en-GB"/>
              <a:pPr/>
              <a:t>35</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p:spPr>
        <p:txBody>
          <a:bodyPr/>
          <a:lstStyle/>
          <a:p>
            <a:r>
              <a:rPr lang="en-US" smtClean="0"/>
              <a:t>Summarize what we did; remind that this is all part of their opportunity to develop as strong leaders!</a:t>
            </a:r>
          </a:p>
          <a:p>
            <a:r>
              <a:rPr lang="en-US" smtClean="0"/>
              <a:t>Each LS participant has signed up for two courses tomorrow.</a:t>
            </a:r>
          </a:p>
        </p:txBody>
      </p:sp>
      <p:sp>
        <p:nvSpPr>
          <p:cNvPr id="98308" name="Slide Number Placeholder 3"/>
          <p:cNvSpPr>
            <a:spLocks noGrp="1"/>
          </p:cNvSpPr>
          <p:nvPr>
            <p:ph type="sldNum" sz="quarter" idx="5"/>
          </p:nvPr>
        </p:nvSpPr>
        <p:spPr>
          <a:noFill/>
          <a:ln>
            <a:miter lim="800000"/>
            <a:headEnd/>
            <a:tailEnd/>
          </a:ln>
        </p:spPr>
        <p:txBody>
          <a:bodyPr/>
          <a:lstStyle/>
          <a:p>
            <a:fld id="{32E16ED2-85A8-D740-BE66-C1559A0BD3B2}" type="slidenum">
              <a:rPr lang="en-GB"/>
              <a:pPr/>
              <a:t>36</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p:spPr>
        <p:txBody>
          <a:bodyPr/>
          <a:lstStyle/>
          <a:p>
            <a:r>
              <a:rPr lang="en-US" dirty="0" smtClean="0"/>
              <a:t>Your Society cares about your leadership capabilities – can be applied not only to ACS but other volunteer organizations, your workplace, and your personal interactions as well. Graphic shows core competencies, online and facilitated courses, and character competency is an overall goal. </a:t>
            </a:r>
          </a:p>
          <a:p>
            <a:r>
              <a:rPr lang="en-US" dirty="0" smtClean="0"/>
              <a:t>Engaging and Motivating Volunteers is the core course recommended for all LS leaders, but if you’ve already taken it, then you have made other course choices.</a:t>
            </a:r>
          </a:p>
          <a:p>
            <a:r>
              <a:rPr lang="en-US" dirty="0" smtClean="0"/>
              <a:t>Note the Strategic Planning workshop, bottom right of the graphic.</a:t>
            </a:r>
          </a:p>
        </p:txBody>
      </p:sp>
      <p:sp>
        <p:nvSpPr>
          <p:cNvPr id="100356" name="Slide Number Placeholder 3"/>
          <p:cNvSpPr>
            <a:spLocks noGrp="1"/>
          </p:cNvSpPr>
          <p:nvPr>
            <p:ph type="sldNum" sz="quarter" idx="5"/>
          </p:nvPr>
        </p:nvSpPr>
        <p:spPr>
          <a:noFill/>
          <a:ln>
            <a:miter lim="800000"/>
            <a:headEnd/>
            <a:tailEnd/>
          </a:ln>
        </p:spPr>
        <p:txBody>
          <a:bodyPr/>
          <a:lstStyle/>
          <a:p>
            <a:fld id="{E906C162-6505-424A-A115-9F2A85A87071}" type="slidenum">
              <a:rPr lang="en-US">
                <a:latin typeface="Calibri" charset="0"/>
              </a:rPr>
              <a:pPr/>
              <a:t>37</a:t>
            </a:fld>
            <a:endParaRPr lang="en-US">
              <a:latin typeface="Calibri" charset="0"/>
            </a:endParaRPr>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p:spPr>
        <p:txBody>
          <a:bodyPr/>
          <a:lstStyle/>
          <a:p>
            <a:r>
              <a:rPr lang="en-US" smtClean="0"/>
              <a:t>Summarize what we did; remind that this is all part of their opportunity to develop as strong leaders!</a:t>
            </a:r>
          </a:p>
          <a:p>
            <a:r>
              <a:rPr lang="en-US" smtClean="0"/>
              <a:t>Each LS participant has signed up for two courses tomorrow.</a:t>
            </a:r>
          </a:p>
        </p:txBody>
      </p:sp>
      <p:sp>
        <p:nvSpPr>
          <p:cNvPr id="102404" name="Slide Number Placeholder 3"/>
          <p:cNvSpPr>
            <a:spLocks noGrp="1"/>
          </p:cNvSpPr>
          <p:nvPr>
            <p:ph type="sldNum" sz="quarter" idx="5"/>
          </p:nvPr>
        </p:nvSpPr>
        <p:spPr>
          <a:noFill/>
          <a:ln>
            <a:miter lim="800000"/>
            <a:headEnd/>
            <a:tailEnd/>
          </a:ln>
        </p:spPr>
        <p:txBody>
          <a:bodyPr/>
          <a:lstStyle/>
          <a:p>
            <a:fld id="{4856359A-B966-CC40-B42A-81ED4CF9D07C}" type="slidenum">
              <a:rPr lang="en-GB"/>
              <a:pPr/>
              <a:t>38</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US" dirty="0" smtClean="0"/>
              <a:t>These are points </a:t>
            </a:r>
            <a:r>
              <a:rPr lang="en-US" dirty="0"/>
              <a:t>to consider </a:t>
            </a:r>
            <a:r>
              <a:rPr lang="en-US" b="1" i="1" dirty="0"/>
              <a:t>before </a:t>
            </a:r>
            <a:r>
              <a:rPr lang="en-US" dirty="0"/>
              <a:t>moving right to planning the </a:t>
            </a:r>
            <a:r>
              <a:rPr lang="en-US" dirty="0" smtClean="0"/>
              <a:t>activity. That is  </a:t>
            </a:r>
            <a:r>
              <a:rPr lang="en-US" dirty="0"/>
              <a:t>the path for less experienced planners. You are more mindful planners</a:t>
            </a:r>
            <a:r>
              <a:rPr lang="en-US" dirty="0" smtClean="0"/>
              <a:t>! (Yes, we all get caught in the deadline to plan a meeting right now, but try to avoid this.)</a:t>
            </a:r>
          </a:p>
          <a:p>
            <a:r>
              <a:rPr lang="en-US" b="1" dirty="0"/>
              <a:t>Ask</a:t>
            </a:r>
            <a:r>
              <a:rPr lang="en-US" dirty="0"/>
              <a:t>: Why take the time to articulate a goal? </a:t>
            </a:r>
          </a:p>
          <a:p>
            <a:r>
              <a:rPr lang="en-US" b="1" dirty="0"/>
              <a:t>Possible answers: </a:t>
            </a:r>
            <a:r>
              <a:rPr lang="en-US" dirty="0"/>
              <a:t>Helpful for alignment with goals of LS, with goals of ACS.</a:t>
            </a:r>
            <a:r>
              <a:rPr lang="en-US" dirty="0" smtClean="0"/>
              <a:t> If no goal, how will you measure success? (</a:t>
            </a:r>
            <a:r>
              <a:rPr lang="en-US" i="1" dirty="0" smtClean="0"/>
              <a:t>Compare</a:t>
            </a:r>
            <a:r>
              <a:rPr lang="en-US" dirty="0" smtClean="0"/>
              <a:t>: If you don’t know where you are going, any road will do.)</a:t>
            </a:r>
            <a:endParaRPr lang="en-US" dirty="0"/>
          </a:p>
        </p:txBody>
      </p:sp>
      <p:sp>
        <p:nvSpPr>
          <p:cNvPr id="36868" name="Slide Number Placeholder 3"/>
          <p:cNvSpPr>
            <a:spLocks noGrp="1"/>
          </p:cNvSpPr>
          <p:nvPr>
            <p:ph type="sldNum" sz="quarter" idx="5"/>
          </p:nvPr>
        </p:nvSpPr>
        <p:spPr>
          <a:noFill/>
          <a:ln>
            <a:miter lim="800000"/>
            <a:headEnd/>
            <a:tailEnd/>
          </a:ln>
        </p:spPr>
        <p:txBody>
          <a:bodyPr/>
          <a:lstStyle/>
          <a:p>
            <a:fld id="{F7B81494-C562-4A43-AF56-ECE0DA5A4B4B}" type="slidenum">
              <a:rPr lang="en-GB"/>
              <a:pPr/>
              <a:t>4</a:t>
            </a:fld>
            <a:endParaRPr lang="en-GB"/>
          </a:p>
        </p:txBody>
      </p:sp>
      <p:sp>
        <p:nvSpPr>
          <p:cNvPr id="5" name="Footer Placeholder 4"/>
          <p:cNvSpPr>
            <a:spLocks noGrp="1"/>
          </p:cNvSpPr>
          <p:nvPr>
            <p:ph type="ftr" sz="quarter" idx="10"/>
          </p:nvPr>
        </p:nvSpPr>
        <p:spPr>
          <a:xfrm>
            <a:off x="0" y="8829675"/>
            <a:ext cx="3429000" cy="465139"/>
          </a:xfrm>
        </p:spPr>
        <p:txBody>
          <a:bodyPr/>
          <a:lstStyle/>
          <a:p>
            <a:pPr>
              <a:defRPr/>
            </a:pPr>
            <a:r>
              <a:rPr lang="en-US" dirty="0" smtClean="0"/>
              <a:t>Copyright American Chemical Society 2016</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9788" cy="3487737"/>
          </a:xfrm>
        </p:spPr>
      </p:sp>
      <p:sp>
        <p:nvSpPr>
          <p:cNvPr id="3" name="Notes Placeholder 2"/>
          <p:cNvSpPr>
            <a:spLocks noGrp="1"/>
          </p:cNvSpPr>
          <p:nvPr>
            <p:ph type="body" idx="1"/>
          </p:nvPr>
        </p:nvSpPr>
        <p:spPr/>
        <p:txBody>
          <a:bodyPr/>
          <a:lstStyle/>
          <a:p>
            <a:r>
              <a:rPr lang="en-US" baseline="0" dirty="0" smtClean="0"/>
              <a:t>The current ACS Mission/Vision &amp; Goals (4) were developed with considerable member input, The ACS Strategic Plan is currently under review. Again, your input is required!  </a:t>
            </a:r>
          </a:p>
          <a:p>
            <a:r>
              <a:rPr lang="en-US" baseline="0" dirty="0" smtClean="0"/>
              <a:t>(Note to facilitators: Be sure that the multifold small handout on the ACS Strategic Plan is available for each participant. I do wish those magnets were still available!)</a:t>
            </a:r>
          </a:p>
          <a:p>
            <a:r>
              <a:rPr lang="en-US" b="1" baseline="0" dirty="0" smtClean="0"/>
              <a:t>Question</a:t>
            </a:r>
            <a:r>
              <a:rPr lang="en-US" baseline="0" dirty="0" smtClean="0"/>
              <a:t>: Does your Local Section have a Strategic Plan or a Long Range Plan? Get a show of hands – this number is increasing every year! </a:t>
            </a:r>
          </a:p>
          <a:p>
            <a:r>
              <a:rPr lang="en-US" baseline="0" dirty="0" smtClean="0"/>
              <a:t>Remember that Local Sections are asked on the Annual Report how LS activities correlate with ACS Goals. (You may get questions about this – no need to correlate with every ACS Goal equally – each LS is unique.)</a:t>
            </a:r>
          </a:p>
          <a:p>
            <a:endParaRPr lang="en-US" baseline="0" dirty="0" smtClean="0"/>
          </a:p>
          <a:p>
            <a:endParaRPr lang="en-US" dirty="0" smtClean="0"/>
          </a:p>
          <a:p>
            <a:endParaRPr lang="en-US" dirty="0"/>
          </a:p>
        </p:txBody>
      </p:sp>
      <p:sp>
        <p:nvSpPr>
          <p:cNvPr id="4" name="Header Placeholder 3"/>
          <p:cNvSpPr>
            <a:spLocks noGrp="1"/>
          </p:cNvSpPr>
          <p:nvPr>
            <p:ph type="hdr" sz="quarter" idx="10"/>
          </p:nvPr>
        </p:nvSpPr>
        <p:spPr/>
        <p:txBody>
          <a:bodyPr/>
          <a:lstStyle/>
          <a:p>
            <a:pPr>
              <a:defRPr/>
            </a:pPr>
            <a:endParaRPr lang="en-GB" dirty="0">
              <a:solidFill>
                <a:srgbClr val="000000"/>
              </a:solidFill>
              <a:latin typeface="Calibri"/>
            </a:endParaRPr>
          </a:p>
        </p:txBody>
      </p:sp>
      <p:sp>
        <p:nvSpPr>
          <p:cNvPr id="5" name="Date Placeholder 4"/>
          <p:cNvSpPr>
            <a:spLocks noGrp="1"/>
          </p:cNvSpPr>
          <p:nvPr>
            <p:ph type="dt" idx="11"/>
          </p:nvPr>
        </p:nvSpPr>
        <p:spPr/>
        <p:txBody>
          <a:bodyPr/>
          <a:lstStyle/>
          <a:p>
            <a:pPr>
              <a:defRPr/>
            </a:pPr>
            <a:r>
              <a:rPr lang="en-US" smtClean="0">
                <a:solidFill>
                  <a:srgbClr val="000000"/>
                </a:solidFill>
                <a:latin typeface="Calibri"/>
              </a:rPr>
              <a:t>Participant Guide</a:t>
            </a:r>
            <a:endParaRPr lang="en-GB" dirty="0">
              <a:solidFill>
                <a:srgbClr val="000000"/>
              </a:solidFill>
              <a:latin typeface="Calibri"/>
            </a:endParaRPr>
          </a:p>
        </p:txBody>
      </p:sp>
      <p:sp>
        <p:nvSpPr>
          <p:cNvPr id="6" name="Footer Placeholder 5"/>
          <p:cNvSpPr>
            <a:spLocks noGrp="1"/>
          </p:cNvSpPr>
          <p:nvPr>
            <p:ph type="ftr" sz="quarter" idx="12"/>
          </p:nvPr>
        </p:nvSpPr>
        <p:spPr>
          <a:xfrm>
            <a:off x="0" y="8829675"/>
            <a:ext cx="3429000" cy="465139"/>
          </a:xfrm>
        </p:spPr>
        <p:txBody>
          <a:bodyPr/>
          <a:lstStyle/>
          <a:p>
            <a:pPr>
              <a:defRPr/>
            </a:pPr>
            <a:r>
              <a:rPr lang="en-US" dirty="0" smtClean="0">
                <a:solidFill>
                  <a:srgbClr val="000000"/>
                </a:solidFill>
                <a:latin typeface="Arial"/>
                <a:cs typeface="Arial"/>
              </a:rPr>
              <a:t>Copyright American Chemical Society 2016</a:t>
            </a:r>
            <a:endParaRPr lang="en-GB" dirty="0">
              <a:solidFill>
                <a:srgbClr val="000000"/>
              </a:solidFill>
              <a:latin typeface="Arial"/>
              <a:cs typeface="Arial"/>
            </a:endParaRPr>
          </a:p>
        </p:txBody>
      </p:sp>
      <p:sp>
        <p:nvSpPr>
          <p:cNvPr id="7" name="Slide Number Placeholder 6"/>
          <p:cNvSpPr>
            <a:spLocks noGrp="1"/>
          </p:cNvSpPr>
          <p:nvPr>
            <p:ph type="sldNum" sz="quarter" idx="13"/>
          </p:nvPr>
        </p:nvSpPr>
        <p:spPr/>
        <p:txBody>
          <a:bodyPr/>
          <a:lstStyle/>
          <a:p>
            <a:pPr>
              <a:defRPr/>
            </a:pPr>
            <a:fld id="{F6143C18-53B3-468C-BE1E-9B18B6AA5A52}" type="slidenum">
              <a:rPr lang="en-GB" smtClean="0">
                <a:solidFill>
                  <a:srgbClr val="000000"/>
                </a:solidFill>
                <a:latin typeface="Calibri"/>
              </a:rPr>
              <a:pPr>
                <a:defRPr/>
              </a:pPr>
              <a:t>5</a:t>
            </a:fld>
            <a:endParaRPr lang="en-GB" dirty="0">
              <a:solidFill>
                <a:srgbClr val="000000"/>
              </a:solidFill>
              <a:latin typeface="Calibri"/>
            </a:endParaRPr>
          </a:p>
        </p:txBody>
      </p:sp>
    </p:spTree>
    <p:extLst>
      <p:ext uri="{BB962C8B-B14F-4D97-AF65-F5344CB8AC3E}">
        <p14:creationId xmlns:p14="http://schemas.microsoft.com/office/powerpoint/2010/main" val="3864793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dirty="0"/>
              <a:t>Introduce the Environmental Scan tool.</a:t>
            </a:r>
            <a:r>
              <a:rPr lang="en-US" dirty="0" smtClean="0"/>
              <a:t> (Refer to page </a:t>
            </a:r>
            <a:r>
              <a:rPr lang="en-US" b="1" dirty="0" smtClean="0"/>
              <a:t>6</a:t>
            </a:r>
            <a:r>
              <a:rPr lang="en-US" dirty="0" smtClean="0"/>
              <a:t> in their participant guide.) Get </a:t>
            </a:r>
            <a:r>
              <a:rPr lang="en-US" dirty="0"/>
              <a:t>them thinking about their own</a:t>
            </a:r>
            <a:r>
              <a:rPr lang="en-US" dirty="0" smtClean="0"/>
              <a:t> Sections.</a:t>
            </a:r>
          </a:p>
          <a:p>
            <a:r>
              <a:rPr lang="en-US" dirty="0" smtClean="0"/>
              <a:t>Imagine you are looking into the future through your powerful field glasses. What factors will be influencing</a:t>
            </a:r>
            <a:r>
              <a:rPr lang="en-US" baseline="0" dirty="0" smtClean="0"/>
              <a:t> your Local Section?</a:t>
            </a:r>
            <a:r>
              <a:rPr lang="en-US" dirty="0" smtClean="0"/>
              <a:t> </a:t>
            </a:r>
          </a:p>
          <a:p>
            <a:r>
              <a:rPr lang="en-US" b="1" dirty="0" smtClean="0"/>
              <a:t>Comment</a:t>
            </a:r>
            <a:r>
              <a:rPr lang="en-US" dirty="0"/>
              <a:t>:</a:t>
            </a:r>
            <a:r>
              <a:rPr lang="en-US" dirty="0" smtClean="0"/>
              <a:t> There is a workshop </a:t>
            </a:r>
            <a:r>
              <a:rPr lang="en-US" dirty="0"/>
              <a:t>on Strategic Planning available in</a:t>
            </a:r>
            <a:r>
              <a:rPr lang="en-US" dirty="0" smtClean="0"/>
              <a:t> the Leadership Development System, LDS.</a:t>
            </a:r>
            <a:endParaRPr lang="en-US" dirty="0"/>
          </a:p>
        </p:txBody>
      </p:sp>
      <p:sp>
        <p:nvSpPr>
          <p:cNvPr id="38916" name="Slide Number Placeholder 3"/>
          <p:cNvSpPr>
            <a:spLocks noGrp="1"/>
          </p:cNvSpPr>
          <p:nvPr>
            <p:ph type="sldNum" sz="quarter" idx="5"/>
          </p:nvPr>
        </p:nvSpPr>
        <p:spPr>
          <a:noFill/>
          <a:ln>
            <a:miter lim="800000"/>
            <a:headEnd/>
            <a:tailEnd/>
          </a:ln>
        </p:spPr>
        <p:txBody>
          <a:bodyPr/>
          <a:lstStyle/>
          <a:p>
            <a:fld id="{49502B05-5FC1-5D42-B254-4CC7F508C158}" type="slidenum">
              <a:rPr lang="en-GB"/>
              <a:pPr/>
              <a:t>6</a:t>
            </a:fld>
            <a:endParaRPr lang="en-GB"/>
          </a:p>
        </p:txBody>
      </p:sp>
      <p:sp>
        <p:nvSpPr>
          <p:cNvPr id="5" name="Footer Placeholder 4"/>
          <p:cNvSpPr>
            <a:spLocks noGrp="1"/>
          </p:cNvSpPr>
          <p:nvPr>
            <p:ph type="ftr" sz="quarter" idx="10"/>
          </p:nvPr>
        </p:nvSpPr>
        <p:spPr>
          <a:xfrm>
            <a:off x="0" y="8829675"/>
            <a:ext cx="3429000" cy="465139"/>
          </a:xfrm>
        </p:spPr>
        <p:txBody>
          <a:bodyPr/>
          <a:lstStyle/>
          <a:p>
            <a:pPr>
              <a:defRPr/>
            </a:pPr>
            <a:r>
              <a:rPr lang="en-US" smtClean="0"/>
              <a:t>Copyright American Chemical Society 2016</a:t>
            </a:r>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t>     This environmental scan has been used by ACS in starting to develop the goals of the next ACS Strategic Plan.</a:t>
            </a:r>
            <a:r>
              <a:rPr lang="en-US" b="1" dirty="0" smtClean="0"/>
              <a:t> Those trends in</a:t>
            </a:r>
            <a:r>
              <a:rPr lang="en-US" b="1" dirty="0" smtClean="0">
                <a:solidFill>
                  <a:srgbClr val="FF0000"/>
                </a:solidFill>
              </a:rPr>
              <a:t> red </a:t>
            </a:r>
            <a:r>
              <a:rPr lang="en-US" b="1" dirty="0" smtClean="0"/>
              <a:t>font are especially important to Local Sections and will likely be the foci for most local sections</a:t>
            </a:r>
            <a:r>
              <a:rPr lang="en-US" dirty="0" smtClean="0"/>
              <a:t>.  (This environmental scan is on page 7 in the Participant Scan, but in black and white. Suggest marking ones showing here in red.)</a:t>
            </a:r>
          </a:p>
          <a:p>
            <a:pPr>
              <a:spcBef>
                <a:spcPts val="600"/>
              </a:spcBef>
              <a:defRPr/>
            </a:pPr>
            <a:r>
              <a:rPr lang="en-US" i="1" dirty="0" smtClean="0"/>
              <a:t>(NOTE: BRICKS countries are Brazil, Russia, India, China, Korea, and South Africa. The BRIC designation was first coined by Jim O’Neil of Goldman Sachs in a 2001 paper titled “The World Needs Better Economic </a:t>
            </a:r>
            <a:r>
              <a:rPr lang="en-US" i="1" dirty="0" err="1" smtClean="0"/>
              <a:t>BRICs</a:t>
            </a:r>
            <a:r>
              <a:rPr lang="en-US" i="1" dirty="0" smtClean="0"/>
              <a:t>.”). </a:t>
            </a:r>
            <a:r>
              <a:rPr lang="en-US" dirty="0" smtClean="0"/>
              <a:t>Since then, Korea and South Africa have been added. </a:t>
            </a:r>
          </a:p>
          <a:p>
            <a:pPr>
              <a:defRPr/>
            </a:pPr>
            <a:r>
              <a:rPr lang="en-US" b="1" dirty="0" smtClean="0"/>
              <a:t>Ask</a:t>
            </a:r>
            <a:r>
              <a:rPr lang="en-US" dirty="0" smtClean="0"/>
              <a:t>: What factors in the social environment most affect your thinking about an activity? . </a:t>
            </a:r>
            <a:r>
              <a:rPr lang="en-US" i="1" dirty="0" smtClean="0">
                <a:solidFill>
                  <a:srgbClr val="FF0000"/>
                </a:solidFill>
              </a:rPr>
              <a:t>Caution</a:t>
            </a:r>
            <a:r>
              <a:rPr lang="en-US" dirty="0" smtClean="0"/>
              <a:t>: Limit time spent here. This could </a:t>
            </a:r>
            <a:r>
              <a:rPr lang="en-US" i="1" dirty="0" smtClean="0"/>
              <a:t>easily </a:t>
            </a:r>
            <a:r>
              <a:rPr lang="en-US" dirty="0" smtClean="0"/>
              <a:t>go on too long.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(Note for facilitators: One could always argue about which are blue and which are red trends, but still, this is a</a:t>
            </a:r>
            <a:r>
              <a:rPr lang="en-US" baseline="0" dirty="0" smtClean="0"/>
              <a:t> valuable document. It came from an Leadership Advisory Board presentation to the Midland Local Section doing a Strategic Planning Workshop. Lucy Eubanks received it from Larry </a:t>
            </a:r>
            <a:r>
              <a:rPr lang="en-US" baseline="0" dirty="0" err="1" smtClean="0"/>
              <a:t>Krannich</a:t>
            </a:r>
            <a:r>
              <a:rPr lang="en-US" baseline="0" dirty="0" smtClean="0"/>
              <a:t>, co-chair of the Leadership Advisory Board (LAB) who facilitated that workshop.)</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1EB14598-E893-4B5C-9D7C-653C54991B8F}" type="slidenum">
              <a:rPr lang="en-GB" altLang="en-US" smtClean="0"/>
              <a:pPr/>
              <a:t>7</a:t>
            </a:fld>
            <a:endParaRPr lang="en-GB" altLang="en-US" dirty="0"/>
          </a:p>
        </p:txBody>
      </p:sp>
      <p:sp>
        <p:nvSpPr>
          <p:cNvPr id="5" name="Date Placeholder 4"/>
          <p:cNvSpPr>
            <a:spLocks noGrp="1"/>
          </p:cNvSpPr>
          <p:nvPr>
            <p:ph type="dt" idx="11"/>
          </p:nvPr>
        </p:nvSpPr>
        <p:spPr/>
        <p:txBody>
          <a:bodyPr/>
          <a:lstStyle/>
          <a:p>
            <a:r>
              <a:rPr lang="en-US" altLang="en-US" smtClean="0"/>
              <a:t>Participant Guide</a:t>
            </a:r>
            <a:endParaRPr lang="en-GB" altLang="en-US"/>
          </a:p>
        </p:txBody>
      </p:sp>
      <p:sp>
        <p:nvSpPr>
          <p:cNvPr id="6" name="Footer Placeholder 5"/>
          <p:cNvSpPr>
            <a:spLocks noGrp="1"/>
          </p:cNvSpPr>
          <p:nvPr>
            <p:ph type="ftr" sz="quarter" idx="12"/>
          </p:nvPr>
        </p:nvSpPr>
        <p:spPr>
          <a:xfrm>
            <a:off x="0" y="8829675"/>
            <a:ext cx="3429000" cy="465139"/>
          </a:xfrm>
        </p:spPr>
        <p:txBody>
          <a:bodyPr/>
          <a:lstStyle/>
          <a:p>
            <a:r>
              <a:rPr lang="en-US" altLang="en-US" dirty="0" smtClean="0"/>
              <a:t>Copyright American Chemical Society 2016</a:t>
            </a:r>
            <a:endParaRPr lang="en-GB" altLang="en-US" dirty="0"/>
          </a:p>
        </p:txBody>
      </p:sp>
      <p:sp>
        <p:nvSpPr>
          <p:cNvPr id="7" name="Header Placeholder 6"/>
          <p:cNvSpPr>
            <a:spLocks noGrp="1"/>
          </p:cNvSpPr>
          <p:nvPr>
            <p:ph type="hdr" sz="quarter" idx="13"/>
          </p:nvPr>
        </p:nvSpPr>
        <p:spPr/>
        <p:txBody>
          <a:bodyPr/>
          <a:lstStyle/>
          <a:p>
            <a:endParaRPr lang="en-GB" altLang="en-US"/>
          </a:p>
        </p:txBody>
      </p:sp>
    </p:spTree>
    <p:extLst>
      <p:ext uri="{BB962C8B-B14F-4D97-AF65-F5344CB8AC3E}">
        <p14:creationId xmlns:p14="http://schemas.microsoft.com/office/powerpoint/2010/main" val="1729027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r>
              <a:rPr lang="en-US" dirty="0"/>
              <a:t>These are typical </a:t>
            </a:r>
            <a:r>
              <a:rPr lang="en-US" dirty="0" smtClean="0"/>
              <a:t>goals, but there surely are others. Think about setting important goals, so that your local section truly leads, not only imitates successful local sections</a:t>
            </a:r>
          </a:p>
          <a:p>
            <a:r>
              <a:rPr lang="en-US" b="1" dirty="0"/>
              <a:t>Ask</a:t>
            </a:r>
            <a:r>
              <a:rPr lang="en-US" dirty="0"/>
              <a:t>: What other goals</a:t>
            </a:r>
            <a:r>
              <a:rPr lang="en-US" dirty="0" smtClean="0"/>
              <a:t> does your local section have? </a:t>
            </a:r>
            <a:r>
              <a:rPr lang="en-US" dirty="0"/>
              <a:t>Limit discussion as time allows</a:t>
            </a:r>
            <a:r>
              <a:rPr lang="en-US" dirty="0" smtClean="0"/>
              <a:t>.</a:t>
            </a:r>
          </a:p>
          <a:p>
            <a:endParaRPr lang="en-US" dirty="0"/>
          </a:p>
        </p:txBody>
      </p:sp>
      <p:sp>
        <p:nvSpPr>
          <p:cNvPr id="40964" name="Slide Number Placeholder 3"/>
          <p:cNvSpPr>
            <a:spLocks noGrp="1"/>
          </p:cNvSpPr>
          <p:nvPr>
            <p:ph type="sldNum" sz="quarter" idx="5"/>
          </p:nvPr>
        </p:nvSpPr>
        <p:spPr>
          <a:noFill/>
          <a:ln>
            <a:miter lim="800000"/>
            <a:headEnd/>
            <a:tailEnd/>
          </a:ln>
        </p:spPr>
        <p:txBody>
          <a:bodyPr/>
          <a:lstStyle/>
          <a:p>
            <a:fld id="{A97D364D-1C0A-424B-B850-963C4A448569}" type="slidenum">
              <a:rPr lang="en-GB"/>
              <a:pPr/>
              <a:t>8</a:t>
            </a:fld>
            <a:endParaRPr lang="en-GB"/>
          </a:p>
        </p:txBody>
      </p:sp>
      <p:sp>
        <p:nvSpPr>
          <p:cNvPr id="5" name="Footer Placeholder 4"/>
          <p:cNvSpPr>
            <a:spLocks noGrp="1"/>
          </p:cNvSpPr>
          <p:nvPr>
            <p:ph type="ftr" sz="quarter" idx="10"/>
          </p:nvPr>
        </p:nvSpPr>
        <p:spPr>
          <a:xfrm>
            <a:off x="0" y="8829675"/>
            <a:ext cx="3429000" cy="465139"/>
          </a:xfrm>
        </p:spPr>
        <p:txBody>
          <a:bodyPr/>
          <a:lstStyle/>
          <a:p>
            <a:pPr>
              <a:defRPr/>
            </a:pPr>
            <a:r>
              <a:rPr lang="en-US" dirty="0" smtClean="0"/>
              <a:t>Copyright American Chemical Society 2016</a:t>
            </a:r>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r>
              <a:rPr lang="en-US" dirty="0"/>
              <a:t>Planners often talk about SMART Goals.</a:t>
            </a:r>
          </a:p>
          <a:p>
            <a:r>
              <a:rPr lang="en-US" b="1" dirty="0"/>
              <a:t>Ask</a:t>
            </a:r>
            <a:r>
              <a:rPr lang="en-US" dirty="0"/>
              <a:t>: How SMART does a goal have to be?</a:t>
            </a:r>
          </a:p>
          <a:p>
            <a:r>
              <a:rPr lang="en-US" b="1" dirty="0"/>
              <a:t>Possible answer: </a:t>
            </a:r>
            <a:r>
              <a:rPr lang="en-US" dirty="0"/>
              <a:t>Be realistic. As SMART as possible, but no smarter.</a:t>
            </a:r>
          </a:p>
          <a:p>
            <a:r>
              <a:rPr lang="en-US" dirty="0"/>
              <a:t>Is very useful when setting goals to think ahead to the need to measure achievement of the goal.</a:t>
            </a:r>
          </a:p>
        </p:txBody>
      </p:sp>
      <p:sp>
        <p:nvSpPr>
          <p:cNvPr id="43012" name="Slide Number Placeholder 3"/>
          <p:cNvSpPr>
            <a:spLocks noGrp="1"/>
          </p:cNvSpPr>
          <p:nvPr>
            <p:ph type="sldNum" sz="quarter" idx="5"/>
          </p:nvPr>
        </p:nvSpPr>
        <p:spPr>
          <a:noFill/>
          <a:ln>
            <a:miter lim="800000"/>
            <a:headEnd/>
            <a:tailEnd/>
          </a:ln>
        </p:spPr>
        <p:txBody>
          <a:bodyPr/>
          <a:lstStyle/>
          <a:p>
            <a:fld id="{8AAAC5DB-F722-9849-B4D4-C28D51711969}" type="slidenum">
              <a:rPr lang="en-GB"/>
              <a:pPr/>
              <a:t>9</a:t>
            </a:fld>
            <a:endParaRPr lang="en-GB"/>
          </a:p>
        </p:txBody>
      </p:sp>
      <p:sp>
        <p:nvSpPr>
          <p:cNvPr id="5" name="Footer Placeholder 4"/>
          <p:cNvSpPr>
            <a:spLocks noGrp="1"/>
          </p:cNvSpPr>
          <p:nvPr>
            <p:ph type="ftr" sz="quarter" idx="10"/>
          </p:nvPr>
        </p:nvSpPr>
        <p:spPr/>
        <p:txBody>
          <a:bodyPr/>
          <a:lstStyle/>
          <a:p>
            <a:pPr>
              <a:defRPr/>
            </a:pPr>
            <a:r>
              <a:rPr lang="en-US" smtClean="0"/>
              <a:t>Copyright American Chemical Society 2016</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6589713" cy="6858000"/>
          </a:xfrm>
          <a:prstGeom prst="rect">
            <a:avLst/>
          </a:prstGeom>
          <a:solidFill>
            <a:srgbClr val="0054A6"/>
          </a:solidFill>
          <a:ln w="9525">
            <a:noFill/>
            <a:miter lim="800000"/>
            <a:headEnd/>
            <a:tailEnd/>
          </a:ln>
        </p:spPr>
        <p:txBody>
          <a:bodyPr wrap="none" anchor="ctr">
            <a:prstTxWarp prst="textNoShape">
              <a:avLst/>
            </a:prstTxWarp>
          </a:bodyPr>
          <a:lstStyle/>
          <a:p>
            <a:pPr>
              <a:defRPr/>
            </a:pPr>
            <a:endParaRPr lang="en-US"/>
          </a:p>
        </p:txBody>
      </p:sp>
      <p:sp>
        <p:nvSpPr>
          <p:cNvPr id="5" name="Rectangle 8"/>
          <p:cNvSpPr>
            <a:spLocks noChangeArrowheads="1"/>
          </p:cNvSpPr>
          <p:nvPr userDrawn="1"/>
        </p:nvSpPr>
        <p:spPr bwMode="auto">
          <a:xfrm>
            <a:off x="0" y="0"/>
            <a:ext cx="6589713" cy="1196975"/>
          </a:xfrm>
          <a:prstGeom prst="rect">
            <a:avLst/>
          </a:prstGeom>
          <a:solidFill>
            <a:srgbClr val="FFCE34"/>
          </a:solidFill>
          <a:ln w="9525">
            <a:noFill/>
            <a:miter lim="800000"/>
            <a:headEnd/>
            <a:tailEnd/>
          </a:ln>
        </p:spPr>
        <p:txBody>
          <a:bodyPr wrap="none" anchor="ctr">
            <a:prstTxWarp prst="textNoShape">
              <a:avLst/>
            </a:prstTxWarp>
          </a:bodyPr>
          <a:lstStyle/>
          <a:p>
            <a:pPr>
              <a:defRPr/>
            </a:pPr>
            <a:endParaRPr lang="en-US"/>
          </a:p>
        </p:txBody>
      </p:sp>
      <p:pic>
        <p:nvPicPr>
          <p:cNvPr id="6" name="Picture 2" descr="new ACS logo"/>
          <p:cNvPicPr>
            <a:picLocks noChangeAspect="1" noChangeArrowheads="1"/>
          </p:cNvPicPr>
          <p:nvPr userDrawn="1"/>
        </p:nvPicPr>
        <p:blipFill>
          <a:blip r:embed="rId2"/>
          <a:srcRect/>
          <a:stretch>
            <a:fillRect/>
          </a:stretch>
        </p:blipFill>
        <p:spPr bwMode="auto">
          <a:xfrm>
            <a:off x="7019925" y="936625"/>
            <a:ext cx="1684338" cy="558800"/>
          </a:xfrm>
          <a:prstGeom prst="rect">
            <a:avLst/>
          </a:prstGeom>
          <a:noFill/>
          <a:ln w="9525">
            <a:noFill/>
            <a:miter lim="800000"/>
            <a:headEnd/>
            <a:tailEnd/>
          </a:ln>
        </p:spPr>
      </p:pic>
      <p:sp>
        <p:nvSpPr>
          <p:cNvPr id="4099" name="Rectangle 3"/>
          <p:cNvSpPr>
            <a:spLocks noGrp="1" noChangeArrowheads="1"/>
          </p:cNvSpPr>
          <p:nvPr>
            <p:ph type="ctrTitle"/>
          </p:nvPr>
        </p:nvSpPr>
        <p:spPr>
          <a:xfrm>
            <a:off x="827088" y="2636838"/>
            <a:ext cx="5329237" cy="2551112"/>
          </a:xfrm>
        </p:spPr>
        <p:txBody>
          <a:bodyPr/>
          <a:lstStyle>
            <a:lvl1pPr>
              <a:defRPr sz="3200" b="0">
                <a:solidFill>
                  <a:schemeClr val="bg1"/>
                </a:solidFill>
              </a:defRPr>
            </a:lvl1pPr>
          </a:lstStyle>
          <a:p>
            <a:pPr lvl="0"/>
            <a:r>
              <a:rPr lang="en-GB" noProof="0" smtClean="0"/>
              <a:t>Click to edit Master title style</a:t>
            </a:r>
          </a:p>
        </p:txBody>
      </p:sp>
      <p:sp>
        <p:nvSpPr>
          <p:cNvPr id="4100" name="Rectangle 4"/>
          <p:cNvSpPr>
            <a:spLocks noGrp="1" noChangeArrowheads="1"/>
          </p:cNvSpPr>
          <p:nvPr>
            <p:ph type="subTitle" idx="1"/>
          </p:nvPr>
        </p:nvSpPr>
        <p:spPr>
          <a:xfrm>
            <a:off x="827088" y="5473700"/>
            <a:ext cx="5329237" cy="908050"/>
          </a:xfrm>
        </p:spPr>
        <p:txBody>
          <a:bodyPr/>
          <a:lstStyle>
            <a:lvl1pPr marL="0" indent="0">
              <a:buFontTx/>
              <a:buNone/>
              <a:defRPr sz="1200">
                <a:solidFill>
                  <a:schemeClr val="bg1"/>
                </a:solidFill>
              </a:defRPr>
            </a:lvl1pPr>
          </a:lstStyle>
          <a:p>
            <a:pPr lvl="0"/>
            <a:r>
              <a:rPr lang="en-GB" noProof="0" smtClean="0"/>
              <a:t>Click to edit Master subtitle style</a:t>
            </a:r>
          </a:p>
        </p:txBody>
      </p:sp>
      <p:sp>
        <p:nvSpPr>
          <p:cNvPr id="7" name="Rectangle 10"/>
          <p:cNvSpPr>
            <a:spLocks noGrp="1" noChangeArrowheads="1"/>
          </p:cNvSpPr>
          <p:nvPr>
            <p:ph type="ftr" sz="quarter" idx="10"/>
          </p:nvPr>
        </p:nvSpPr>
        <p:spPr>
          <a:xfrm>
            <a:off x="817563" y="925513"/>
            <a:ext cx="2895600" cy="279400"/>
          </a:xfrm>
        </p:spPr>
        <p:txBody>
          <a:bodyPr/>
          <a:lstStyle>
            <a:lvl1pPr>
              <a:defRPr/>
            </a:lvl1pPr>
          </a:lstStyle>
          <a:p>
            <a:pPr>
              <a:defRPr/>
            </a:pPr>
            <a:r>
              <a:rPr lang="en-US" dirty="0" smtClean="0"/>
              <a:t>American Chemical Society 2018</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7088" y="319088"/>
            <a:ext cx="5616575" cy="944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27088" y="1773238"/>
            <a:ext cx="7859712" cy="4352925"/>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27088" y="319088"/>
            <a:ext cx="5616575" cy="944562"/>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827088" y="1773238"/>
            <a:ext cx="7859712" cy="4352925"/>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1963" indent="-461963">
              <a:buSzPct val="96000"/>
              <a:buFont typeface="Arial" pitchFamily="34" charset="0"/>
              <a:buChar char="•"/>
              <a:defRPr sz="2000"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461963" indent="-461963">
              <a:buSzPct val="100000"/>
              <a:buFont typeface="Arial" pitchFamily="34" charset="0"/>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461963" indent="-461963">
              <a:buSzPct val="100000"/>
              <a:buFont typeface="Arial" pitchFamily="34" charset="0"/>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3"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American Chemical Society 2018</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319088"/>
            <a:ext cx="5616575" cy="9445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827088" y="1773238"/>
            <a:ext cx="7859712" cy="4352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b="1">
                <a:solidFill>
                  <a:srgbClr val="0054A6"/>
                </a:solidFill>
                <a:latin typeface="Arial" charset="0"/>
                <a:ea typeface="+mn-ea"/>
                <a:cs typeface="+mn-cs"/>
              </a:defRPr>
            </a:lvl1pPr>
          </a:lstStyle>
          <a:p>
            <a:pPr>
              <a:defRPr/>
            </a:pPr>
            <a:r>
              <a:rPr lang="en-US" dirty="0" smtClean="0"/>
              <a:t>American Chemical Society 2018</a:t>
            </a:r>
            <a:endParaRPr lang="en-GB" dirty="0"/>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p:spPr>
        <p:txBody>
          <a:bodyPr vert="horz" wrap="square" lIns="0" tIns="0" rIns="0" bIns="0" numCol="1" anchor="t" anchorCtr="0" compatLnSpc="1">
            <a:prstTxWarp prst="textNoShape">
              <a:avLst/>
            </a:prstTxWarp>
          </a:bodyPr>
          <a:lstStyle>
            <a:lvl1pPr algn="r">
              <a:defRPr sz="800" b="1">
                <a:solidFill>
                  <a:srgbClr val="0054A6"/>
                </a:solidFill>
                <a:latin typeface="Arial" charset="0"/>
                <a:ea typeface="+mn-ea"/>
                <a:cs typeface="+mn-cs"/>
              </a:defRPr>
            </a:lvl1pPr>
          </a:lstStyle>
          <a:p>
            <a:pPr>
              <a:defRPr/>
            </a:pPr>
            <a:endParaRPr lang="en-US"/>
          </a:p>
        </p:txBody>
      </p:sp>
      <p:sp>
        <p:nvSpPr>
          <p:cNvPr id="2" name="Rectangle 7"/>
          <p:cNvSpPr>
            <a:spLocks noChangeArrowheads="1"/>
          </p:cNvSpPr>
          <p:nvPr userDrawn="1"/>
        </p:nvSpPr>
        <p:spPr bwMode="auto">
          <a:xfrm>
            <a:off x="0" y="0"/>
            <a:ext cx="360363" cy="6858000"/>
          </a:xfrm>
          <a:prstGeom prst="rect">
            <a:avLst/>
          </a:prstGeom>
          <a:solidFill>
            <a:srgbClr val="0054A6"/>
          </a:solidFill>
          <a:ln w="9525">
            <a:noFill/>
            <a:miter lim="800000"/>
            <a:headEnd/>
            <a:tailEnd/>
          </a:ln>
        </p:spPr>
        <p:txBody>
          <a:bodyPr wrap="none" anchor="ctr">
            <a:prstTxWarp prst="textNoShape">
              <a:avLst/>
            </a:prstTxWarp>
          </a:bodyPr>
          <a:lstStyle/>
          <a:p>
            <a:pPr>
              <a:defRPr/>
            </a:pPr>
            <a:endParaRPr lang="en-US"/>
          </a:p>
        </p:txBody>
      </p:sp>
      <p:pic>
        <p:nvPicPr>
          <p:cNvPr id="1031" name="Picture 11" descr="new ACS logo"/>
          <p:cNvPicPr>
            <a:picLocks noChangeAspect="1" noChangeArrowheads="1"/>
          </p:cNvPicPr>
          <p:nvPr userDrawn="1"/>
        </p:nvPicPr>
        <p:blipFill>
          <a:blip r:embed="rId15"/>
          <a:srcRect/>
          <a:stretch>
            <a:fillRect/>
          </a:stretch>
        </p:blipFill>
        <p:spPr bwMode="auto">
          <a:xfrm>
            <a:off x="7019925" y="404813"/>
            <a:ext cx="1684338" cy="558800"/>
          </a:xfrm>
          <a:prstGeom prst="rect">
            <a:avLst/>
          </a:prstGeom>
          <a:noFill/>
          <a:ln w="9525">
            <a:noFill/>
            <a:miter lim="800000"/>
            <a:headEnd/>
            <a:tailEnd/>
          </a:ln>
        </p:spPr>
      </p:pic>
      <p:sp>
        <p:nvSpPr>
          <p:cNvPr id="1032" name="Rectangle 8"/>
          <p:cNvSpPr>
            <a:spLocks noChangeArrowheads="1"/>
          </p:cNvSpPr>
          <p:nvPr userDrawn="1"/>
        </p:nvSpPr>
        <p:spPr bwMode="auto">
          <a:xfrm>
            <a:off x="0" y="0"/>
            <a:ext cx="360363" cy="1198563"/>
          </a:xfrm>
          <a:prstGeom prst="rect">
            <a:avLst/>
          </a:prstGeom>
          <a:solidFill>
            <a:srgbClr val="FFCE34"/>
          </a:solidFill>
          <a:ln w="9525">
            <a:noFill/>
            <a:miter lim="800000"/>
            <a:headEnd/>
            <a:tailEnd/>
          </a:ln>
        </p:spPr>
        <p:txBody>
          <a:bodyPr wrap="none" anchor="ctr">
            <a:prstTxWarp prst="textNoShape">
              <a:avLst/>
            </a:prstTxWarp>
          </a:bodyPr>
          <a:lstStyle/>
          <a:p>
            <a:pPr>
              <a:defRPr/>
            </a:pPr>
            <a:endParaRPr lang="en-US"/>
          </a:p>
        </p:txBody>
      </p:sp>
      <p:sp>
        <p:nvSpPr>
          <p:cNvPr id="1033" name="Line 13"/>
          <p:cNvSpPr>
            <a:spLocks noChangeShapeType="1"/>
          </p:cNvSpPr>
          <p:nvPr userDrawn="1"/>
        </p:nvSpPr>
        <p:spPr bwMode="auto">
          <a:xfrm>
            <a:off x="827088" y="6381750"/>
            <a:ext cx="7848600" cy="0"/>
          </a:xfrm>
          <a:prstGeom prst="line">
            <a:avLst/>
          </a:prstGeom>
          <a:noFill/>
          <a:ln w="9525">
            <a:solidFill>
              <a:srgbClr val="0054A6"/>
            </a:solidFill>
            <a:round/>
            <a:headEnd/>
            <a:tailEnd/>
          </a:ln>
        </p:spPr>
        <p:txBody>
          <a:bodyP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349" r:id="rId1"/>
    <p:sldLayoutId id="2147484326" r:id="rId2"/>
    <p:sldLayoutId id="2147484327" r:id="rId3"/>
    <p:sldLayoutId id="2147484328" r:id="rId4"/>
    <p:sldLayoutId id="2147484329" r:id="rId5"/>
    <p:sldLayoutId id="2147484330" r:id="rId6"/>
    <p:sldLayoutId id="2147484331" r:id="rId7"/>
    <p:sldLayoutId id="2147484332" r:id="rId8"/>
    <p:sldLayoutId id="2147484333" r:id="rId9"/>
    <p:sldLayoutId id="2147484334" r:id="rId10"/>
    <p:sldLayoutId id="2147484335" r:id="rId11"/>
    <p:sldLayoutId id="2147484336" r:id="rId12"/>
    <p:sldLayoutId id="2147484337" r:id="rId13"/>
  </p:sldLayoutIdLst>
  <p:timing>
    <p:tnLst>
      <p:par>
        <p:cTn id="1" dur="indefinite" restart="never" nodeType="tmRoot"/>
      </p:par>
    </p:tnLst>
  </p:timing>
  <p:hf sldNum="0" hdr="0" dt="0"/>
  <p:txStyles>
    <p:titleStyle>
      <a:lvl1pPr algn="l" rtl="0" eaLnBrk="0" fontAlgn="base" hangingPunct="0">
        <a:lnSpc>
          <a:spcPct val="90000"/>
        </a:lnSpc>
        <a:spcBef>
          <a:spcPct val="0"/>
        </a:spcBef>
        <a:spcAft>
          <a:spcPct val="0"/>
        </a:spcAft>
        <a:defRPr sz="2600" b="1">
          <a:solidFill>
            <a:srgbClr val="0054A6"/>
          </a:solidFill>
          <a:latin typeface="+mj-lt"/>
          <a:ea typeface="MS PGothic" pitchFamily="34" charset="-128"/>
          <a:cs typeface="MS PGothic" pitchFamily="34" charset="-128"/>
        </a:defRPr>
      </a:lvl1pPr>
      <a:lvl2pPr algn="l" rtl="0" eaLnBrk="0" fontAlgn="base" hangingPunct="0">
        <a:lnSpc>
          <a:spcPct val="90000"/>
        </a:lnSpc>
        <a:spcBef>
          <a:spcPct val="0"/>
        </a:spcBef>
        <a:spcAft>
          <a:spcPct val="0"/>
        </a:spcAft>
        <a:defRPr sz="2600" b="1">
          <a:solidFill>
            <a:srgbClr val="0054A6"/>
          </a:solidFill>
          <a:latin typeface="Arial" charset="0"/>
          <a:ea typeface="MS PGothic" pitchFamily="34" charset="-128"/>
          <a:cs typeface="MS PGothic" pitchFamily="34" charset="-128"/>
        </a:defRPr>
      </a:lvl2pPr>
      <a:lvl3pPr algn="l" rtl="0" eaLnBrk="0" fontAlgn="base" hangingPunct="0">
        <a:lnSpc>
          <a:spcPct val="90000"/>
        </a:lnSpc>
        <a:spcBef>
          <a:spcPct val="0"/>
        </a:spcBef>
        <a:spcAft>
          <a:spcPct val="0"/>
        </a:spcAft>
        <a:defRPr sz="2600" b="1">
          <a:solidFill>
            <a:srgbClr val="0054A6"/>
          </a:solidFill>
          <a:latin typeface="Arial" charset="0"/>
          <a:ea typeface="MS PGothic" pitchFamily="34" charset="-128"/>
          <a:cs typeface="MS PGothic" pitchFamily="34" charset="-128"/>
        </a:defRPr>
      </a:lvl3pPr>
      <a:lvl4pPr algn="l" rtl="0" eaLnBrk="0" fontAlgn="base" hangingPunct="0">
        <a:lnSpc>
          <a:spcPct val="90000"/>
        </a:lnSpc>
        <a:spcBef>
          <a:spcPct val="0"/>
        </a:spcBef>
        <a:spcAft>
          <a:spcPct val="0"/>
        </a:spcAft>
        <a:defRPr sz="2600" b="1">
          <a:solidFill>
            <a:srgbClr val="0054A6"/>
          </a:solidFill>
          <a:latin typeface="Arial" charset="0"/>
          <a:ea typeface="MS PGothic" pitchFamily="34" charset="-128"/>
          <a:cs typeface="MS PGothic" pitchFamily="34" charset="-128"/>
        </a:defRPr>
      </a:lvl4pPr>
      <a:lvl5pPr algn="l" rtl="0" eaLnBrk="0" fontAlgn="base" hangingPunct="0">
        <a:lnSpc>
          <a:spcPct val="90000"/>
        </a:lnSpc>
        <a:spcBef>
          <a:spcPct val="0"/>
        </a:spcBef>
        <a:spcAft>
          <a:spcPct val="0"/>
        </a:spcAft>
        <a:defRPr sz="2600" b="1">
          <a:solidFill>
            <a:srgbClr val="0054A6"/>
          </a:solidFill>
          <a:latin typeface="Arial" charset="0"/>
          <a:ea typeface="MS PGothic" pitchFamily="34" charset="-128"/>
          <a:cs typeface="MS PGothic" pitchFamily="34" charset="-128"/>
        </a:defRPr>
      </a:lvl5pPr>
      <a:lvl6pPr marL="457200" algn="l" rtl="0" fontAlgn="base">
        <a:lnSpc>
          <a:spcPct val="90000"/>
        </a:lnSpc>
        <a:spcBef>
          <a:spcPct val="0"/>
        </a:spcBef>
        <a:spcAft>
          <a:spcPct val="0"/>
        </a:spcAft>
        <a:defRPr sz="2600" b="1">
          <a:solidFill>
            <a:srgbClr val="0054A6"/>
          </a:solidFill>
          <a:latin typeface="Arial" charset="0"/>
        </a:defRPr>
      </a:lvl6pPr>
      <a:lvl7pPr marL="914400" algn="l" rtl="0" fontAlgn="base">
        <a:lnSpc>
          <a:spcPct val="90000"/>
        </a:lnSpc>
        <a:spcBef>
          <a:spcPct val="0"/>
        </a:spcBef>
        <a:spcAft>
          <a:spcPct val="0"/>
        </a:spcAft>
        <a:defRPr sz="2600" b="1">
          <a:solidFill>
            <a:srgbClr val="0054A6"/>
          </a:solidFill>
          <a:latin typeface="Arial" charset="0"/>
        </a:defRPr>
      </a:lvl7pPr>
      <a:lvl8pPr marL="1371600" algn="l" rtl="0" fontAlgn="base">
        <a:lnSpc>
          <a:spcPct val="90000"/>
        </a:lnSpc>
        <a:spcBef>
          <a:spcPct val="0"/>
        </a:spcBef>
        <a:spcAft>
          <a:spcPct val="0"/>
        </a:spcAft>
        <a:defRPr sz="2600" b="1">
          <a:solidFill>
            <a:srgbClr val="0054A6"/>
          </a:solidFill>
          <a:latin typeface="Arial" charset="0"/>
        </a:defRPr>
      </a:lvl8pPr>
      <a:lvl9pPr marL="1828800" algn="l" rtl="0" fontAlgn="base">
        <a:lnSpc>
          <a:spcPct val="90000"/>
        </a:lnSpc>
        <a:spcBef>
          <a:spcPct val="0"/>
        </a:spcBef>
        <a:spcAft>
          <a:spcPct val="0"/>
        </a:spcAft>
        <a:defRPr sz="2600" b="1">
          <a:solidFill>
            <a:srgbClr val="0054A6"/>
          </a:solidFill>
          <a:latin typeface="Arial" charset="0"/>
        </a:defRPr>
      </a:lvl9pPr>
    </p:titleStyle>
    <p:bodyStyle>
      <a:lvl1pPr marL="461963" indent="-461963" algn="l" rtl="0" eaLnBrk="0" fontAlgn="base" hangingPunct="0">
        <a:spcBef>
          <a:spcPct val="10000"/>
        </a:spcBef>
        <a:spcAft>
          <a:spcPct val="40000"/>
        </a:spcAft>
        <a:buSzPct val="180000"/>
        <a:buBlip>
          <a:blip r:embed="rId16"/>
        </a:buBlip>
        <a:defRPr>
          <a:solidFill>
            <a:srgbClr val="0054A6"/>
          </a:solidFill>
          <a:latin typeface="+mn-lt"/>
          <a:ea typeface="MS PGothic" pitchFamily="34" charset="-128"/>
          <a:cs typeface="MS PGothic" pitchFamily="34" charset="-128"/>
        </a:defRPr>
      </a:lvl1pPr>
      <a:lvl2pPr marL="862013" indent="-285750" algn="l" rtl="0" eaLnBrk="0" fontAlgn="base" hangingPunct="0">
        <a:spcBef>
          <a:spcPct val="10000"/>
        </a:spcBef>
        <a:spcAft>
          <a:spcPct val="40000"/>
        </a:spcAft>
        <a:buFont typeface="Wingdings" charset="2"/>
        <a:buChar char="Ø"/>
        <a:defRPr sz="1600">
          <a:solidFill>
            <a:srgbClr val="0054A6"/>
          </a:solidFill>
          <a:latin typeface="+mn-lt"/>
          <a:ea typeface="MS PGothic" pitchFamily="34" charset="-128"/>
        </a:defRPr>
      </a:lvl2pPr>
      <a:lvl3pPr marL="1204913" indent="-228600" algn="l" rtl="0" eaLnBrk="0" fontAlgn="base" hangingPunct="0">
        <a:spcBef>
          <a:spcPct val="10000"/>
        </a:spcBef>
        <a:spcAft>
          <a:spcPct val="40000"/>
        </a:spcAft>
        <a:buChar char="•"/>
        <a:defRPr sz="1400">
          <a:solidFill>
            <a:srgbClr val="0054A6"/>
          </a:solidFill>
          <a:latin typeface="+mn-lt"/>
          <a:ea typeface="ＭＳ Ｐゴシック" charset="-128"/>
          <a:cs typeface="ＭＳ Ｐゴシック" charset="-128"/>
        </a:defRPr>
      </a:lvl3pPr>
      <a:lvl4pPr marL="1600200" indent="-228600" algn="l" rtl="0" eaLnBrk="0" fontAlgn="base" hangingPunct="0">
        <a:spcBef>
          <a:spcPct val="10000"/>
        </a:spcBef>
        <a:spcAft>
          <a:spcPct val="40000"/>
        </a:spcAft>
        <a:buChar char="–"/>
        <a:defRPr sz="1200">
          <a:solidFill>
            <a:srgbClr val="0054A6"/>
          </a:solidFill>
          <a:latin typeface="+mn-lt"/>
          <a:ea typeface="ＭＳ Ｐゴシック" charset="-128"/>
        </a:defRPr>
      </a:lvl4pPr>
      <a:lvl5pPr marL="2057400" indent="-228600" algn="l" rtl="0" eaLnBrk="0" fontAlgn="base" hangingPunct="0">
        <a:spcBef>
          <a:spcPct val="10000"/>
        </a:spcBef>
        <a:spcAft>
          <a:spcPct val="40000"/>
        </a:spcAft>
        <a:buChar char="»"/>
        <a:defRPr sz="1000">
          <a:solidFill>
            <a:srgbClr val="0054A6"/>
          </a:solidFill>
          <a:latin typeface="+mn-lt"/>
          <a:ea typeface="ＭＳ Ｐゴシック" charset="-128"/>
        </a:defRPr>
      </a:lvl5pPr>
      <a:lvl6pPr marL="2514600" indent="-228600" algn="l" rtl="0" fontAlgn="base">
        <a:spcBef>
          <a:spcPct val="10000"/>
        </a:spcBef>
        <a:spcAft>
          <a:spcPct val="40000"/>
        </a:spcAft>
        <a:buChar char="»"/>
        <a:defRPr sz="1000">
          <a:solidFill>
            <a:srgbClr val="0054A6"/>
          </a:solidFill>
          <a:latin typeface="+mn-lt"/>
        </a:defRPr>
      </a:lvl6pPr>
      <a:lvl7pPr marL="2971800" indent="-228600" algn="l" rtl="0" fontAlgn="base">
        <a:spcBef>
          <a:spcPct val="10000"/>
        </a:spcBef>
        <a:spcAft>
          <a:spcPct val="40000"/>
        </a:spcAft>
        <a:buChar char="»"/>
        <a:defRPr sz="1000">
          <a:solidFill>
            <a:srgbClr val="0054A6"/>
          </a:solidFill>
          <a:latin typeface="+mn-lt"/>
        </a:defRPr>
      </a:lvl7pPr>
      <a:lvl8pPr marL="3429000" indent="-228600" algn="l" rtl="0" fontAlgn="base">
        <a:spcBef>
          <a:spcPct val="10000"/>
        </a:spcBef>
        <a:spcAft>
          <a:spcPct val="40000"/>
        </a:spcAft>
        <a:buChar char="»"/>
        <a:defRPr sz="1000">
          <a:solidFill>
            <a:srgbClr val="0054A6"/>
          </a:solidFill>
          <a:latin typeface="+mn-lt"/>
        </a:defRPr>
      </a:lvl8pPr>
      <a:lvl9pPr marL="3886200" indent="-228600" algn="l" rtl="0" fontAlgn="base">
        <a:spcBef>
          <a:spcPct val="10000"/>
        </a:spcBef>
        <a:spcAft>
          <a:spcPct val="40000"/>
        </a:spcAft>
        <a:buChar char="»"/>
        <a:defRPr sz="1000">
          <a:solidFill>
            <a:srgbClr val="0054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cs.org/form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package" Target="../embeddings/Microsoft_Word_Document.docx"/></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10"/>
          <p:cNvSpPr>
            <a:spLocks noGrp="1" noChangeArrowheads="1"/>
          </p:cNvSpPr>
          <p:nvPr>
            <p:ph type="ftr" sz="quarter" idx="10"/>
          </p:nvPr>
        </p:nvSpPr>
        <p:spPr>
          <a:noFill/>
          <a:ln>
            <a:miter lim="800000"/>
            <a:headEnd/>
            <a:tailEnd/>
          </a:ln>
        </p:spPr>
        <p:txBody>
          <a:bodyPr/>
          <a:lstStyle/>
          <a:p>
            <a:r>
              <a:rPr lang="en-US" dirty="0" smtClean="0">
                <a:latin typeface="Arial" pitchFamily="-104" charset="0"/>
                <a:ea typeface="MS PGothic" pitchFamily="34" charset="-128"/>
                <a:cs typeface="MS PGothic" pitchFamily="34" charset="-128"/>
              </a:rPr>
              <a:t>American Chemical Society 2018</a:t>
            </a:r>
            <a:endParaRPr lang="en-GB" dirty="0">
              <a:latin typeface="Arial" pitchFamily="-104" charset="0"/>
              <a:ea typeface="MS PGothic" pitchFamily="34" charset="-128"/>
              <a:cs typeface="MS PGothic" pitchFamily="34" charset="-128"/>
            </a:endParaRPr>
          </a:p>
        </p:txBody>
      </p:sp>
      <p:sp>
        <p:nvSpPr>
          <p:cNvPr id="33796" name="Rectangle 2"/>
          <p:cNvSpPr>
            <a:spLocks noGrp="1" noChangeArrowheads="1"/>
          </p:cNvSpPr>
          <p:nvPr>
            <p:ph type="ctrTitle"/>
          </p:nvPr>
        </p:nvSpPr>
        <p:spPr>
          <a:xfrm>
            <a:off x="457200" y="1905000"/>
            <a:ext cx="5616575" cy="2362200"/>
          </a:xfrm>
        </p:spPr>
        <p:txBody>
          <a:bodyPr/>
          <a:lstStyle/>
          <a:p>
            <a:pPr eaLnBrk="1" hangingPunct="1"/>
            <a:r>
              <a:rPr lang="en-US"/>
              <a:t>Planning Successful Activities</a:t>
            </a:r>
            <a:br>
              <a:rPr lang="en-US"/>
            </a:br>
            <a:r>
              <a:rPr lang="en-US"/>
              <a:t/>
            </a:r>
            <a:br>
              <a:rPr lang="en-US"/>
            </a:br>
            <a:r>
              <a:rPr lang="en-US"/>
              <a:t/>
            </a:r>
            <a:br>
              <a:rPr lang="en-US"/>
            </a:br>
            <a:r>
              <a:rPr lang="en-US"/>
              <a:t/>
            </a:r>
            <a:br>
              <a:rPr lang="en-US"/>
            </a:br>
            <a:endParaRPr lang="en-US"/>
          </a:p>
        </p:txBody>
      </p:sp>
      <p:sp>
        <p:nvSpPr>
          <p:cNvPr id="33797" name="Rectangle 3"/>
          <p:cNvSpPr>
            <a:spLocks noGrp="1" noChangeArrowheads="1"/>
          </p:cNvSpPr>
          <p:nvPr>
            <p:ph type="subTitle" idx="1"/>
          </p:nvPr>
        </p:nvSpPr>
        <p:spPr>
          <a:xfrm>
            <a:off x="533400" y="2819400"/>
            <a:ext cx="5486400" cy="3886200"/>
          </a:xfrm>
        </p:spPr>
        <p:txBody>
          <a:bodyPr/>
          <a:lstStyle/>
          <a:p>
            <a:pPr eaLnBrk="1" hangingPunct="1"/>
            <a:r>
              <a:rPr lang="en-US" sz="1800" dirty="0"/>
              <a:t>Session</a:t>
            </a:r>
            <a:r>
              <a:rPr lang="en-US" sz="1800" dirty="0" smtClean="0"/>
              <a:t> Leaders</a:t>
            </a:r>
            <a:r>
              <a:rPr lang="en-US" sz="1800" dirty="0"/>
              <a:t>: </a:t>
            </a:r>
            <a:endParaRPr lang="en-US" sz="1800" dirty="0" smtClean="0"/>
          </a:p>
          <a:p>
            <a:pPr eaLnBrk="1" hangingPunct="1">
              <a:spcBef>
                <a:spcPts val="800"/>
              </a:spcBef>
              <a:spcAft>
                <a:spcPct val="0"/>
              </a:spcAft>
            </a:pPr>
            <a:r>
              <a:rPr lang="en-US" sz="1800" dirty="0" smtClean="0"/>
              <a:t>     Tracy Hamilton, Alabama Local Section</a:t>
            </a:r>
          </a:p>
          <a:p>
            <a:pPr eaLnBrk="1" hangingPunct="1">
              <a:spcBef>
                <a:spcPts val="800"/>
              </a:spcBef>
              <a:spcAft>
                <a:spcPct val="0"/>
              </a:spcAft>
            </a:pPr>
            <a:r>
              <a:rPr lang="en-US" sz="1800" dirty="0"/>
              <a:t> </a:t>
            </a:r>
            <a:r>
              <a:rPr lang="en-US" sz="1800" dirty="0" smtClean="0"/>
              <a:t>    Louise </a:t>
            </a:r>
            <a:r>
              <a:rPr lang="en-US" sz="1800" dirty="0" err="1"/>
              <a:t>Lawter</a:t>
            </a:r>
            <a:r>
              <a:rPr lang="en-US" sz="1800" dirty="0"/>
              <a:t>, Princeton Local Section</a:t>
            </a:r>
            <a:endParaRPr lang="en-US" sz="1800" dirty="0" smtClean="0"/>
          </a:p>
          <a:p>
            <a:pPr eaLnBrk="1" hangingPunct="1">
              <a:spcBef>
                <a:spcPts val="800"/>
              </a:spcBef>
              <a:spcAft>
                <a:spcPct val="0"/>
              </a:spcAft>
            </a:pPr>
            <a:endParaRPr lang="en-US" sz="1800" dirty="0" smtClean="0"/>
          </a:p>
          <a:p>
            <a:pPr eaLnBrk="1" hangingPunct="1">
              <a:spcBef>
                <a:spcPts val="800"/>
              </a:spcBef>
              <a:spcAft>
                <a:spcPct val="0"/>
              </a:spcAft>
            </a:pPr>
            <a:endParaRPr lang="en-US" sz="1800" dirty="0" smtClean="0"/>
          </a:p>
          <a:p>
            <a:pPr eaLnBrk="1" hangingPunct="1">
              <a:spcBef>
                <a:spcPts val="800"/>
              </a:spcBef>
              <a:spcAft>
                <a:spcPct val="0"/>
              </a:spcAft>
            </a:pPr>
            <a:r>
              <a:rPr lang="en-US" sz="1800" dirty="0" smtClean="0"/>
              <a:t>     </a:t>
            </a:r>
          </a:p>
          <a:p>
            <a:pPr eaLnBrk="1" hangingPunct="1">
              <a:spcBef>
                <a:spcPts val="800"/>
              </a:spcBef>
              <a:spcAft>
                <a:spcPct val="0"/>
              </a:spcAft>
            </a:pPr>
            <a:r>
              <a:rPr lang="en-US" sz="1800" dirty="0" smtClean="0"/>
              <a:t>     </a:t>
            </a:r>
          </a:p>
          <a:p>
            <a:pPr eaLnBrk="1" hangingPunct="1">
              <a:spcBef>
                <a:spcPts val="800"/>
              </a:spcBef>
              <a:spcAft>
                <a:spcPct val="0"/>
              </a:spcAft>
            </a:pPr>
            <a:endParaRPr lang="en-US" sz="1800" dirty="0" smtClean="0"/>
          </a:p>
        </p:txBody>
      </p:sp>
      <p:pic>
        <p:nvPicPr>
          <p:cNvPr id="7" name="Picture 6" descr="hamiltonpicture.png"/>
          <p:cNvPicPr>
            <a:picLocks noChangeAspect="1"/>
          </p:cNvPicPr>
          <p:nvPr/>
        </p:nvPicPr>
        <p:blipFill>
          <a:blip r:embed="rId3"/>
          <a:stretch>
            <a:fillRect/>
          </a:stretch>
        </p:blipFill>
        <p:spPr>
          <a:xfrm>
            <a:off x="6373405" y="1844824"/>
            <a:ext cx="2743200" cy="1828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4363" y="3933056"/>
            <a:ext cx="1822241" cy="19154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827088" y="319088"/>
            <a:ext cx="6183312" cy="944562"/>
          </a:xfrm>
        </p:spPr>
        <p:txBody>
          <a:bodyPr/>
          <a:lstStyle/>
          <a:p>
            <a:r>
              <a:rPr lang="en-US" sz="3200"/>
              <a:t>Example of Goals for a</a:t>
            </a:r>
            <a:br>
              <a:rPr lang="en-US" sz="3200"/>
            </a:br>
            <a:r>
              <a:rPr lang="en-US" sz="3200"/>
              <a:t> Science Café Held at a Winery</a:t>
            </a:r>
          </a:p>
        </p:txBody>
      </p:sp>
      <p:sp>
        <p:nvSpPr>
          <p:cNvPr id="44035" name="Content Placeholder 5"/>
          <p:cNvSpPr>
            <a:spLocks noGrp="1"/>
          </p:cNvSpPr>
          <p:nvPr>
            <p:ph idx="1"/>
          </p:nvPr>
        </p:nvSpPr>
        <p:spPr/>
        <p:txBody>
          <a:bodyPr/>
          <a:lstStyle/>
          <a:p>
            <a:pPr>
              <a:buFontTx/>
              <a:buChar char="•"/>
            </a:pPr>
            <a:r>
              <a:rPr lang="en-US" sz="2400" dirty="0"/>
              <a:t>Increase participation in Local Section events</a:t>
            </a:r>
            <a:endParaRPr lang="en-US" sz="2400" dirty="0" smtClean="0"/>
          </a:p>
          <a:p>
            <a:pPr>
              <a:buFontTx/>
              <a:buChar char="•"/>
            </a:pPr>
            <a:r>
              <a:rPr lang="en-US" sz="2400" dirty="0" smtClean="0"/>
              <a:t>Foster interaction among </a:t>
            </a:r>
            <a:r>
              <a:rPr lang="en-US" sz="2400" dirty="0"/>
              <a:t>members and non-</a:t>
            </a:r>
            <a:r>
              <a:rPr lang="en-US" sz="2400" dirty="0" smtClean="0"/>
              <a:t>members</a:t>
            </a:r>
          </a:p>
          <a:p>
            <a:pPr>
              <a:buFontTx/>
              <a:buChar char="•"/>
            </a:pPr>
            <a:r>
              <a:rPr lang="en-US" sz="2400" dirty="0"/>
              <a:t>Increase knowledge of Local Section activities</a:t>
            </a:r>
            <a:endParaRPr lang="en-US" sz="2400" dirty="0" smtClean="0"/>
          </a:p>
          <a:p>
            <a:pPr>
              <a:buNone/>
            </a:pPr>
            <a:r>
              <a:rPr lang="en-US" sz="2400" dirty="0" smtClean="0"/>
              <a:t>•	Attract </a:t>
            </a:r>
            <a:r>
              <a:rPr lang="en-US" sz="2400" dirty="0"/>
              <a:t>potential members</a:t>
            </a:r>
            <a:endParaRPr lang="en-US" sz="2400" dirty="0" smtClean="0"/>
          </a:p>
          <a:p>
            <a:pPr>
              <a:buFontTx/>
              <a:buChar char="•"/>
            </a:pPr>
            <a:r>
              <a:rPr lang="en-US" sz="2400" dirty="0" smtClean="0"/>
              <a:t>Explore chemistry of  wine</a:t>
            </a:r>
          </a:p>
          <a:p>
            <a:pPr>
              <a:buFontTx/>
              <a:buChar char="•"/>
            </a:pPr>
            <a:r>
              <a:rPr lang="en-US" sz="2400" dirty="0" smtClean="0"/>
              <a:t>Enjoy the experience!</a:t>
            </a:r>
          </a:p>
          <a:p>
            <a:pPr>
              <a:buFontTx/>
              <a:buChar char="•"/>
            </a:pPr>
            <a:endParaRPr lang="en-US" sz="2400" dirty="0"/>
          </a:p>
        </p:txBody>
      </p:sp>
      <p:sp>
        <p:nvSpPr>
          <p:cNvPr id="44036"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pic>
        <p:nvPicPr>
          <p:cNvPr id="5" name="Picture 4"/>
          <p:cNvPicPr>
            <a:picLocks noChangeAspect="1"/>
          </p:cNvPicPr>
          <p:nvPr/>
        </p:nvPicPr>
        <p:blipFill>
          <a:blip r:embed="rId3"/>
          <a:stretch>
            <a:fillRect/>
          </a:stretch>
        </p:blipFill>
        <p:spPr>
          <a:xfrm>
            <a:off x="5562600" y="3429000"/>
            <a:ext cx="1439317" cy="2895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Part One Details</a:t>
            </a:r>
          </a:p>
        </p:txBody>
      </p:sp>
      <p:sp>
        <p:nvSpPr>
          <p:cNvPr id="8195" name="Content Placeholder 2"/>
          <p:cNvSpPr>
            <a:spLocks noGrp="1"/>
          </p:cNvSpPr>
          <p:nvPr>
            <p:ph idx="1"/>
          </p:nvPr>
        </p:nvSpPr>
        <p:spPr/>
        <p:txBody>
          <a:bodyPr/>
          <a:lstStyle/>
          <a:p>
            <a:pPr>
              <a:buFontTx/>
              <a:buChar char="•"/>
              <a:defRPr/>
            </a:pPr>
            <a:r>
              <a:rPr lang="en-US" sz="2400" b="1" dirty="0" smtClean="0">
                <a:ea typeface="+mn-ea"/>
                <a:cs typeface="+mn-cs"/>
              </a:rPr>
              <a:t>Setting the Targets</a:t>
            </a:r>
          </a:p>
          <a:p>
            <a:pPr lvl="1">
              <a:buFont typeface="Wingdings" pitchFamily="2" charset="2"/>
              <a:buChar char="Ø"/>
              <a:defRPr/>
            </a:pPr>
            <a:r>
              <a:rPr lang="en-US" sz="2400" dirty="0" smtClean="0">
                <a:ea typeface="ＭＳ Ｐゴシック" pitchFamily="-103" charset="-128"/>
              </a:rPr>
              <a:t>Establishing the goal</a:t>
            </a:r>
          </a:p>
          <a:p>
            <a:pPr lvl="1">
              <a:buFont typeface="Wingdings" pitchFamily="2" charset="2"/>
              <a:buChar char="Ø"/>
              <a:defRPr/>
            </a:pPr>
            <a:r>
              <a:rPr lang="en-US" sz="2400" b="1" dirty="0" smtClean="0">
                <a:ea typeface="ＭＳ Ｐゴシック" pitchFamily="-103" charset="-128"/>
              </a:rPr>
              <a:t>Selecting the type of activity</a:t>
            </a:r>
          </a:p>
          <a:p>
            <a:pPr lvl="1">
              <a:buFont typeface="Wingdings" pitchFamily="2" charset="2"/>
              <a:buChar char="Ø"/>
              <a:defRPr/>
            </a:pPr>
            <a:r>
              <a:rPr lang="en-US" sz="2400" dirty="0" smtClean="0">
                <a:ea typeface="ＭＳ Ｐゴシック" pitchFamily="-103" charset="-128"/>
              </a:rPr>
              <a:t>Describe the audience</a:t>
            </a:r>
          </a:p>
        </p:txBody>
      </p:sp>
      <p:sp>
        <p:nvSpPr>
          <p:cNvPr id="46084"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7"/>
          <p:cNvSpPr>
            <a:spLocks noGrp="1"/>
          </p:cNvSpPr>
          <p:nvPr>
            <p:ph type="title"/>
          </p:nvPr>
        </p:nvSpPr>
        <p:spPr>
          <a:xfrm>
            <a:off x="827088" y="319088"/>
            <a:ext cx="6183312" cy="944562"/>
          </a:xfrm>
        </p:spPr>
        <p:txBody>
          <a:bodyPr/>
          <a:lstStyle/>
          <a:p>
            <a:r>
              <a:rPr lang="en-US" sz="3200"/>
              <a:t>Selecting the Type of Activity</a:t>
            </a:r>
          </a:p>
        </p:txBody>
      </p:sp>
      <p:sp>
        <p:nvSpPr>
          <p:cNvPr id="48131" name="Content Placeholder 8"/>
          <p:cNvSpPr>
            <a:spLocks noGrp="1"/>
          </p:cNvSpPr>
          <p:nvPr>
            <p:ph idx="1"/>
          </p:nvPr>
        </p:nvSpPr>
        <p:spPr/>
        <p:txBody>
          <a:bodyPr/>
          <a:lstStyle/>
          <a:p>
            <a:pPr>
              <a:buFontTx/>
              <a:buChar char="•"/>
            </a:pPr>
            <a:r>
              <a:rPr lang="en-US" sz="2400"/>
              <a:t>Awards meeting</a:t>
            </a:r>
          </a:p>
          <a:p>
            <a:pPr>
              <a:buFontTx/>
              <a:buChar char="•"/>
            </a:pPr>
            <a:r>
              <a:rPr lang="en-US" sz="2400"/>
              <a:t>Technical symposium</a:t>
            </a:r>
          </a:p>
          <a:p>
            <a:pPr>
              <a:buFontTx/>
              <a:buChar char="•"/>
            </a:pPr>
            <a:r>
              <a:rPr lang="en-US" sz="2400"/>
              <a:t>Jobs fair/career day</a:t>
            </a:r>
          </a:p>
          <a:p>
            <a:pPr>
              <a:buFontTx/>
              <a:buChar char="•"/>
            </a:pPr>
            <a:r>
              <a:rPr lang="en-US" sz="2400"/>
              <a:t>Social event</a:t>
            </a:r>
          </a:p>
          <a:p>
            <a:pPr>
              <a:buFontTx/>
              <a:buChar char="•"/>
            </a:pPr>
            <a:r>
              <a:rPr lang="en-US" sz="2400"/>
              <a:t>Outreach</a:t>
            </a:r>
          </a:p>
          <a:p>
            <a:pPr>
              <a:buFontTx/>
              <a:buChar char="•"/>
            </a:pPr>
            <a:r>
              <a:rPr lang="en-US" sz="2400"/>
              <a:t>Education</a:t>
            </a:r>
          </a:p>
          <a:p>
            <a:pPr>
              <a:buFontTx/>
              <a:buChar char="•"/>
            </a:pPr>
            <a:r>
              <a:rPr lang="en-US" sz="2400"/>
              <a:t>Advocacy</a:t>
            </a:r>
          </a:p>
          <a:p>
            <a:pPr>
              <a:buFontTx/>
              <a:buChar char="•"/>
            </a:pPr>
            <a:r>
              <a:rPr lang="en-US" sz="2400"/>
              <a:t>Combination of these types</a:t>
            </a:r>
          </a:p>
          <a:p>
            <a:pPr>
              <a:buFontTx/>
              <a:buNone/>
            </a:pPr>
            <a:endParaRPr lang="en-US"/>
          </a:p>
        </p:txBody>
      </p:sp>
      <p:sp>
        <p:nvSpPr>
          <p:cNvPr id="48132" name="Footer Placeholder 6"/>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95288" y="323850"/>
            <a:ext cx="6985000" cy="944563"/>
          </a:xfrm>
        </p:spPr>
        <p:txBody>
          <a:bodyPr/>
          <a:lstStyle/>
          <a:p>
            <a:r>
              <a:rPr lang="en-US"/>
              <a:t>Planning Activities:  The Time/Place Matrix</a:t>
            </a:r>
          </a:p>
        </p:txBody>
      </p:sp>
      <p:graphicFrame>
        <p:nvGraphicFramePr>
          <p:cNvPr id="5" name="Content Placeholder 4"/>
          <p:cNvGraphicFramePr>
            <a:graphicFrameLocks noGrp="1"/>
          </p:cNvGraphicFramePr>
          <p:nvPr>
            <p:ph idx="1"/>
          </p:nvPr>
        </p:nvGraphicFramePr>
        <p:xfrm>
          <a:off x="1187128" y="1989262"/>
          <a:ext cx="6553224" cy="3527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0180"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
        <p:nvSpPr>
          <p:cNvPr id="50181" name="TextBox 5"/>
          <p:cNvSpPr txBox="1">
            <a:spLocks noChangeArrowheads="1"/>
          </p:cNvSpPr>
          <p:nvPr/>
        </p:nvSpPr>
        <p:spPr bwMode="auto">
          <a:xfrm>
            <a:off x="1066800" y="3573463"/>
            <a:ext cx="762000" cy="368300"/>
          </a:xfrm>
          <a:prstGeom prst="rect">
            <a:avLst/>
          </a:prstGeom>
          <a:noFill/>
          <a:ln w="9525">
            <a:noFill/>
            <a:miter lim="800000"/>
            <a:headEnd/>
            <a:tailEnd/>
          </a:ln>
        </p:spPr>
        <p:txBody>
          <a:bodyPr wrap="none">
            <a:prstTxWarp prst="textNoShape">
              <a:avLst/>
            </a:prstTxWarp>
            <a:spAutoFit/>
          </a:bodyPr>
          <a:lstStyle/>
          <a:p>
            <a:r>
              <a:rPr lang="en-US"/>
              <a:t>Place</a:t>
            </a:r>
          </a:p>
        </p:txBody>
      </p:sp>
      <p:sp>
        <p:nvSpPr>
          <p:cNvPr id="50182" name="TextBox 6"/>
          <p:cNvSpPr txBox="1">
            <a:spLocks noChangeArrowheads="1"/>
          </p:cNvSpPr>
          <p:nvPr/>
        </p:nvSpPr>
        <p:spPr bwMode="auto">
          <a:xfrm>
            <a:off x="4067175" y="1458913"/>
            <a:ext cx="690563" cy="369887"/>
          </a:xfrm>
          <a:prstGeom prst="rect">
            <a:avLst/>
          </a:prstGeom>
          <a:noFill/>
          <a:ln w="9525">
            <a:noFill/>
            <a:miter lim="800000"/>
            <a:headEnd/>
            <a:tailEnd/>
          </a:ln>
        </p:spPr>
        <p:txBody>
          <a:bodyPr wrap="none">
            <a:prstTxWarp prst="textNoShape">
              <a:avLst/>
            </a:prstTxWarp>
            <a:spAutoFit/>
          </a:bodyPr>
          <a:lstStyle/>
          <a:p>
            <a:r>
              <a:rPr lang="en-US"/>
              <a:t>Time</a:t>
            </a:r>
          </a:p>
        </p:txBody>
      </p:sp>
      <p:sp>
        <p:nvSpPr>
          <p:cNvPr id="50183" name="TextBox 7"/>
          <p:cNvSpPr txBox="1">
            <a:spLocks noChangeArrowheads="1"/>
          </p:cNvSpPr>
          <p:nvPr/>
        </p:nvSpPr>
        <p:spPr bwMode="auto">
          <a:xfrm>
            <a:off x="4095750" y="1757363"/>
            <a:ext cx="652463" cy="307975"/>
          </a:xfrm>
          <a:prstGeom prst="rect">
            <a:avLst/>
          </a:prstGeom>
          <a:noFill/>
          <a:ln w="9525">
            <a:noFill/>
            <a:miter lim="800000"/>
            <a:headEnd/>
            <a:tailEnd/>
          </a:ln>
        </p:spPr>
        <p:txBody>
          <a:bodyPr wrap="none">
            <a:prstTxWarp prst="textNoShape">
              <a:avLst/>
            </a:prstTxWarp>
            <a:spAutoFit/>
          </a:bodyPr>
          <a:lstStyle/>
          <a:p>
            <a:r>
              <a:rPr lang="en-US" sz="1400">
                <a:solidFill>
                  <a:srgbClr val="C00000"/>
                </a:solidFill>
              </a:rPr>
              <a:t>Same</a:t>
            </a:r>
          </a:p>
        </p:txBody>
      </p:sp>
      <p:sp>
        <p:nvSpPr>
          <p:cNvPr id="50184" name="TextBox 8"/>
          <p:cNvSpPr txBox="1">
            <a:spLocks noChangeArrowheads="1"/>
          </p:cNvSpPr>
          <p:nvPr/>
        </p:nvSpPr>
        <p:spPr bwMode="auto">
          <a:xfrm>
            <a:off x="4073525" y="5661025"/>
            <a:ext cx="863600" cy="584200"/>
          </a:xfrm>
          <a:prstGeom prst="rect">
            <a:avLst/>
          </a:prstGeom>
          <a:noFill/>
          <a:ln w="9525">
            <a:noFill/>
            <a:miter lim="800000"/>
            <a:headEnd/>
            <a:tailEnd/>
          </a:ln>
        </p:spPr>
        <p:txBody>
          <a:bodyPr wrap="none">
            <a:prstTxWarp prst="textNoShape">
              <a:avLst/>
            </a:prstTxWarp>
            <a:spAutoFit/>
          </a:bodyPr>
          <a:lstStyle/>
          <a:p>
            <a:r>
              <a:rPr lang="en-US" sz="1400">
                <a:solidFill>
                  <a:srgbClr val="C00000"/>
                </a:solidFill>
              </a:rPr>
              <a:t>Different</a:t>
            </a:r>
          </a:p>
          <a:p>
            <a:r>
              <a:rPr lang="en-US"/>
              <a:t> Time</a:t>
            </a:r>
          </a:p>
        </p:txBody>
      </p:sp>
      <p:sp>
        <p:nvSpPr>
          <p:cNvPr id="50185" name="TextBox 9"/>
          <p:cNvSpPr txBox="1">
            <a:spLocks noChangeArrowheads="1"/>
          </p:cNvSpPr>
          <p:nvPr/>
        </p:nvSpPr>
        <p:spPr bwMode="auto">
          <a:xfrm>
            <a:off x="1835150" y="3633788"/>
            <a:ext cx="654050" cy="307975"/>
          </a:xfrm>
          <a:prstGeom prst="rect">
            <a:avLst/>
          </a:prstGeom>
          <a:noFill/>
          <a:ln w="9525">
            <a:noFill/>
            <a:miter lim="800000"/>
            <a:headEnd/>
            <a:tailEnd/>
          </a:ln>
        </p:spPr>
        <p:txBody>
          <a:bodyPr wrap="none">
            <a:prstTxWarp prst="textNoShape">
              <a:avLst/>
            </a:prstTxWarp>
            <a:spAutoFit/>
          </a:bodyPr>
          <a:lstStyle/>
          <a:p>
            <a:r>
              <a:rPr lang="en-US" sz="1400">
                <a:solidFill>
                  <a:srgbClr val="C00000"/>
                </a:solidFill>
              </a:rPr>
              <a:t>Same</a:t>
            </a:r>
          </a:p>
        </p:txBody>
      </p:sp>
      <p:sp>
        <p:nvSpPr>
          <p:cNvPr id="50186" name="TextBox 10"/>
          <p:cNvSpPr txBox="1">
            <a:spLocks noChangeArrowheads="1"/>
          </p:cNvSpPr>
          <p:nvPr/>
        </p:nvSpPr>
        <p:spPr bwMode="auto">
          <a:xfrm>
            <a:off x="6659563" y="3603625"/>
            <a:ext cx="1587500" cy="369888"/>
          </a:xfrm>
          <a:prstGeom prst="rect">
            <a:avLst/>
          </a:prstGeom>
          <a:noFill/>
          <a:ln w="9525">
            <a:noFill/>
            <a:miter lim="800000"/>
            <a:headEnd/>
            <a:tailEnd/>
          </a:ln>
        </p:spPr>
        <p:txBody>
          <a:bodyPr wrap="none">
            <a:prstTxWarp prst="textNoShape">
              <a:avLst/>
            </a:prstTxWarp>
            <a:spAutoFit/>
          </a:bodyPr>
          <a:lstStyle/>
          <a:p>
            <a:r>
              <a:rPr lang="en-US" sz="1400">
                <a:solidFill>
                  <a:srgbClr val="C00000"/>
                </a:solidFill>
              </a:rPr>
              <a:t>Different   </a:t>
            </a:r>
            <a:r>
              <a:rPr lang="en-US"/>
              <a:t>Place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Part One Details</a:t>
            </a:r>
          </a:p>
        </p:txBody>
      </p:sp>
      <p:sp>
        <p:nvSpPr>
          <p:cNvPr id="8195" name="Content Placeholder 2"/>
          <p:cNvSpPr>
            <a:spLocks noGrp="1"/>
          </p:cNvSpPr>
          <p:nvPr>
            <p:ph idx="1"/>
          </p:nvPr>
        </p:nvSpPr>
        <p:spPr/>
        <p:txBody>
          <a:bodyPr/>
          <a:lstStyle/>
          <a:p>
            <a:pPr>
              <a:buFontTx/>
              <a:buChar char="•"/>
              <a:defRPr/>
            </a:pPr>
            <a:r>
              <a:rPr lang="en-US" sz="2400" b="1" dirty="0" smtClean="0">
                <a:ea typeface="+mn-ea"/>
                <a:cs typeface="+mn-cs"/>
              </a:rPr>
              <a:t>Setting the Targets</a:t>
            </a:r>
          </a:p>
          <a:p>
            <a:pPr lvl="1">
              <a:buFont typeface="Wingdings" pitchFamily="2" charset="2"/>
              <a:buChar char="Ø"/>
              <a:defRPr/>
            </a:pPr>
            <a:r>
              <a:rPr lang="en-US" sz="2400" dirty="0" smtClean="0">
                <a:ea typeface="ＭＳ Ｐゴシック" pitchFamily="-103" charset="-128"/>
              </a:rPr>
              <a:t>Establishing the goal</a:t>
            </a:r>
          </a:p>
          <a:p>
            <a:pPr lvl="1">
              <a:buFont typeface="Wingdings" pitchFamily="2" charset="2"/>
              <a:buChar char="Ø"/>
              <a:defRPr/>
            </a:pPr>
            <a:r>
              <a:rPr lang="en-US" sz="2400" dirty="0" smtClean="0">
                <a:ea typeface="ＭＳ Ｐゴシック" pitchFamily="-103" charset="-128"/>
              </a:rPr>
              <a:t>Selecting the type of activity</a:t>
            </a:r>
          </a:p>
          <a:p>
            <a:pPr lvl="1">
              <a:buFont typeface="Wingdings" pitchFamily="2" charset="2"/>
              <a:buChar char="Ø"/>
              <a:defRPr/>
            </a:pPr>
            <a:r>
              <a:rPr lang="en-US" sz="2400" b="1" dirty="0" smtClean="0">
                <a:ea typeface="ＭＳ Ｐゴシック" pitchFamily="-103" charset="-128"/>
              </a:rPr>
              <a:t>Describe the audience</a:t>
            </a:r>
          </a:p>
        </p:txBody>
      </p:sp>
      <p:sp>
        <p:nvSpPr>
          <p:cNvPr id="52228"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z="3200"/>
              <a:t>Describing the Audience</a:t>
            </a:r>
          </a:p>
        </p:txBody>
      </p:sp>
      <p:sp>
        <p:nvSpPr>
          <p:cNvPr id="54275" name="Content Placeholder 2"/>
          <p:cNvSpPr>
            <a:spLocks noGrp="1"/>
          </p:cNvSpPr>
          <p:nvPr>
            <p:ph idx="1"/>
          </p:nvPr>
        </p:nvSpPr>
        <p:spPr/>
        <p:txBody>
          <a:bodyPr/>
          <a:lstStyle/>
          <a:p>
            <a:pPr>
              <a:buFontTx/>
              <a:buChar char="•"/>
            </a:pPr>
            <a:r>
              <a:rPr lang="en-US" sz="2400" dirty="0"/>
              <a:t>Current members</a:t>
            </a:r>
            <a:endParaRPr lang="en-US" sz="2400" dirty="0" smtClean="0"/>
          </a:p>
          <a:p>
            <a:pPr lvl="1"/>
            <a:r>
              <a:rPr lang="en-US" sz="2000" dirty="0" smtClean="0"/>
              <a:t>Fully engaged, less engaged, not yet engaged</a:t>
            </a:r>
          </a:p>
          <a:p>
            <a:pPr>
              <a:buFontTx/>
              <a:buChar char="•"/>
            </a:pPr>
            <a:r>
              <a:rPr lang="en-US" sz="2400" dirty="0"/>
              <a:t>Prospective members</a:t>
            </a:r>
          </a:p>
          <a:p>
            <a:pPr>
              <a:buFontTx/>
              <a:buChar char="•"/>
            </a:pPr>
            <a:r>
              <a:rPr lang="en-US" sz="2400" dirty="0"/>
              <a:t>Public officials and policy makers</a:t>
            </a:r>
          </a:p>
          <a:p>
            <a:pPr>
              <a:buFontTx/>
              <a:buChar char="•"/>
            </a:pPr>
            <a:r>
              <a:rPr lang="en-US" sz="2400" dirty="0"/>
              <a:t>Teachers and students </a:t>
            </a:r>
            <a:r>
              <a:rPr lang="en-US" dirty="0"/>
              <a:t>(including science museum </a:t>
            </a:r>
            <a:br>
              <a:rPr lang="en-US" dirty="0"/>
            </a:br>
            <a:r>
              <a:rPr lang="en-US" dirty="0"/>
              <a:t>      staff and customers)</a:t>
            </a:r>
          </a:p>
          <a:p>
            <a:pPr>
              <a:buFontTx/>
              <a:buChar char="•"/>
            </a:pPr>
            <a:r>
              <a:rPr lang="en-US" sz="2400" dirty="0"/>
              <a:t>General </a:t>
            </a:r>
            <a:r>
              <a:rPr lang="en-US" sz="2400" dirty="0" smtClean="0"/>
              <a:t>public</a:t>
            </a:r>
          </a:p>
          <a:p>
            <a:pPr>
              <a:buFontTx/>
              <a:buChar char="•"/>
            </a:pPr>
            <a:r>
              <a:rPr lang="en-US" sz="2400" dirty="0" smtClean="0"/>
              <a:t>Combination</a:t>
            </a:r>
          </a:p>
          <a:p>
            <a:pPr>
              <a:buFontTx/>
              <a:buChar char="•"/>
            </a:pPr>
            <a:endParaRPr lang="en-US" dirty="0"/>
          </a:p>
        </p:txBody>
      </p:sp>
      <p:sp>
        <p:nvSpPr>
          <p:cNvPr id="54276"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Your Working Time</a:t>
            </a:r>
          </a:p>
        </p:txBody>
      </p:sp>
      <p:sp>
        <p:nvSpPr>
          <p:cNvPr id="56323" name="Content Placeholder 2"/>
          <p:cNvSpPr>
            <a:spLocks noGrp="1"/>
          </p:cNvSpPr>
          <p:nvPr>
            <p:ph idx="1"/>
          </p:nvPr>
        </p:nvSpPr>
        <p:spPr/>
        <p:txBody>
          <a:bodyPr/>
          <a:lstStyle/>
          <a:p>
            <a:pPr>
              <a:buFontTx/>
              <a:buChar char="•"/>
            </a:pPr>
            <a:r>
              <a:rPr lang="en-US" sz="2400" b="1" dirty="0"/>
              <a:t>Part One: Setting the Target</a:t>
            </a:r>
          </a:p>
          <a:p>
            <a:pPr lvl="1"/>
            <a:r>
              <a:rPr lang="en-US" sz="2400" dirty="0"/>
              <a:t>Guided Discussion (completed)</a:t>
            </a:r>
          </a:p>
          <a:p>
            <a:pPr lvl="1"/>
            <a:r>
              <a:rPr lang="en-US" sz="2400" dirty="0"/>
              <a:t>Your working time (15 minutes)</a:t>
            </a:r>
          </a:p>
          <a:p>
            <a:pPr lvl="1"/>
            <a:r>
              <a:rPr lang="en-US" sz="2400" dirty="0"/>
              <a:t>See </a:t>
            </a:r>
            <a:r>
              <a:rPr lang="en-US" sz="2400" dirty="0" smtClean="0"/>
              <a:t>Page 17 </a:t>
            </a:r>
            <a:r>
              <a:rPr lang="en-US" sz="2400" dirty="0"/>
              <a:t>in your Participant </a:t>
            </a:r>
            <a:r>
              <a:rPr lang="en-US" sz="2400" dirty="0" smtClean="0"/>
              <a:t>Guide for directions. Your Worksheet is on Page 18.</a:t>
            </a:r>
            <a:endParaRPr lang="en-US" sz="2000" b="1" dirty="0" smtClean="0"/>
          </a:p>
          <a:p>
            <a:pPr lvl="1">
              <a:buNone/>
            </a:pPr>
            <a:endParaRPr lang="en-US" sz="2000" b="1" dirty="0"/>
          </a:p>
          <a:p>
            <a:pPr>
              <a:buFontTx/>
              <a:buChar char="•"/>
            </a:pPr>
            <a:endParaRPr lang="en-US" sz="2400" dirty="0"/>
          </a:p>
          <a:p>
            <a:pPr>
              <a:buFontTx/>
              <a:buChar char="•"/>
            </a:pPr>
            <a:endParaRPr lang="en-US" sz="2400" dirty="0"/>
          </a:p>
        </p:txBody>
      </p:sp>
      <p:sp>
        <p:nvSpPr>
          <p:cNvPr id="56324"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Debrief for Part One</a:t>
            </a:r>
          </a:p>
        </p:txBody>
      </p:sp>
      <p:sp>
        <p:nvSpPr>
          <p:cNvPr id="58371" name="Content Placeholder 2"/>
          <p:cNvSpPr>
            <a:spLocks noGrp="1"/>
          </p:cNvSpPr>
          <p:nvPr>
            <p:ph idx="1"/>
          </p:nvPr>
        </p:nvSpPr>
        <p:spPr/>
        <p:txBody>
          <a:bodyPr/>
          <a:lstStyle/>
          <a:p>
            <a:pPr>
              <a:buFontTx/>
              <a:buChar char="•"/>
            </a:pPr>
            <a:r>
              <a:rPr lang="en-US" sz="2400" b="1" dirty="0"/>
              <a:t>Part One: Setting the Target</a:t>
            </a:r>
          </a:p>
          <a:p>
            <a:pPr lvl="1"/>
            <a:r>
              <a:rPr lang="en-US" sz="2400" dirty="0"/>
              <a:t>What questions or suggestions do you have about setting the </a:t>
            </a:r>
            <a:r>
              <a:rPr lang="en-US" sz="2400" b="1" dirty="0"/>
              <a:t>Goals</a:t>
            </a:r>
            <a:r>
              <a:rPr lang="en-US" sz="2400" dirty="0"/>
              <a:t>, selecting the </a:t>
            </a:r>
            <a:r>
              <a:rPr lang="en-US" sz="2400" b="1" dirty="0"/>
              <a:t>Activity</a:t>
            </a:r>
            <a:r>
              <a:rPr lang="en-US" sz="2400" dirty="0"/>
              <a:t>, or describing the </a:t>
            </a:r>
            <a:r>
              <a:rPr lang="en-US" sz="2400" b="1" dirty="0"/>
              <a:t>Audience</a:t>
            </a:r>
            <a:r>
              <a:rPr lang="en-US" sz="2400" dirty="0" smtClean="0"/>
              <a:t>?</a:t>
            </a:r>
          </a:p>
          <a:p>
            <a:pPr lvl="1">
              <a:buFont typeface="Wingdings" charset="2"/>
              <a:buNone/>
            </a:pPr>
            <a:endParaRPr lang="en-US" sz="2400" b="1" dirty="0" smtClean="0"/>
          </a:p>
          <a:p>
            <a:pPr lvl="1">
              <a:buFont typeface="Wingdings" charset="2"/>
              <a:buNone/>
            </a:pPr>
            <a:r>
              <a:rPr lang="en-US" sz="2400" b="1" dirty="0" smtClean="0"/>
              <a:t>        And now, lets move on to…..</a:t>
            </a:r>
          </a:p>
          <a:p>
            <a:pPr lvl="1">
              <a:buFont typeface="Wingdings" charset="2"/>
              <a:buNone/>
            </a:pPr>
            <a:r>
              <a:rPr lang="en-US" sz="2400" b="1" dirty="0" smtClean="0"/>
              <a:t>      </a:t>
            </a:r>
          </a:p>
          <a:p>
            <a:pPr>
              <a:buFontTx/>
              <a:buChar char="•"/>
            </a:pPr>
            <a:r>
              <a:rPr lang="en-US" sz="2400" b="1" dirty="0" smtClean="0"/>
              <a:t>Part Two: Planning the Activity</a:t>
            </a:r>
          </a:p>
          <a:p>
            <a:pPr lvl="1">
              <a:buFontTx/>
              <a:buChar char="•"/>
            </a:pPr>
            <a:endParaRPr lang="en-US" sz="2000" b="1" dirty="0" smtClean="0"/>
          </a:p>
          <a:p>
            <a:pPr>
              <a:buFontTx/>
              <a:buChar char="•"/>
            </a:pPr>
            <a:endParaRPr lang="en-US" sz="2400" dirty="0"/>
          </a:p>
          <a:p>
            <a:pPr>
              <a:buFontTx/>
              <a:buChar char="•"/>
            </a:pPr>
            <a:endParaRPr lang="en-US" sz="2400" dirty="0"/>
          </a:p>
        </p:txBody>
      </p:sp>
      <p:sp>
        <p:nvSpPr>
          <p:cNvPr id="58372"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Part Two Details</a:t>
            </a:r>
          </a:p>
        </p:txBody>
      </p:sp>
      <p:sp>
        <p:nvSpPr>
          <p:cNvPr id="60419" name="Content Placeholder 2"/>
          <p:cNvSpPr>
            <a:spLocks noGrp="1"/>
          </p:cNvSpPr>
          <p:nvPr>
            <p:ph idx="1"/>
          </p:nvPr>
        </p:nvSpPr>
        <p:spPr/>
        <p:txBody>
          <a:bodyPr/>
          <a:lstStyle/>
          <a:p>
            <a:pPr>
              <a:buFontTx/>
              <a:buChar char="•"/>
            </a:pPr>
            <a:r>
              <a:rPr lang="en-US" sz="2400" b="1" smtClean="0"/>
              <a:t>Planning the Activity</a:t>
            </a:r>
          </a:p>
          <a:p>
            <a:pPr lvl="1"/>
            <a:r>
              <a:rPr lang="en-US" sz="2400" smtClean="0">
                <a:ea typeface="ＭＳ Ｐゴシック" charset="-128"/>
                <a:cs typeface="ＭＳ Ｐゴシック" charset="-128"/>
              </a:rPr>
              <a:t>The </a:t>
            </a:r>
            <a:r>
              <a:rPr lang="en-US" sz="2400" b="1" smtClean="0">
                <a:ea typeface="ＭＳ Ｐゴシック" charset="-128"/>
                <a:cs typeface="ＭＳ Ｐゴシック" charset="-128"/>
              </a:rPr>
              <a:t>project management </a:t>
            </a:r>
            <a:r>
              <a:rPr lang="en-US" sz="2400" smtClean="0">
                <a:ea typeface="ＭＳ Ｐゴシック" charset="-128"/>
                <a:cs typeface="ＭＳ Ｐゴシック" charset="-128"/>
              </a:rPr>
              <a:t>dimension of activity planning</a:t>
            </a:r>
          </a:p>
          <a:p>
            <a:pPr lvl="1"/>
            <a:r>
              <a:rPr lang="en-US" sz="2400" smtClean="0">
                <a:ea typeface="ＭＳ Ｐゴシック" charset="-128"/>
                <a:cs typeface="ＭＳ Ｐゴシック" charset="-128"/>
              </a:rPr>
              <a:t>Using </a:t>
            </a:r>
            <a:r>
              <a:rPr lang="en-US" sz="2400" b="1" smtClean="0">
                <a:ea typeface="ＭＳ Ｐゴシック" charset="-128"/>
                <a:cs typeface="ＭＳ Ｐゴシック" charset="-128"/>
              </a:rPr>
              <a:t>FORMS </a:t>
            </a:r>
            <a:r>
              <a:rPr lang="en-US" sz="2400" smtClean="0">
                <a:ea typeface="ＭＳ Ｐゴシック" charset="-128"/>
                <a:cs typeface="ＭＳ Ｐゴシック" charset="-128"/>
              </a:rPr>
              <a:t>as a planning tool</a:t>
            </a:r>
          </a:p>
          <a:p>
            <a:pPr lvl="1"/>
            <a:r>
              <a:rPr lang="en-US" sz="2400" smtClean="0">
                <a:ea typeface="ＭＳ Ｐゴシック" charset="-128"/>
                <a:cs typeface="ＭＳ Ｐゴシック" charset="-128"/>
              </a:rPr>
              <a:t>The </a:t>
            </a:r>
            <a:r>
              <a:rPr lang="en-US" sz="2400" b="1" smtClean="0">
                <a:ea typeface="ＭＳ Ｐゴシック" charset="-128"/>
                <a:cs typeface="ＭＳ Ｐゴシック" charset="-128"/>
              </a:rPr>
              <a:t>people </a:t>
            </a:r>
            <a:r>
              <a:rPr lang="en-US" sz="2400" smtClean="0">
                <a:ea typeface="ＭＳ Ｐゴシック" charset="-128"/>
                <a:cs typeface="ＭＳ Ｐゴシック" charset="-128"/>
              </a:rPr>
              <a:t>dimension of activity planning</a:t>
            </a:r>
          </a:p>
          <a:p>
            <a:pPr>
              <a:buFontTx/>
              <a:buNone/>
            </a:pPr>
            <a:endParaRPr lang="en-US" sz="2400" b="1" smtClean="0">
              <a:ea typeface="ＭＳ Ｐゴシック" charset="-128"/>
              <a:cs typeface="ＭＳ Ｐゴシック" charset="-128"/>
            </a:endParaRPr>
          </a:p>
        </p:txBody>
      </p:sp>
      <p:sp>
        <p:nvSpPr>
          <p:cNvPr id="60420"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z="3200"/>
              <a:t>The Activity as a Project:  Factors to Consider</a:t>
            </a:r>
          </a:p>
        </p:txBody>
      </p:sp>
      <p:sp>
        <p:nvSpPr>
          <p:cNvPr id="62467" name="Content Placeholder 2"/>
          <p:cNvSpPr>
            <a:spLocks noGrp="1"/>
          </p:cNvSpPr>
          <p:nvPr>
            <p:ph idx="1"/>
          </p:nvPr>
        </p:nvSpPr>
        <p:spPr>
          <a:xfrm>
            <a:off x="827088" y="2060575"/>
            <a:ext cx="7859712" cy="4352925"/>
          </a:xfrm>
        </p:spPr>
        <p:txBody>
          <a:bodyPr/>
          <a:lstStyle/>
          <a:p>
            <a:pPr>
              <a:buFontTx/>
              <a:buChar char="•"/>
            </a:pPr>
            <a:r>
              <a:rPr lang="en-US" sz="2400"/>
              <a:t>Schedule and timeline</a:t>
            </a:r>
          </a:p>
          <a:p>
            <a:pPr>
              <a:buFontTx/>
              <a:buChar char="•"/>
            </a:pPr>
            <a:r>
              <a:rPr lang="en-US" sz="2400"/>
              <a:t>Venue/logistics</a:t>
            </a:r>
          </a:p>
          <a:p>
            <a:pPr>
              <a:buFontTx/>
              <a:buChar char="•"/>
            </a:pPr>
            <a:r>
              <a:rPr lang="en-US" sz="2400"/>
              <a:t>Budget</a:t>
            </a:r>
          </a:p>
          <a:p>
            <a:pPr>
              <a:buFontTx/>
              <a:buChar char="•"/>
            </a:pPr>
            <a:r>
              <a:rPr lang="en-US" sz="2400"/>
              <a:t>Invitations and communications with audience</a:t>
            </a:r>
          </a:p>
        </p:txBody>
      </p:sp>
      <p:sp>
        <p:nvSpPr>
          <p:cNvPr id="62468"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27088" y="319088"/>
            <a:ext cx="6183312" cy="944562"/>
          </a:xfrm>
        </p:spPr>
        <p:txBody>
          <a:bodyPr/>
          <a:lstStyle/>
          <a:p>
            <a:r>
              <a:rPr lang="en-US" sz="3200"/>
              <a:t>Planning Successful Activities:</a:t>
            </a:r>
            <a:br>
              <a:rPr lang="en-US" sz="3200"/>
            </a:br>
            <a:r>
              <a:rPr lang="en-US" sz="3200"/>
              <a:t>            Workshop Goals</a:t>
            </a:r>
          </a:p>
        </p:txBody>
      </p:sp>
      <p:sp>
        <p:nvSpPr>
          <p:cNvPr id="31747" name="Content Placeholder 2"/>
          <p:cNvSpPr>
            <a:spLocks noGrp="1"/>
          </p:cNvSpPr>
          <p:nvPr>
            <p:ph idx="1"/>
          </p:nvPr>
        </p:nvSpPr>
        <p:spPr/>
        <p:txBody>
          <a:bodyPr/>
          <a:lstStyle/>
          <a:p>
            <a:pPr>
              <a:buFontTx/>
              <a:buChar char="•"/>
            </a:pPr>
            <a:r>
              <a:rPr lang="en-US" sz="2400" dirty="0"/>
              <a:t>Provide suggestions to facilitate planning</a:t>
            </a:r>
          </a:p>
          <a:p>
            <a:pPr>
              <a:buFontTx/>
              <a:buChar char="•"/>
            </a:pPr>
            <a:r>
              <a:rPr lang="en-US" sz="2400" dirty="0"/>
              <a:t>Share ideas for successful activities</a:t>
            </a:r>
          </a:p>
          <a:p>
            <a:pPr>
              <a:buFontTx/>
              <a:buChar char="•"/>
            </a:pPr>
            <a:r>
              <a:rPr lang="en-US" sz="2400" dirty="0"/>
              <a:t>Facilitate productive interactions</a:t>
            </a:r>
          </a:p>
          <a:p>
            <a:pPr>
              <a:buFontTx/>
              <a:buChar char="•"/>
            </a:pPr>
            <a:r>
              <a:rPr lang="en-US" sz="2400" dirty="0"/>
              <a:t>Develop working relationships with peers</a:t>
            </a:r>
          </a:p>
          <a:p>
            <a:pPr>
              <a:buFontTx/>
              <a:buChar char="•"/>
            </a:pPr>
            <a:r>
              <a:rPr lang="en-US" sz="2400" dirty="0"/>
              <a:t>Build on your initial ideas for successful activities </a:t>
            </a:r>
          </a:p>
        </p:txBody>
      </p:sp>
      <p:sp>
        <p:nvSpPr>
          <p:cNvPr id="31748"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dirty="0">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827088" y="188913"/>
            <a:ext cx="5616575" cy="877887"/>
          </a:xfrm>
        </p:spPr>
        <p:txBody>
          <a:bodyPr/>
          <a:lstStyle/>
          <a:p>
            <a:r>
              <a:rPr lang="en-US" sz="3200" smtClean="0"/>
              <a:t>Schedule and Timeline</a:t>
            </a:r>
          </a:p>
        </p:txBody>
      </p:sp>
      <p:sp>
        <p:nvSpPr>
          <p:cNvPr id="5" name="Content Placeholder 4"/>
          <p:cNvSpPr>
            <a:spLocks noGrp="1"/>
          </p:cNvSpPr>
          <p:nvPr>
            <p:ph sz="half" idx="1"/>
          </p:nvPr>
        </p:nvSpPr>
        <p:spPr>
          <a:xfrm>
            <a:off x="539750" y="1268413"/>
            <a:ext cx="3852863" cy="4352925"/>
          </a:xfrm>
        </p:spPr>
        <p:txBody>
          <a:bodyPr/>
          <a:lstStyle/>
          <a:p>
            <a:pPr marL="0" indent="0" algn="ctr">
              <a:buSzPct val="95000"/>
              <a:buFontTx/>
              <a:buNone/>
              <a:defRPr/>
            </a:pPr>
            <a:r>
              <a:rPr lang="en-US" sz="2400" u="sng" dirty="0" smtClean="0">
                <a:ea typeface="+mn-ea"/>
                <a:cs typeface="+mn-cs"/>
              </a:rPr>
              <a:t>Scheduling Considerations</a:t>
            </a:r>
          </a:p>
          <a:p>
            <a:pPr>
              <a:buSzPct val="95000"/>
              <a:buFont typeface="Arial" pitchFamily="34" charset="0"/>
              <a:buChar char="•"/>
              <a:defRPr/>
            </a:pPr>
            <a:r>
              <a:rPr lang="en-US" sz="2400" dirty="0" smtClean="0">
                <a:ea typeface="+mn-ea"/>
                <a:cs typeface="+mn-cs"/>
              </a:rPr>
              <a:t>Other ACS activities (Local Section activities; regional and national ACS meetings)</a:t>
            </a:r>
          </a:p>
          <a:p>
            <a:pPr>
              <a:buSzPct val="95000"/>
              <a:buFont typeface="Arial" pitchFamily="34" charset="0"/>
              <a:buChar char="•"/>
              <a:defRPr/>
            </a:pPr>
            <a:r>
              <a:rPr lang="en-US" sz="2400" dirty="0" smtClean="0">
                <a:ea typeface="+mn-ea"/>
                <a:cs typeface="+mn-cs"/>
              </a:rPr>
              <a:t>Public </a:t>
            </a:r>
            <a:r>
              <a:rPr lang="en-US" sz="2400" smtClean="0">
                <a:ea typeface="+mn-ea"/>
                <a:cs typeface="+mn-cs"/>
              </a:rPr>
              <a:t>and Religious Holidays </a:t>
            </a:r>
            <a:r>
              <a:rPr lang="en-US" sz="2400" dirty="0" smtClean="0">
                <a:ea typeface="+mn-ea"/>
                <a:cs typeface="+mn-cs"/>
              </a:rPr>
              <a:t>(pluses and minuses)</a:t>
            </a:r>
          </a:p>
          <a:p>
            <a:pPr>
              <a:buSzPct val="95000"/>
              <a:buFont typeface="Arial" pitchFamily="34" charset="0"/>
              <a:buChar char="•"/>
              <a:defRPr/>
            </a:pPr>
            <a:r>
              <a:rPr lang="en-US" sz="2400" dirty="0" smtClean="0">
                <a:ea typeface="+mn-ea"/>
                <a:cs typeface="+mn-cs"/>
              </a:rPr>
              <a:t>Academic schedules</a:t>
            </a:r>
          </a:p>
          <a:p>
            <a:pPr>
              <a:buSzPct val="95000"/>
              <a:buFont typeface="Arial" pitchFamily="34" charset="0"/>
              <a:buChar char="•"/>
              <a:defRPr/>
            </a:pPr>
            <a:r>
              <a:rPr lang="en-US" sz="2400" dirty="0" smtClean="0">
                <a:ea typeface="+mn-ea"/>
                <a:cs typeface="+mn-cs"/>
              </a:rPr>
              <a:t>Day of the week</a:t>
            </a:r>
          </a:p>
        </p:txBody>
      </p:sp>
      <p:sp>
        <p:nvSpPr>
          <p:cNvPr id="6" name="Content Placeholder 5"/>
          <p:cNvSpPr>
            <a:spLocks noGrp="1"/>
          </p:cNvSpPr>
          <p:nvPr>
            <p:ph sz="half" idx="2"/>
          </p:nvPr>
        </p:nvSpPr>
        <p:spPr>
          <a:xfrm>
            <a:off x="4427538" y="1268413"/>
            <a:ext cx="4824412" cy="4352925"/>
          </a:xfrm>
        </p:spPr>
        <p:txBody>
          <a:bodyPr/>
          <a:lstStyle/>
          <a:p>
            <a:pPr marL="0" indent="0" algn="ctr">
              <a:buSzPct val="95000"/>
              <a:buFontTx/>
              <a:buNone/>
              <a:defRPr/>
            </a:pPr>
            <a:r>
              <a:rPr lang="en-US" sz="2400" u="sng" dirty="0" smtClean="0">
                <a:ea typeface="+mn-ea"/>
                <a:cs typeface="+mn-cs"/>
              </a:rPr>
              <a:t>Timeline and Sequencing</a:t>
            </a:r>
          </a:p>
          <a:p>
            <a:pPr>
              <a:buSzPct val="95000"/>
              <a:buFont typeface="Arial" pitchFamily="34" charset="0"/>
              <a:buChar char="•"/>
              <a:defRPr/>
            </a:pPr>
            <a:r>
              <a:rPr lang="en-US" sz="2400" dirty="0" smtClean="0">
                <a:ea typeface="+mn-ea"/>
                <a:cs typeface="+mn-cs"/>
              </a:rPr>
              <a:t>Decide on activity type/date</a:t>
            </a:r>
          </a:p>
          <a:p>
            <a:pPr>
              <a:buSzPct val="95000"/>
              <a:buFont typeface="Arial" pitchFamily="34" charset="0"/>
              <a:buChar char="•"/>
              <a:defRPr/>
            </a:pPr>
            <a:r>
              <a:rPr lang="en-US" sz="2400" dirty="0" smtClean="0">
                <a:ea typeface="+mn-ea"/>
                <a:cs typeface="+mn-cs"/>
              </a:rPr>
              <a:t>Get support from Executive Committee</a:t>
            </a:r>
          </a:p>
          <a:p>
            <a:pPr>
              <a:buSzPct val="95000"/>
              <a:buFont typeface="Arial" pitchFamily="34" charset="0"/>
              <a:buChar char="•"/>
              <a:defRPr/>
            </a:pPr>
            <a:r>
              <a:rPr lang="en-US" sz="2400" dirty="0" smtClean="0">
                <a:ea typeface="+mn-ea"/>
                <a:cs typeface="+mn-cs"/>
              </a:rPr>
              <a:t>Secure venue</a:t>
            </a:r>
          </a:p>
          <a:p>
            <a:pPr>
              <a:buSzPct val="95000"/>
              <a:buFont typeface="Arial" pitchFamily="34" charset="0"/>
              <a:buChar char="•"/>
              <a:defRPr/>
            </a:pPr>
            <a:r>
              <a:rPr lang="en-US" sz="2400" dirty="0">
                <a:ea typeface="+mn-ea"/>
                <a:cs typeface="+mn-cs"/>
              </a:rPr>
              <a:t>Enlist volunteer support</a:t>
            </a:r>
          </a:p>
          <a:p>
            <a:pPr>
              <a:buSzPct val="95000"/>
              <a:buFont typeface="Arial" pitchFamily="34" charset="0"/>
              <a:buChar char="•"/>
              <a:defRPr/>
            </a:pPr>
            <a:r>
              <a:rPr lang="en-US" sz="2400" dirty="0" smtClean="0">
                <a:ea typeface="+mn-ea"/>
                <a:cs typeface="+mn-cs"/>
              </a:rPr>
              <a:t>Get commitment from speaker</a:t>
            </a:r>
          </a:p>
          <a:p>
            <a:pPr>
              <a:buSzPct val="95000"/>
              <a:buFont typeface="Arial" pitchFamily="34" charset="0"/>
              <a:buChar char="•"/>
              <a:defRPr/>
            </a:pPr>
            <a:r>
              <a:rPr lang="en-US" sz="2400" dirty="0" smtClean="0">
                <a:ea typeface="+mn-ea"/>
                <a:cs typeface="+mn-cs"/>
              </a:rPr>
              <a:t>Issue invitations</a:t>
            </a:r>
          </a:p>
          <a:p>
            <a:pPr>
              <a:buSzPct val="95000"/>
              <a:buFont typeface="Arial" pitchFamily="34" charset="0"/>
              <a:buChar char="•"/>
              <a:defRPr/>
            </a:pPr>
            <a:r>
              <a:rPr lang="en-US" sz="2400" dirty="0" smtClean="0">
                <a:ea typeface="+mn-ea"/>
                <a:cs typeface="+mn-cs"/>
              </a:rPr>
              <a:t>Arrange logistics and room set</a:t>
            </a:r>
            <a:endParaRPr lang="en-US" sz="2400" dirty="0">
              <a:ea typeface="+mn-ea"/>
              <a:cs typeface="+mn-cs"/>
            </a:endParaRPr>
          </a:p>
        </p:txBody>
      </p:sp>
      <p:sp>
        <p:nvSpPr>
          <p:cNvPr id="64517"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3"/>
          <p:cNvSpPr>
            <a:spLocks noGrp="1"/>
          </p:cNvSpPr>
          <p:nvPr>
            <p:ph type="title"/>
          </p:nvPr>
        </p:nvSpPr>
        <p:spPr>
          <a:xfrm>
            <a:off x="755650" y="0"/>
            <a:ext cx="5616575" cy="944563"/>
          </a:xfrm>
        </p:spPr>
        <p:txBody>
          <a:bodyPr/>
          <a:lstStyle/>
          <a:p>
            <a:r>
              <a:rPr lang="en-US" sz="3200"/>
              <a:t>Budgeting</a:t>
            </a:r>
          </a:p>
        </p:txBody>
      </p:sp>
      <p:sp>
        <p:nvSpPr>
          <p:cNvPr id="66563" name="Content Placeholder 4"/>
          <p:cNvSpPr>
            <a:spLocks noGrp="1"/>
          </p:cNvSpPr>
          <p:nvPr>
            <p:ph idx="1"/>
          </p:nvPr>
        </p:nvSpPr>
        <p:spPr>
          <a:xfrm>
            <a:off x="827088" y="981075"/>
            <a:ext cx="7859712" cy="4352925"/>
          </a:xfrm>
        </p:spPr>
        <p:txBody>
          <a:bodyPr/>
          <a:lstStyle/>
          <a:p>
            <a:pPr>
              <a:buFontTx/>
              <a:buChar char="•"/>
            </a:pPr>
            <a:endParaRPr lang="en-US" sz="2400" smtClean="0"/>
          </a:p>
          <a:p>
            <a:pPr>
              <a:buFontTx/>
              <a:buChar char="•"/>
            </a:pPr>
            <a:r>
              <a:rPr lang="en-US" sz="2400" smtClean="0"/>
              <a:t>Cost </a:t>
            </a:r>
            <a:r>
              <a:rPr lang="en-US" sz="2400"/>
              <a:t>to members </a:t>
            </a:r>
          </a:p>
          <a:p>
            <a:pPr>
              <a:buFontTx/>
              <a:buChar char="•"/>
            </a:pPr>
            <a:r>
              <a:rPr lang="en-US" sz="2400"/>
              <a:t>Joint funding possibilities (agree on splits in advance!)</a:t>
            </a:r>
          </a:p>
          <a:p>
            <a:pPr>
              <a:buFontTx/>
              <a:buChar char="•"/>
            </a:pPr>
            <a:r>
              <a:rPr lang="en-US" sz="2400"/>
              <a:t>Funding “in kind” options</a:t>
            </a:r>
          </a:p>
          <a:p>
            <a:pPr>
              <a:buFontTx/>
              <a:buChar char="•"/>
            </a:pPr>
            <a:r>
              <a:rPr lang="en-US" sz="2400"/>
              <a:t>Grant opportunities (IPG)</a:t>
            </a:r>
            <a:endParaRPr lang="en-US" sz="2400" smtClean="0"/>
          </a:p>
          <a:p>
            <a:pPr>
              <a:buFontTx/>
              <a:buChar char="•"/>
            </a:pPr>
            <a:endParaRPr lang="en-US" sz="2400"/>
          </a:p>
        </p:txBody>
      </p:sp>
      <p:sp>
        <p:nvSpPr>
          <p:cNvPr id="66564" name="Footer Placeholder 2"/>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4"/>
          <p:cNvSpPr>
            <a:spLocks noGrp="1"/>
          </p:cNvSpPr>
          <p:nvPr>
            <p:ph idx="1"/>
          </p:nvPr>
        </p:nvSpPr>
        <p:spPr>
          <a:xfrm>
            <a:off x="827088" y="981075"/>
            <a:ext cx="7859712" cy="4352925"/>
          </a:xfrm>
        </p:spPr>
        <p:txBody>
          <a:bodyPr/>
          <a:lstStyle/>
          <a:p>
            <a:pPr>
              <a:buFontTx/>
              <a:buNone/>
            </a:pPr>
            <a:endParaRPr lang="en-US" sz="3200" b="1" smtClean="0"/>
          </a:p>
          <a:p>
            <a:pPr>
              <a:buFontTx/>
              <a:buChar char="•"/>
            </a:pPr>
            <a:r>
              <a:rPr lang="en-US" sz="2400" smtClean="0"/>
              <a:t>How </a:t>
            </a:r>
            <a:r>
              <a:rPr lang="en-US" sz="2400"/>
              <a:t>much lead time? (too much versus too little)</a:t>
            </a:r>
          </a:p>
          <a:p>
            <a:pPr>
              <a:buFontTx/>
              <a:buChar char="•"/>
            </a:pPr>
            <a:r>
              <a:rPr lang="en-US" sz="2400"/>
              <a:t>Can we use multiple media to communicate?</a:t>
            </a:r>
          </a:p>
          <a:p>
            <a:pPr>
              <a:buFontTx/>
              <a:buChar char="•"/>
            </a:pPr>
            <a:r>
              <a:rPr lang="en-US" sz="2400"/>
              <a:t>Should we ask for an RSVP?</a:t>
            </a:r>
          </a:p>
          <a:p>
            <a:pPr>
              <a:buFontTx/>
              <a:buChar char="•"/>
            </a:pPr>
            <a:endParaRPr lang="en-US" sz="2400"/>
          </a:p>
        </p:txBody>
      </p:sp>
      <p:sp>
        <p:nvSpPr>
          <p:cNvPr id="68611" name="Footer Placeholder 2"/>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
        <p:nvSpPr>
          <p:cNvPr id="68612" name="Title 4"/>
          <p:cNvSpPr>
            <a:spLocks noGrp="1"/>
          </p:cNvSpPr>
          <p:nvPr>
            <p:ph type="title"/>
          </p:nvPr>
        </p:nvSpPr>
        <p:spPr>
          <a:xfrm>
            <a:off x="827088" y="319088"/>
            <a:ext cx="6183312" cy="944562"/>
          </a:xfrm>
        </p:spPr>
        <p:txBody>
          <a:bodyPr/>
          <a:lstStyle/>
          <a:p>
            <a:r>
              <a:rPr lang="en-US" sz="3200" smtClean="0"/>
              <a:t>Invitations and Communicating with the Audience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Part Two Details</a:t>
            </a:r>
          </a:p>
        </p:txBody>
      </p:sp>
      <p:sp>
        <p:nvSpPr>
          <p:cNvPr id="70659" name="Content Placeholder 2"/>
          <p:cNvSpPr>
            <a:spLocks noGrp="1"/>
          </p:cNvSpPr>
          <p:nvPr>
            <p:ph idx="1"/>
          </p:nvPr>
        </p:nvSpPr>
        <p:spPr/>
        <p:txBody>
          <a:bodyPr/>
          <a:lstStyle/>
          <a:p>
            <a:pPr>
              <a:buFontTx/>
              <a:buChar char="•"/>
            </a:pPr>
            <a:r>
              <a:rPr lang="en-US" sz="2400" b="1" smtClean="0"/>
              <a:t>Planning the Activity</a:t>
            </a:r>
          </a:p>
          <a:p>
            <a:pPr lvl="1"/>
            <a:r>
              <a:rPr lang="en-US" sz="2400" smtClean="0">
                <a:ea typeface="ＭＳ Ｐゴシック" charset="-128"/>
                <a:cs typeface="ＭＳ Ｐゴシック" charset="-128"/>
              </a:rPr>
              <a:t>The project management dimension of activity planning</a:t>
            </a:r>
          </a:p>
          <a:p>
            <a:pPr lvl="1"/>
            <a:r>
              <a:rPr lang="en-US" sz="2400" smtClean="0">
                <a:ea typeface="ＭＳ Ｐゴシック" charset="-128"/>
                <a:cs typeface="ＭＳ Ｐゴシック" charset="-128"/>
              </a:rPr>
              <a:t>Using </a:t>
            </a:r>
            <a:r>
              <a:rPr lang="en-US" sz="2400" b="1" smtClean="0">
                <a:ea typeface="ＭＳ Ｐゴシック" charset="-128"/>
                <a:cs typeface="ＭＳ Ｐゴシック" charset="-128"/>
              </a:rPr>
              <a:t>FORMS </a:t>
            </a:r>
            <a:r>
              <a:rPr lang="en-US" sz="2400" smtClean="0">
                <a:ea typeface="ＭＳ Ｐゴシック" charset="-128"/>
                <a:cs typeface="ＭＳ Ｐゴシック" charset="-128"/>
              </a:rPr>
              <a:t>as a planning tool</a:t>
            </a:r>
          </a:p>
          <a:p>
            <a:pPr lvl="1"/>
            <a:r>
              <a:rPr lang="en-US" sz="2400" smtClean="0">
                <a:ea typeface="ＭＳ Ｐゴシック" charset="-128"/>
                <a:cs typeface="ＭＳ Ｐゴシック" charset="-128"/>
              </a:rPr>
              <a:t>The people dimension of activity planning</a:t>
            </a:r>
          </a:p>
          <a:p>
            <a:pPr>
              <a:buFontTx/>
              <a:buNone/>
            </a:pPr>
            <a:endParaRPr lang="en-US" sz="2400" b="1" smtClean="0">
              <a:ea typeface="ＭＳ Ｐゴシック" charset="-128"/>
              <a:cs typeface="ＭＳ Ｐゴシック" charset="-128"/>
            </a:endParaRPr>
          </a:p>
        </p:txBody>
      </p:sp>
      <p:sp>
        <p:nvSpPr>
          <p:cNvPr id="70660"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611188" y="188913"/>
            <a:ext cx="5616575" cy="944562"/>
          </a:xfrm>
        </p:spPr>
        <p:txBody>
          <a:bodyPr/>
          <a:lstStyle/>
          <a:p>
            <a:r>
              <a:rPr lang="en-US" sz="3200"/>
              <a:t>FORMS as a Planning Tool</a:t>
            </a:r>
          </a:p>
        </p:txBody>
      </p:sp>
      <p:sp>
        <p:nvSpPr>
          <p:cNvPr id="72707" name="Content Placeholder 2"/>
          <p:cNvSpPr>
            <a:spLocks noGrp="1"/>
          </p:cNvSpPr>
          <p:nvPr>
            <p:ph idx="1"/>
          </p:nvPr>
        </p:nvSpPr>
        <p:spPr>
          <a:xfrm>
            <a:off x="755650" y="1268413"/>
            <a:ext cx="7859713" cy="4979987"/>
          </a:xfrm>
        </p:spPr>
        <p:txBody>
          <a:bodyPr/>
          <a:lstStyle/>
          <a:p>
            <a:pPr>
              <a:buFontTx/>
              <a:buChar char="•"/>
            </a:pPr>
            <a:r>
              <a:rPr lang="en-US" sz="2400" dirty="0"/>
              <a:t>FORMS:  </a:t>
            </a:r>
            <a:r>
              <a:rPr lang="en-US" sz="2400" b="1" dirty="0"/>
              <a:t>F</a:t>
            </a:r>
            <a:r>
              <a:rPr lang="en-US" sz="2400" dirty="0"/>
              <a:t>orms </a:t>
            </a:r>
            <a:r>
              <a:rPr lang="en-US" sz="2400" b="1" dirty="0"/>
              <a:t>O</a:t>
            </a:r>
            <a:r>
              <a:rPr lang="en-US" sz="2400" dirty="0"/>
              <a:t>nline </a:t>
            </a:r>
            <a:r>
              <a:rPr lang="en-US" sz="2400" b="1" dirty="0"/>
              <a:t>R</a:t>
            </a:r>
            <a:r>
              <a:rPr lang="en-US" sz="2400" dirty="0"/>
              <a:t>eport </a:t>
            </a:r>
            <a:r>
              <a:rPr lang="en-US" sz="2400" b="1" dirty="0"/>
              <a:t>M</a:t>
            </a:r>
            <a:r>
              <a:rPr lang="en-US" sz="2400" dirty="0"/>
              <a:t>anagement </a:t>
            </a:r>
            <a:r>
              <a:rPr lang="en-US" sz="2400" b="1" dirty="0"/>
              <a:t>S</a:t>
            </a:r>
            <a:r>
              <a:rPr lang="en-US" sz="2400" dirty="0"/>
              <a:t>ystem</a:t>
            </a:r>
          </a:p>
          <a:p>
            <a:pPr>
              <a:buFontTx/>
              <a:buChar char="•"/>
            </a:pPr>
            <a:r>
              <a:rPr lang="en-US" sz="2400" dirty="0"/>
              <a:t>Web-enabled database application available to multiple users</a:t>
            </a:r>
          </a:p>
          <a:p>
            <a:pPr>
              <a:buFontTx/>
              <a:buChar char="•"/>
            </a:pPr>
            <a:r>
              <a:rPr lang="en-US" sz="2400" dirty="0"/>
              <a:t>Used to plan, add, access information about events and activities through </a:t>
            </a:r>
            <a:r>
              <a:rPr lang="en-US" sz="2400" dirty="0" smtClean="0"/>
              <a:t>2020</a:t>
            </a:r>
          </a:p>
          <a:p>
            <a:pPr>
              <a:buFontTx/>
              <a:buChar char="•"/>
            </a:pPr>
            <a:r>
              <a:rPr lang="en-US" sz="2400" dirty="0"/>
              <a:t>Single registry for information and supporting material (flyers, agendas, lists, </a:t>
            </a:r>
            <a:r>
              <a:rPr lang="en-US" sz="2400" dirty="0" smtClean="0"/>
              <a:t>volunteers, photos, videos, etc.)</a:t>
            </a:r>
            <a:endParaRPr lang="en-US" sz="2400" dirty="0"/>
          </a:p>
          <a:p>
            <a:pPr>
              <a:buFontTx/>
              <a:buChar char="•"/>
            </a:pPr>
            <a:r>
              <a:rPr lang="en-US" sz="2400" dirty="0"/>
              <a:t>Copy function can simplify planning process (just copy and modify a similar previous event)</a:t>
            </a:r>
          </a:p>
          <a:p>
            <a:pPr>
              <a:buFontTx/>
              <a:buChar char="•"/>
            </a:pPr>
            <a:r>
              <a:rPr lang="en-US" sz="2400" dirty="0"/>
              <a:t>url:  </a:t>
            </a:r>
            <a:r>
              <a:rPr lang="en-US" sz="2400" dirty="0">
                <a:hlinkClick r:id="rId3"/>
              </a:rPr>
              <a:t>www.acs.org/forms</a:t>
            </a:r>
            <a:r>
              <a:rPr lang="en-US" sz="2400" dirty="0"/>
              <a:t> (then login with ACS ID)</a:t>
            </a:r>
          </a:p>
        </p:txBody>
      </p:sp>
      <p:sp>
        <p:nvSpPr>
          <p:cNvPr id="72708"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Part Two Details</a:t>
            </a:r>
          </a:p>
        </p:txBody>
      </p:sp>
      <p:sp>
        <p:nvSpPr>
          <p:cNvPr id="74755" name="Content Placeholder 2"/>
          <p:cNvSpPr>
            <a:spLocks noGrp="1"/>
          </p:cNvSpPr>
          <p:nvPr>
            <p:ph idx="1"/>
          </p:nvPr>
        </p:nvSpPr>
        <p:spPr/>
        <p:txBody>
          <a:bodyPr/>
          <a:lstStyle/>
          <a:p>
            <a:pPr>
              <a:buFontTx/>
              <a:buChar char="•"/>
            </a:pPr>
            <a:r>
              <a:rPr lang="en-US" sz="2400" b="1" smtClean="0"/>
              <a:t>Planning the Activity</a:t>
            </a:r>
          </a:p>
          <a:p>
            <a:pPr lvl="1"/>
            <a:r>
              <a:rPr lang="en-US" sz="2400" smtClean="0">
                <a:ea typeface="ＭＳ Ｐゴシック" charset="-128"/>
                <a:cs typeface="ＭＳ Ｐゴシック" charset="-128"/>
              </a:rPr>
              <a:t>The project management dimension of activity planning</a:t>
            </a:r>
          </a:p>
          <a:p>
            <a:pPr lvl="1"/>
            <a:r>
              <a:rPr lang="en-US" sz="2400" smtClean="0">
                <a:ea typeface="ＭＳ Ｐゴシック" charset="-128"/>
                <a:cs typeface="ＭＳ Ｐゴシック" charset="-128"/>
              </a:rPr>
              <a:t>Using FORMS as a planning tool</a:t>
            </a:r>
          </a:p>
          <a:p>
            <a:pPr lvl="1"/>
            <a:r>
              <a:rPr lang="en-US" sz="2400" smtClean="0">
                <a:ea typeface="ＭＳ Ｐゴシック" charset="-128"/>
                <a:cs typeface="ＭＳ Ｐゴシック" charset="-128"/>
              </a:rPr>
              <a:t>The </a:t>
            </a:r>
            <a:r>
              <a:rPr lang="en-US" sz="2400" b="1" smtClean="0">
                <a:ea typeface="ＭＳ Ｐゴシック" charset="-128"/>
                <a:cs typeface="ＭＳ Ｐゴシック" charset="-128"/>
              </a:rPr>
              <a:t>people </a:t>
            </a:r>
            <a:r>
              <a:rPr lang="en-US" sz="2400" smtClean="0">
                <a:ea typeface="ＭＳ Ｐゴシック" charset="-128"/>
                <a:cs typeface="ＭＳ Ｐゴシック" charset="-128"/>
              </a:rPr>
              <a:t>dimension of activity planning</a:t>
            </a:r>
          </a:p>
          <a:p>
            <a:pPr>
              <a:buFontTx/>
              <a:buNone/>
            </a:pPr>
            <a:endParaRPr lang="en-US" sz="2400" b="1" smtClean="0">
              <a:ea typeface="ＭＳ Ｐゴシック" charset="-128"/>
              <a:cs typeface="ＭＳ Ｐゴシック" charset="-128"/>
            </a:endParaRPr>
          </a:p>
        </p:txBody>
      </p:sp>
      <p:sp>
        <p:nvSpPr>
          <p:cNvPr id="74756"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200"/>
              <a:t>Volunteer Motivation:  Five Important Factors</a:t>
            </a:r>
          </a:p>
        </p:txBody>
      </p:sp>
      <p:graphicFrame>
        <p:nvGraphicFramePr>
          <p:cNvPr id="296988" name="Group 28"/>
          <p:cNvGraphicFramePr>
            <a:graphicFrameLocks noGrp="1"/>
          </p:cNvGraphicFramePr>
          <p:nvPr>
            <p:ph type="tbl" idx="1"/>
          </p:nvPr>
        </p:nvGraphicFramePr>
        <p:xfrm>
          <a:off x="663575" y="1779588"/>
          <a:ext cx="8229600" cy="3881439"/>
        </p:xfrm>
        <a:graphic>
          <a:graphicData uri="http://schemas.openxmlformats.org/drawingml/2006/table">
            <a:tbl>
              <a:tblPr/>
              <a:tblGrid>
                <a:gridCol w="2819400">
                  <a:extLst>
                    <a:ext uri="{9D8B030D-6E8A-4147-A177-3AD203B41FA5}">
                      <a16:colId xmlns:a16="http://schemas.microsoft.com/office/drawing/2014/main" val="20000"/>
                    </a:ext>
                  </a:extLst>
                </a:gridCol>
                <a:gridCol w="5410200">
                  <a:extLst>
                    <a:ext uri="{9D8B030D-6E8A-4147-A177-3AD203B41FA5}">
                      <a16:colId xmlns:a16="http://schemas.microsoft.com/office/drawing/2014/main" val="20001"/>
                    </a:ext>
                  </a:extLst>
                </a:gridCol>
              </a:tblGrid>
              <a:tr h="646113">
                <a:tc>
                  <a:txBody>
                    <a:bodyPr/>
                    <a:lstStyle/>
                    <a:p>
                      <a:pPr marL="0" marR="0" lvl="0" indent="0" algn="ctr" defTabSz="914400" rtl="0" eaLnBrk="1" fontAlgn="base" latinLnBrk="0" hangingPunct="1">
                        <a:lnSpc>
                          <a:spcPct val="100000"/>
                        </a:lnSpc>
                        <a:spcBef>
                          <a:spcPct val="20000"/>
                        </a:spcBef>
                        <a:spcAft>
                          <a:spcPct val="0"/>
                        </a:spcAft>
                        <a:buClrTx/>
                        <a:buSzPct val="165000"/>
                        <a:buFontTx/>
                        <a:buNone/>
                        <a:tabLst/>
                      </a:pPr>
                      <a:r>
                        <a:rPr kumimoji="0" lang="en-US" sz="2000" b="1" i="0" u="none" strike="noStrike" cap="none" normalizeH="0" baseline="0">
                          <a:ln>
                            <a:noFill/>
                          </a:ln>
                          <a:solidFill>
                            <a:schemeClr val="tx1"/>
                          </a:solidFill>
                          <a:effectLst/>
                          <a:latin typeface="Arial" charset="0"/>
                          <a:ea typeface="MS PGothic" pitchFamily="34" charset="-128"/>
                          <a:cs typeface="MS PGothic" pitchFamily="34" charset="-128"/>
                        </a:rPr>
                        <a:t>Factor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Pct val="165000"/>
                        <a:buFontTx/>
                        <a:buNone/>
                        <a:tabLst/>
                      </a:pPr>
                      <a:r>
                        <a:rPr kumimoji="0" lang="en-US" sz="2000" b="1" i="0" u="none" strike="noStrike" cap="none" normalizeH="0" baseline="0">
                          <a:ln>
                            <a:noFill/>
                          </a:ln>
                          <a:solidFill>
                            <a:schemeClr val="tx1"/>
                          </a:solidFill>
                          <a:effectLst/>
                          <a:latin typeface="Arial" charset="0"/>
                          <a:ea typeface="MS PGothic" pitchFamily="34" charset="-128"/>
                          <a:cs typeface="MS PGothic" pitchFamily="34" charset="-128"/>
                        </a:rPr>
                        <a:t>Definition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647700">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Social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Enhancing relationships with other people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6113">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Values</a:t>
                      </a:r>
                    </a:p>
                    <a:p>
                      <a:pPr marL="0" marR="0" lvl="0" indent="0" algn="l" defTabSz="914400" rtl="0" eaLnBrk="1" fontAlgn="base" latinLnBrk="0" hangingPunct="1">
                        <a:lnSpc>
                          <a:spcPct val="100000"/>
                        </a:lnSpc>
                        <a:spcBef>
                          <a:spcPct val="20000"/>
                        </a:spcBef>
                        <a:spcAft>
                          <a:spcPct val="0"/>
                        </a:spcAft>
                        <a:buClrTx/>
                        <a:buSzPct val="165000"/>
                        <a:buFontTx/>
                        <a:buNone/>
                        <a:tabLst/>
                      </a:pPr>
                      <a:endPar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Expressing what is important to the person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6113">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Job Advancement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Enhancing job and career prospects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7700">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Knowledge/Experience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Developing experience or knowledge in areas important to the person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7700">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Fulfillment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65000"/>
                        <a:buFontTx/>
                        <a:buNone/>
                        <a:tabLst/>
                      </a:pPr>
                      <a:r>
                        <a:rPr kumimoji="0" lang="en-US" sz="1600" b="0" i="0" u="none" strike="noStrike" cap="none" normalizeH="0" baseline="0">
                          <a:ln>
                            <a:noFill/>
                          </a:ln>
                          <a:solidFill>
                            <a:schemeClr val="tx1"/>
                          </a:solidFill>
                          <a:effectLst/>
                          <a:latin typeface="Arial" charset="0"/>
                          <a:ea typeface="MS PGothic" pitchFamily="34" charset="-128"/>
                          <a:cs typeface="MS PGothic" pitchFamily="34" charset="-128"/>
                        </a:rPr>
                        <a:t>Seeking personal growth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Footer Placeholder 3"/>
          <p:cNvSpPr>
            <a:spLocks noGrp="1"/>
          </p:cNvSpPr>
          <p:nvPr>
            <p:ph type="ftr" sz="quarter" idx="10"/>
          </p:nvPr>
        </p:nvSpPr>
        <p:spPr/>
        <p:txBody>
          <a:bodyPr/>
          <a:lstStyle/>
          <a:p>
            <a:pPr>
              <a:defRPr/>
            </a:pPr>
            <a:r>
              <a:rPr lang="en-US" smtClean="0"/>
              <a:t>American Chemical Society 2018</a:t>
            </a: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11188" y="188913"/>
            <a:ext cx="6697662" cy="944562"/>
          </a:xfrm>
        </p:spPr>
        <p:txBody>
          <a:bodyPr/>
          <a:lstStyle/>
          <a:p>
            <a:r>
              <a:rPr lang="en-US" sz="3200"/>
              <a:t>Components of a Task “Spec”</a:t>
            </a:r>
          </a:p>
        </p:txBody>
      </p:sp>
      <p:sp>
        <p:nvSpPr>
          <p:cNvPr id="78851" name="Rectangle 3"/>
          <p:cNvSpPr>
            <a:spLocks noGrp="1" noChangeArrowheads="1"/>
          </p:cNvSpPr>
          <p:nvPr>
            <p:ph type="body" idx="1"/>
          </p:nvPr>
        </p:nvSpPr>
        <p:spPr>
          <a:xfrm>
            <a:off x="468313" y="1371600"/>
            <a:ext cx="8229600" cy="4711700"/>
          </a:xfrm>
        </p:spPr>
        <p:txBody>
          <a:bodyPr/>
          <a:lstStyle/>
          <a:p>
            <a:pPr>
              <a:buFontTx/>
              <a:buChar char="•"/>
            </a:pPr>
            <a:r>
              <a:rPr lang="en-US" sz="2400" dirty="0"/>
              <a:t>Description of responsibility (“What would this person do?”)</a:t>
            </a:r>
          </a:p>
          <a:p>
            <a:pPr>
              <a:buFontTx/>
              <a:buChar char="•"/>
            </a:pPr>
            <a:r>
              <a:rPr lang="en-US" sz="2400" dirty="0"/>
              <a:t>Deliverables (“What will I need to produce?”)</a:t>
            </a:r>
          </a:p>
          <a:p>
            <a:pPr>
              <a:buFontTx/>
              <a:buChar char="•"/>
            </a:pPr>
            <a:r>
              <a:rPr lang="en-US" sz="2400" dirty="0"/>
              <a:t>Time commitment and deadline (“How much time will this take, and when will I need to be finished?”)</a:t>
            </a:r>
          </a:p>
          <a:p>
            <a:pPr>
              <a:buFontTx/>
              <a:buChar char="•"/>
            </a:pPr>
            <a:r>
              <a:rPr lang="en-US" sz="2400" dirty="0"/>
              <a:t>Resources that are available (“</a:t>
            </a:r>
            <a:r>
              <a:rPr lang="en-US" sz="2400" dirty="0" smtClean="0"/>
              <a:t>What and who </a:t>
            </a:r>
            <a:r>
              <a:rPr lang="en-US" sz="2400" dirty="0"/>
              <a:t>will I have to work with?”)</a:t>
            </a:r>
          </a:p>
          <a:p>
            <a:pPr>
              <a:buFontTx/>
              <a:buChar char="•"/>
            </a:pPr>
            <a:r>
              <a:rPr lang="en-US" sz="2400" dirty="0"/>
              <a:t>Capabilities (“What kinds of things should this person be good at doing?”</a:t>
            </a:r>
            <a:r>
              <a:rPr lang="en-US" sz="2400" dirty="0" smtClean="0"/>
              <a:t>)</a:t>
            </a:r>
          </a:p>
          <a:p>
            <a:pPr>
              <a:buFontTx/>
              <a:buChar char="•"/>
            </a:pPr>
            <a:r>
              <a:rPr lang="en-US" sz="2400" dirty="0" smtClean="0"/>
              <a:t>Save task “spec” for future use – in FORMS or elsewhere.</a:t>
            </a:r>
            <a:endParaRPr lang="en-US" sz="2400" dirty="0"/>
          </a:p>
        </p:txBody>
      </p:sp>
      <p:sp>
        <p:nvSpPr>
          <p:cNvPr id="4" name="Footer Placeholder 3"/>
          <p:cNvSpPr>
            <a:spLocks noGrp="1"/>
          </p:cNvSpPr>
          <p:nvPr>
            <p:ph type="ftr" sz="quarter" idx="10"/>
          </p:nvPr>
        </p:nvSpPr>
        <p:spPr/>
        <p:txBody>
          <a:bodyPr/>
          <a:lstStyle/>
          <a:p>
            <a:pPr>
              <a:defRPr/>
            </a:pPr>
            <a:r>
              <a:rPr lang="en-US" smtClean="0"/>
              <a:t>American Chemical Society 2018</a:t>
            </a:r>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Your Working Time</a:t>
            </a:r>
          </a:p>
        </p:txBody>
      </p:sp>
      <p:sp>
        <p:nvSpPr>
          <p:cNvPr id="80899" name="Content Placeholder 2"/>
          <p:cNvSpPr>
            <a:spLocks noGrp="1"/>
          </p:cNvSpPr>
          <p:nvPr>
            <p:ph idx="1"/>
          </p:nvPr>
        </p:nvSpPr>
        <p:spPr/>
        <p:txBody>
          <a:bodyPr/>
          <a:lstStyle/>
          <a:p>
            <a:pPr>
              <a:buFontTx/>
              <a:buChar char="•"/>
            </a:pPr>
            <a:r>
              <a:rPr lang="en-US" sz="2400" b="1" dirty="0"/>
              <a:t>Part Two: Planning the Activity</a:t>
            </a:r>
          </a:p>
          <a:p>
            <a:pPr lvl="1"/>
            <a:r>
              <a:rPr lang="en-US" sz="2400" dirty="0"/>
              <a:t>Guided Discussion (completed)</a:t>
            </a:r>
          </a:p>
          <a:p>
            <a:pPr lvl="1"/>
            <a:r>
              <a:rPr lang="en-US" sz="2400" dirty="0"/>
              <a:t>Your working time (15 minutes)</a:t>
            </a:r>
          </a:p>
          <a:p>
            <a:pPr lvl="1"/>
            <a:r>
              <a:rPr lang="en-US" sz="2400" dirty="0"/>
              <a:t>See Page</a:t>
            </a:r>
            <a:r>
              <a:rPr lang="en-US" sz="2400" dirty="0" smtClean="0"/>
              <a:t> 31 </a:t>
            </a:r>
            <a:r>
              <a:rPr lang="en-US" sz="2400" dirty="0"/>
              <a:t>in your Participant </a:t>
            </a:r>
            <a:r>
              <a:rPr lang="en-US" sz="2400" dirty="0" smtClean="0"/>
              <a:t>Guide for directions. The Worksheet is on Page 32.</a:t>
            </a:r>
            <a:endParaRPr lang="en-US" sz="2000" b="1" dirty="0" smtClean="0"/>
          </a:p>
          <a:p>
            <a:pPr lvl="1">
              <a:buFontTx/>
              <a:buChar char="•"/>
            </a:pPr>
            <a:endParaRPr lang="en-US" sz="2000" b="1" dirty="0"/>
          </a:p>
          <a:p>
            <a:pPr>
              <a:buFontTx/>
              <a:buChar char="•"/>
            </a:pPr>
            <a:endParaRPr lang="en-US" sz="2400" dirty="0"/>
          </a:p>
          <a:p>
            <a:pPr>
              <a:buFontTx/>
              <a:buChar char="•"/>
            </a:pPr>
            <a:endParaRPr lang="en-US" sz="2400" dirty="0"/>
          </a:p>
        </p:txBody>
      </p:sp>
      <p:sp>
        <p:nvSpPr>
          <p:cNvPr id="80900"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Debrief for Part Two</a:t>
            </a:r>
          </a:p>
        </p:txBody>
      </p:sp>
      <p:sp>
        <p:nvSpPr>
          <p:cNvPr id="82947" name="Content Placeholder 2"/>
          <p:cNvSpPr>
            <a:spLocks noGrp="1"/>
          </p:cNvSpPr>
          <p:nvPr>
            <p:ph idx="1"/>
          </p:nvPr>
        </p:nvSpPr>
        <p:spPr/>
        <p:txBody>
          <a:bodyPr/>
          <a:lstStyle/>
          <a:p>
            <a:pPr>
              <a:buFontTx/>
              <a:buChar char="•"/>
            </a:pPr>
            <a:r>
              <a:rPr lang="en-US" sz="2400" b="1" dirty="0"/>
              <a:t>Part Two: Planning Your Activity</a:t>
            </a:r>
          </a:p>
          <a:p>
            <a:pPr lvl="1"/>
            <a:r>
              <a:rPr lang="en-US" sz="2400" dirty="0"/>
              <a:t>What questions or suggestions do you have about </a:t>
            </a:r>
            <a:r>
              <a:rPr lang="en-US" sz="2400" b="1" dirty="0"/>
              <a:t>project management</a:t>
            </a:r>
            <a:r>
              <a:rPr lang="en-US" sz="2400" dirty="0"/>
              <a:t>, </a:t>
            </a:r>
            <a:r>
              <a:rPr lang="en-US" sz="2400" b="1" dirty="0"/>
              <a:t>planning details</a:t>
            </a:r>
            <a:r>
              <a:rPr lang="en-US" sz="2400" dirty="0"/>
              <a:t>, and </a:t>
            </a:r>
            <a:r>
              <a:rPr lang="en-US" sz="2400" b="1" dirty="0"/>
              <a:t>engaging volunteers</a:t>
            </a:r>
            <a:r>
              <a:rPr lang="en-US" sz="2400" dirty="0" smtClean="0"/>
              <a:t>?</a:t>
            </a:r>
          </a:p>
          <a:p>
            <a:pPr lvl="1"/>
            <a:endParaRPr lang="en-US" sz="2400" b="1" dirty="0" smtClean="0"/>
          </a:p>
          <a:p>
            <a:pPr lvl="1">
              <a:buFont typeface="Wingdings" charset="2"/>
              <a:buNone/>
            </a:pPr>
            <a:r>
              <a:rPr lang="en-US" sz="2400" b="1" dirty="0" smtClean="0"/>
              <a:t>           And now, lets move on to…..</a:t>
            </a:r>
          </a:p>
          <a:p>
            <a:pPr lvl="1">
              <a:buFont typeface="Wingdings" charset="2"/>
              <a:buNone/>
            </a:pPr>
            <a:r>
              <a:rPr lang="en-US" sz="2400" b="1" dirty="0" smtClean="0"/>
              <a:t>      </a:t>
            </a:r>
          </a:p>
          <a:p>
            <a:pPr>
              <a:buFontTx/>
              <a:buChar char="•"/>
            </a:pPr>
            <a:r>
              <a:rPr lang="en-US" sz="2400" b="1" dirty="0" smtClean="0"/>
              <a:t>Part Three: Measuring Success and Consolidating </a:t>
            </a:r>
            <a:br>
              <a:rPr lang="en-US" sz="2400" b="1" dirty="0" smtClean="0"/>
            </a:br>
            <a:r>
              <a:rPr lang="en-US" sz="2400" b="1" dirty="0" smtClean="0"/>
              <a:t>                    the Gains</a:t>
            </a:r>
          </a:p>
          <a:p>
            <a:pPr>
              <a:buFontTx/>
              <a:buChar char="•"/>
            </a:pPr>
            <a:endParaRPr lang="en-US" b="1" dirty="0" smtClean="0"/>
          </a:p>
          <a:p>
            <a:pPr>
              <a:buFontTx/>
              <a:buChar char="•"/>
            </a:pPr>
            <a:endParaRPr lang="en-US" sz="2400" dirty="0"/>
          </a:p>
          <a:p>
            <a:pPr>
              <a:buFontTx/>
              <a:buChar char="•"/>
            </a:pPr>
            <a:endParaRPr lang="en-US" sz="2400" dirty="0"/>
          </a:p>
        </p:txBody>
      </p:sp>
      <p:sp>
        <p:nvSpPr>
          <p:cNvPr id="82948"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Three Segments </a:t>
            </a:r>
          </a:p>
        </p:txBody>
      </p:sp>
      <p:sp>
        <p:nvSpPr>
          <p:cNvPr id="33795" name="Content Placeholder 2"/>
          <p:cNvSpPr>
            <a:spLocks noGrp="1"/>
          </p:cNvSpPr>
          <p:nvPr>
            <p:ph idx="1"/>
          </p:nvPr>
        </p:nvSpPr>
        <p:spPr>
          <a:xfrm>
            <a:off x="827088" y="1773238"/>
            <a:ext cx="7859712" cy="4627562"/>
          </a:xfrm>
        </p:spPr>
        <p:txBody>
          <a:bodyPr/>
          <a:lstStyle/>
          <a:p>
            <a:pPr>
              <a:buFontTx/>
              <a:buChar char="•"/>
            </a:pPr>
            <a:r>
              <a:rPr lang="en-US" sz="2400" b="1" dirty="0"/>
              <a:t>Part One: Setting the Target</a:t>
            </a:r>
          </a:p>
          <a:p>
            <a:pPr lvl="1">
              <a:buFontTx/>
              <a:buChar char="•"/>
            </a:pPr>
            <a:r>
              <a:rPr lang="en-US" sz="2000" dirty="0"/>
              <a:t>Guided Discussion</a:t>
            </a:r>
          </a:p>
          <a:p>
            <a:pPr lvl="1">
              <a:buFontTx/>
              <a:buChar char="•"/>
            </a:pPr>
            <a:r>
              <a:rPr lang="en-US" sz="2000" dirty="0"/>
              <a:t>Your</a:t>
            </a:r>
            <a:r>
              <a:rPr lang="en-US" sz="2000" dirty="0" smtClean="0"/>
              <a:t> Working Time</a:t>
            </a:r>
            <a:endParaRPr lang="en-US" sz="2000" dirty="0"/>
          </a:p>
          <a:p>
            <a:pPr>
              <a:buFontTx/>
              <a:buChar char="•"/>
            </a:pPr>
            <a:r>
              <a:rPr lang="en-US" sz="2400" b="1" dirty="0"/>
              <a:t>Part Two: Planning the Activity</a:t>
            </a:r>
          </a:p>
          <a:p>
            <a:pPr lvl="1">
              <a:buFontTx/>
              <a:buChar char="•"/>
            </a:pPr>
            <a:r>
              <a:rPr lang="en-US" sz="2000" dirty="0"/>
              <a:t>Guided Discussion</a:t>
            </a:r>
          </a:p>
          <a:p>
            <a:pPr lvl="1">
              <a:buFontTx/>
              <a:buChar char="•"/>
            </a:pPr>
            <a:r>
              <a:rPr lang="en-US" sz="2000" dirty="0"/>
              <a:t>Your</a:t>
            </a:r>
            <a:r>
              <a:rPr lang="en-US" sz="2000" dirty="0" smtClean="0"/>
              <a:t> Working Time</a:t>
            </a:r>
            <a:endParaRPr lang="en-US" sz="2400" dirty="0"/>
          </a:p>
          <a:p>
            <a:pPr>
              <a:buFontTx/>
              <a:buChar char="•"/>
            </a:pPr>
            <a:r>
              <a:rPr lang="en-US" sz="2400" b="1" dirty="0"/>
              <a:t>Part Three: </a:t>
            </a:r>
            <a:r>
              <a:rPr lang="en-US" sz="2400" b="1" dirty="0" smtClean="0"/>
              <a:t>Measuring Success, Consolidating Gains</a:t>
            </a:r>
            <a:endParaRPr lang="en-US" sz="2400" b="1" dirty="0"/>
          </a:p>
          <a:p>
            <a:pPr lvl="1">
              <a:buFontTx/>
              <a:buChar char="•"/>
            </a:pPr>
            <a:r>
              <a:rPr lang="en-US" sz="2000" dirty="0"/>
              <a:t>Guided Discussion</a:t>
            </a:r>
          </a:p>
          <a:p>
            <a:pPr lvl="1">
              <a:buFontTx/>
              <a:buChar char="•"/>
            </a:pPr>
            <a:r>
              <a:rPr lang="en-US" sz="2000" dirty="0"/>
              <a:t>Your</a:t>
            </a:r>
            <a:r>
              <a:rPr lang="en-US" sz="2000" dirty="0" smtClean="0"/>
              <a:t> Working Time</a:t>
            </a:r>
            <a:endParaRPr lang="en-US" sz="2400" dirty="0"/>
          </a:p>
          <a:p>
            <a:pPr>
              <a:buFontTx/>
              <a:buChar char="•"/>
            </a:pPr>
            <a:endParaRPr lang="en-US" sz="2400" dirty="0"/>
          </a:p>
          <a:p>
            <a:pPr>
              <a:buFontTx/>
              <a:buChar char="•"/>
            </a:pPr>
            <a:endParaRPr lang="en-US" sz="2400" dirty="0"/>
          </a:p>
        </p:txBody>
      </p:sp>
      <p:sp>
        <p:nvSpPr>
          <p:cNvPr id="33796"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Part Three Details</a:t>
            </a:r>
          </a:p>
        </p:txBody>
      </p:sp>
      <p:sp>
        <p:nvSpPr>
          <p:cNvPr id="84995" name="Content Placeholder 2"/>
          <p:cNvSpPr>
            <a:spLocks noGrp="1"/>
          </p:cNvSpPr>
          <p:nvPr>
            <p:ph idx="1"/>
          </p:nvPr>
        </p:nvSpPr>
        <p:spPr/>
        <p:txBody>
          <a:bodyPr/>
          <a:lstStyle/>
          <a:p>
            <a:pPr>
              <a:buFontTx/>
              <a:buChar char="•"/>
            </a:pPr>
            <a:r>
              <a:rPr lang="en-US" sz="2400" b="1" dirty="0" smtClean="0"/>
              <a:t>Measuring Success and Consolidating the Gains</a:t>
            </a:r>
          </a:p>
          <a:p>
            <a:pPr lvl="1"/>
            <a:r>
              <a:rPr lang="en-US" sz="2400" dirty="0" smtClean="0">
                <a:ea typeface="ＭＳ Ｐゴシック" charset="-128"/>
                <a:cs typeface="ＭＳ Ｐゴシック" charset="-128"/>
              </a:rPr>
              <a:t>Measuring success</a:t>
            </a:r>
          </a:p>
          <a:p>
            <a:pPr lvl="1"/>
            <a:r>
              <a:rPr lang="en-US" sz="2400" dirty="0" smtClean="0">
                <a:ea typeface="ＭＳ Ｐゴシック" charset="-128"/>
                <a:cs typeface="ＭＳ Ｐゴシック" charset="-128"/>
              </a:rPr>
              <a:t>Consolidating the gains</a:t>
            </a:r>
            <a:endParaRPr lang="en-US" sz="2400" b="1" dirty="0" smtClean="0">
              <a:ea typeface="ＭＳ Ｐゴシック" charset="-128"/>
              <a:cs typeface="ＭＳ Ｐゴシック" charset="-128"/>
            </a:endParaRPr>
          </a:p>
        </p:txBody>
      </p:sp>
      <p:sp>
        <p:nvSpPr>
          <p:cNvPr id="84996"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827088" y="319088"/>
            <a:ext cx="6107112" cy="944562"/>
          </a:xfrm>
        </p:spPr>
        <p:txBody>
          <a:bodyPr/>
          <a:lstStyle/>
          <a:p>
            <a:r>
              <a:rPr lang="en-US" sz="3200"/>
              <a:t>Measuring Success: </a:t>
            </a:r>
            <a:br>
              <a:rPr lang="en-US" sz="3200"/>
            </a:br>
            <a:r>
              <a:rPr lang="en-US" sz="3200"/>
              <a:t>                   Common Practices</a:t>
            </a:r>
          </a:p>
        </p:txBody>
      </p:sp>
      <p:sp>
        <p:nvSpPr>
          <p:cNvPr id="87043" name="Content Placeholder 2"/>
          <p:cNvSpPr>
            <a:spLocks noGrp="1"/>
          </p:cNvSpPr>
          <p:nvPr>
            <p:ph idx="1"/>
          </p:nvPr>
        </p:nvSpPr>
        <p:spPr>
          <a:xfrm>
            <a:off x="827088" y="1773238"/>
            <a:ext cx="7859712" cy="4475162"/>
          </a:xfrm>
        </p:spPr>
        <p:txBody>
          <a:bodyPr/>
          <a:lstStyle/>
          <a:p>
            <a:pPr>
              <a:buFontTx/>
              <a:buChar char="•"/>
            </a:pPr>
            <a:r>
              <a:rPr lang="en-US" sz="2400" b="1" smtClean="0"/>
              <a:t>How many</a:t>
            </a:r>
            <a:r>
              <a:rPr lang="en-US" sz="2400" smtClean="0"/>
              <a:t> were there?</a:t>
            </a:r>
          </a:p>
          <a:p>
            <a:pPr>
              <a:buFontTx/>
              <a:buChar char="•"/>
            </a:pPr>
            <a:r>
              <a:rPr lang="en-US" sz="2400" b="1" smtClean="0"/>
              <a:t>Who </a:t>
            </a:r>
            <a:r>
              <a:rPr lang="en-US" sz="2400" smtClean="0"/>
              <a:t>was there – members, non-members, students?</a:t>
            </a:r>
          </a:p>
          <a:p>
            <a:pPr>
              <a:buFontTx/>
              <a:buChar char="•"/>
            </a:pPr>
            <a:r>
              <a:rPr lang="en-US" sz="2400" b="1" smtClean="0"/>
              <a:t>Match</a:t>
            </a:r>
            <a:r>
              <a:rPr lang="en-US" sz="2400" smtClean="0"/>
              <a:t> between audience and target audience?</a:t>
            </a:r>
          </a:p>
          <a:p>
            <a:pPr>
              <a:buFontTx/>
              <a:buChar char="•"/>
            </a:pPr>
            <a:r>
              <a:rPr lang="en-US" sz="2400" smtClean="0"/>
              <a:t>Observe </a:t>
            </a:r>
            <a:r>
              <a:rPr lang="en-US" sz="2400" b="1" smtClean="0"/>
              <a:t>level of engagement </a:t>
            </a:r>
            <a:r>
              <a:rPr lang="en-US" sz="2400" smtClean="0"/>
              <a:t>– many questions?</a:t>
            </a:r>
          </a:p>
          <a:p>
            <a:pPr>
              <a:buFontTx/>
              <a:buChar char="•"/>
            </a:pPr>
            <a:r>
              <a:rPr lang="en-US" sz="2400" b="1" smtClean="0"/>
              <a:t>Survey</a:t>
            </a:r>
            <a:r>
              <a:rPr lang="en-US" sz="2400" smtClean="0"/>
              <a:t>:</a:t>
            </a:r>
          </a:p>
          <a:p>
            <a:pPr lvl="1">
              <a:buFontTx/>
              <a:buChar char="•"/>
            </a:pPr>
            <a:r>
              <a:rPr lang="en-US" sz="2400" smtClean="0"/>
              <a:t>How </a:t>
            </a:r>
            <a:r>
              <a:rPr lang="en-US" sz="2400"/>
              <a:t>well did the</a:t>
            </a:r>
            <a:r>
              <a:rPr lang="en-US" sz="2400" smtClean="0"/>
              <a:t> audience like </a:t>
            </a:r>
            <a:r>
              <a:rPr lang="en-US" sz="2400"/>
              <a:t>the</a:t>
            </a:r>
            <a:r>
              <a:rPr lang="en-US" sz="2400" smtClean="0"/>
              <a:t> activity?</a:t>
            </a:r>
          </a:p>
          <a:p>
            <a:pPr lvl="1">
              <a:buFontTx/>
              <a:buChar char="•"/>
            </a:pPr>
            <a:r>
              <a:rPr lang="en-US" sz="2400" smtClean="0"/>
              <a:t>What was learned by the participants?</a:t>
            </a:r>
          </a:p>
          <a:p>
            <a:pPr lvl="1">
              <a:buFontTx/>
              <a:buChar char="•"/>
            </a:pPr>
            <a:r>
              <a:rPr lang="en-US" sz="2400" smtClean="0"/>
              <a:t>Suggestions for improvement?</a:t>
            </a:r>
          </a:p>
          <a:p>
            <a:pPr>
              <a:buFontTx/>
              <a:buChar char="•"/>
            </a:pPr>
            <a:endParaRPr lang="en-US"/>
          </a:p>
        </p:txBody>
      </p:sp>
      <p:sp>
        <p:nvSpPr>
          <p:cNvPr id="87044"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827088" y="319088"/>
            <a:ext cx="6107112" cy="944562"/>
          </a:xfrm>
        </p:spPr>
        <p:txBody>
          <a:bodyPr/>
          <a:lstStyle/>
          <a:p>
            <a:r>
              <a:rPr lang="en-US" sz="3200"/>
              <a:t>Measuring Success: </a:t>
            </a:r>
            <a:br>
              <a:rPr lang="en-US" sz="3200"/>
            </a:br>
            <a:r>
              <a:rPr lang="en-US" sz="3200"/>
              <a:t>                 Other Considerations</a:t>
            </a:r>
          </a:p>
        </p:txBody>
      </p:sp>
      <p:sp>
        <p:nvSpPr>
          <p:cNvPr id="89091" name="Content Placeholder 2"/>
          <p:cNvSpPr>
            <a:spLocks noGrp="1"/>
          </p:cNvSpPr>
          <p:nvPr>
            <p:ph idx="1"/>
          </p:nvPr>
        </p:nvSpPr>
        <p:spPr>
          <a:xfrm>
            <a:off x="827088" y="1773238"/>
            <a:ext cx="7859712" cy="4475162"/>
          </a:xfrm>
        </p:spPr>
        <p:txBody>
          <a:bodyPr/>
          <a:lstStyle/>
          <a:p>
            <a:pPr>
              <a:buFontTx/>
              <a:buChar char="•"/>
            </a:pPr>
            <a:r>
              <a:rPr lang="en-US" sz="2400" dirty="0" smtClean="0"/>
              <a:t>Organizers of event happy with outcome, receive recognition for a job well done</a:t>
            </a:r>
          </a:p>
          <a:p>
            <a:pPr>
              <a:buFontTx/>
              <a:buChar char="•"/>
            </a:pPr>
            <a:r>
              <a:rPr lang="en-US" sz="2400" dirty="0" smtClean="0"/>
              <a:t>New members recruited</a:t>
            </a:r>
          </a:p>
          <a:p>
            <a:pPr>
              <a:buFontTx/>
              <a:buChar char="•"/>
            </a:pPr>
            <a:r>
              <a:rPr lang="en-US" sz="2400" dirty="0" smtClean="0"/>
              <a:t>New volunteers identified</a:t>
            </a:r>
          </a:p>
          <a:p>
            <a:pPr>
              <a:buFontTx/>
              <a:buChar char="•"/>
            </a:pPr>
            <a:r>
              <a:rPr lang="en-US" sz="2400" dirty="0" smtClean="0"/>
              <a:t>Good publicity for Section</a:t>
            </a:r>
          </a:p>
          <a:p>
            <a:pPr>
              <a:buFontTx/>
              <a:buChar char="•"/>
            </a:pPr>
            <a:r>
              <a:rPr lang="en-US" sz="2400" dirty="0" smtClean="0"/>
              <a:t>Financial goals met </a:t>
            </a:r>
          </a:p>
          <a:p>
            <a:pPr>
              <a:buFontTx/>
              <a:buChar char="•"/>
            </a:pPr>
            <a:r>
              <a:rPr lang="en-US" sz="2400" dirty="0" smtClean="0"/>
              <a:t>Details of event completed in FORMS, including lessons learned</a:t>
            </a:r>
          </a:p>
        </p:txBody>
      </p:sp>
      <p:sp>
        <p:nvSpPr>
          <p:cNvPr id="89092"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827088" y="731838"/>
            <a:ext cx="6183312" cy="944562"/>
          </a:xfrm>
        </p:spPr>
        <p:txBody>
          <a:bodyPr/>
          <a:lstStyle/>
          <a:p>
            <a:r>
              <a:rPr lang="en-US" sz="3200"/>
              <a:t>Consolidating the Gains:   </a:t>
            </a:r>
            <a:br>
              <a:rPr lang="en-US" sz="3200"/>
            </a:br>
            <a:r>
              <a:rPr lang="en-US" sz="3200"/>
              <a:t>   Strategies for Reinforcement </a:t>
            </a:r>
            <a:br>
              <a:rPr lang="en-US" sz="3200"/>
            </a:br>
            <a:r>
              <a:rPr lang="en-US" sz="3200"/>
              <a:t>   and Follow Up</a:t>
            </a:r>
          </a:p>
        </p:txBody>
      </p:sp>
      <p:sp>
        <p:nvSpPr>
          <p:cNvPr id="91139" name="Content Placeholder 2"/>
          <p:cNvSpPr>
            <a:spLocks noGrp="1"/>
          </p:cNvSpPr>
          <p:nvPr>
            <p:ph idx="1"/>
          </p:nvPr>
        </p:nvSpPr>
        <p:spPr/>
        <p:txBody>
          <a:bodyPr/>
          <a:lstStyle/>
          <a:p>
            <a:pPr>
              <a:buFontTx/>
              <a:buChar char="•"/>
            </a:pPr>
            <a:r>
              <a:rPr lang="en-US" sz="2400" smtClean="0"/>
              <a:t>Expand the scope of activity</a:t>
            </a:r>
          </a:p>
          <a:p>
            <a:pPr>
              <a:buFontTx/>
              <a:buChar char="•"/>
            </a:pPr>
            <a:r>
              <a:rPr lang="en-US" sz="2400" smtClean="0"/>
              <a:t>Build momentum by publishing the results and acknowledging contributors </a:t>
            </a:r>
          </a:p>
          <a:p>
            <a:pPr>
              <a:buFontTx/>
              <a:buChar char="•"/>
            </a:pPr>
            <a:r>
              <a:rPr lang="en-US" sz="2400" smtClean="0"/>
              <a:t>Look at all your activities for the year</a:t>
            </a:r>
          </a:p>
          <a:p>
            <a:pPr lvl="1">
              <a:buFontTx/>
              <a:buChar char="•"/>
            </a:pPr>
            <a:r>
              <a:rPr lang="en-US" sz="2400" smtClean="0"/>
              <a:t>Are your activities diversified?</a:t>
            </a:r>
          </a:p>
          <a:p>
            <a:pPr lvl="1">
              <a:buFontTx/>
              <a:buChar char="•"/>
            </a:pPr>
            <a:r>
              <a:rPr lang="en-US" sz="2400" smtClean="0"/>
              <a:t>Reaching all segments of your membership?</a:t>
            </a:r>
          </a:p>
          <a:p>
            <a:pPr>
              <a:buFontTx/>
              <a:buChar char="•"/>
            </a:pPr>
            <a:r>
              <a:rPr lang="en-US" sz="2400" smtClean="0"/>
              <a:t>Have you used your measures of success </a:t>
            </a:r>
            <a:r>
              <a:rPr lang="en-US" sz="2400"/>
              <a:t>to</a:t>
            </a:r>
            <a:r>
              <a:rPr lang="en-US" sz="2400" smtClean="0"/>
              <a:t> help identify future directions for the Section?</a:t>
            </a:r>
          </a:p>
          <a:p>
            <a:pPr>
              <a:buFontTx/>
              <a:buNone/>
            </a:pPr>
            <a:endParaRPr lang="en-US"/>
          </a:p>
        </p:txBody>
      </p:sp>
      <p:sp>
        <p:nvSpPr>
          <p:cNvPr id="91140"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Your Working Time</a:t>
            </a:r>
          </a:p>
        </p:txBody>
      </p:sp>
      <p:sp>
        <p:nvSpPr>
          <p:cNvPr id="93187" name="Content Placeholder 2"/>
          <p:cNvSpPr>
            <a:spLocks noGrp="1"/>
          </p:cNvSpPr>
          <p:nvPr>
            <p:ph idx="1"/>
          </p:nvPr>
        </p:nvSpPr>
        <p:spPr/>
        <p:txBody>
          <a:bodyPr/>
          <a:lstStyle/>
          <a:p>
            <a:pPr>
              <a:buFontTx/>
              <a:buChar char="•"/>
            </a:pPr>
            <a:r>
              <a:rPr lang="en-US" sz="2400" b="1" dirty="0"/>
              <a:t>Part</a:t>
            </a:r>
            <a:r>
              <a:rPr lang="en-US" sz="2400" b="1" dirty="0" smtClean="0"/>
              <a:t> Three: Measuring Success and Consolidating Gains</a:t>
            </a:r>
          </a:p>
          <a:p>
            <a:pPr lvl="1"/>
            <a:r>
              <a:rPr lang="en-US" sz="2400" dirty="0"/>
              <a:t>Guided Discussion (completed)</a:t>
            </a:r>
          </a:p>
          <a:p>
            <a:pPr lvl="1"/>
            <a:r>
              <a:rPr lang="en-US" sz="2400" dirty="0"/>
              <a:t>Your working time (</a:t>
            </a:r>
            <a:r>
              <a:rPr lang="en-US" sz="2400" dirty="0" smtClean="0"/>
              <a:t>10 </a:t>
            </a:r>
            <a:r>
              <a:rPr lang="en-US" sz="2400" dirty="0"/>
              <a:t>minutes)</a:t>
            </a:r>
          </a:p>
          <a:p>
            <a:pPr lvl="1"/>
            <a:r>
              <a:rPr lang="en-US" sz="2400" dirty="0"/>
              <a:t>See </a:t>
            </a:r>
            <a:r>
              <a:rPr lang="en-US" sz="2400" dirty="0" smtClean="0"/>
              <a:t>Page 39 in </a:t>
            </a:r>
            <a:r>
              <a:rPr lang="en-US" sz="2400" dirty="0"/>
              <a:t>your Participant </a:t>
            </a:r>
            <a:r>
              <a:rPr lang="en-US" sz="2400" dirty="0" smtClean="0"/>
              <a:t>Guide for directions. The worksheet is on page 40.</a:t>
            </a:r>
            <a:endParaRPr lang="en-US" sz="2000" b="1" dirty="0" smtClean="0"/>
          </a:p>
          <a:p>
            <a:pPr lvl="1">
              <a:buFontTx/>
              <a:buChar char="•"/>
            </a:pPr>
            <a:endParaRPr lang="en-US" sz="2000" b="1" dirty="0"/>
          </a:p>
          <a:p>
            <a:pPr>
              <a:buFontTx/>
              <a:buChar char="•"/>
            </a:pPr>
            <a:endParaRPr lang="en-US" sz="2400" dirty="0"/>
          </a:p>
          <a:p>
            <a:pPr>
              <a:buFontTx/>
              <a:buChar char="•"/>
            </a:pPr>
            <a:endParaRPr lang="en-US" sz="2400" dirty="0"/>
          </a:p>
        </p:txBody>
      </p:sp>
      <p:sp>
        <p:nvSpPr>
          <p:cNvPr id="93188"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Debrief for Part Three</a:t>
            </a:r>
          </a:p>
        </p:txBody>
      </p:sp>
      <p:sp>
        <p:nvSpPr>
          <p:cNvPr id="95235" name="Content Placeholder 2"/>
          <p:cNvSpPr>
            <a:spLocks noGrp="1"/>
          </p:cNvSpPr>
          <p:nvPr>
            <p:ph idx="1"/>
          </p:nvPr>
        </p:nvSpPr>
        <p:spPr/>
        <p:txBody>
          <a:bodyPr/>
          <a:lstStyle/>
          <a:p>
            <a:pPr>
              <a:buFontTx/>
              <a:buChar char="•"/>
            </a:pPr>
            <a:r>
              <a:rPr lang="en-US" sz="2400" b="1" dirty="0"/>
              <a:t>Part</a:t>
            </a:r>
            <a:r>
              <a:rPr lang="en-US" sz="2400" b="1" dirty="0" smtClean="0"/>
              <a:t> Three: Measuring and Consolidating Gains</a:t>
            </a:r>
          </a:p>
          <a:p>
            <a:pPr lvl="1"/>
            <a:r>
              <a:rPr lang="en-US" sz="2400" dirty="0"/>
              <a:t>What questions or suggestions do you have about</a:t>
            </a:r>
            <a:r>
              <a:rPr lang="en-US" sz="2400" dirty="0" smtClean="0"/>
              <a:t> </a:t>
            </a:r>
            <a:r>
              <a:rPr lang="en-US" sz="2400" b="1" dirty="0" smtClean="0"/>
              <a:t>Measuring Success </a:t>
            </a:r>
            <a:r>
              <a:rPr lang="en-US" sz="2400" dirty="0" smtClean="0"/>
              <a:t>and </a:t>
            </a:r>
            <a:r>
              <a:rPr lang="en-US" sz="2400" b="1" dirty="0" smtClean="0"/>
              <a:t>Consolidating Gains</a:t>
            </a:r>
            <a:r>
              <a:rPr lang="en-US" sz="2400" dirty="0" smtClean="0"/>
              <a:t>?</a:t>
            </a:r>
          </a:p>
          <a:p>
            <a:pPr lvl="1"/>
            <a:endParaRPr lang="en-US" sz="2400" b="1" dirty="0" smtClean="0"/>
          </a:p>
          <a:p>
            <a:pPr lvl="1">
              <a:buFont typeface="Wingdings" charset="2"/>
              <a:buNone/>
            </a:pPr>
            <a:r>
              <a:rPr lang="en-US" sz="2400" b="1" dirty="0" smtClean="0"/>
              <a:t>           And now, lets move on to…..</a:t>
            </a:r>
          </a:p>
          <a:p>
            <a:pPr lvl="1">
              <a:buFont typeface="Wingdings" charset="2"/>
              <a:buNone/>
            </a:pPr>
            <a:r>
              <a:rPr lang="en-US" sz="2400" b="1" dirty="0" smtClean="0"/>
              <a:t>      </a:t>
            </a:r>
          </a:p>
          <a:p>
            <a:pPr>
              <a:buFontTx/>
              <a:buChar char="•"/>
            </a:pPr>
            <a:r>
              <a:rPr lang="en-US" sz="2400" b="1" dirty="0" smtClean="0"/>
              <a:t>Recap: Planning Successful Activities Workshop</a:t>
            </a:r>
          </a:p>
          <a:p>
            <a:pPr>
              <a:buFontTx/>
              <a:buChar char="•"/>
            </a:pPr>
            <a:endParaRPr lang="en-US" b="1" dirty="0" smtClean="0"/>
          </a:p>
          <a:p>
            <a:pPr>
              <a:buFontTx/>
              <a:buChar char="•"/>
            </a:pPr>
            <a:endParaRPr lang="en-US" sz="2400" dirty="0"/>
          </a:p>
          <a:p>
            <a:pPr>
              <a:buFontTx/>
              <a:buChar char="•"/>
            </a:pPr>
            <a:endParaRPr lang="en-US" sz="2400" dirty="0"/>
          </a:p>
        </p:txBody>
      </p:sp>
      <p:sp>
        <p:nvSpPr>
          <p:cNvPr id="95236"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85800" y="304800"/>
            <a:ext cx="6324600" cy="944563"/>
          </a:xfrm>
        </p:spPr>
        <p:txBody>
          <a:bodyPr/>
          <a:lstStyle/>
          <a:p>
            <a:r>
              <a:rPr lang="en-US" sz="3200"/>
              <a:t>Planning Successful Activities:  </a:t>
            </a:r>
            <a:br>
              <a:rPr lang="en-US" sz="3200"/>
            </a:br>
            <a:r>
              <a:rPr lang="en-US" sz="3200"/>
              <a:t>           Review of Three Parts</a:t>
            </a:r>
          </a:p>
        </p:txBody>
      </p:sp>
      <p:sp>
        <p:nvSpPr>
          <p:cNvPr id="97283" name="Content Placeholder 2"/>
          <p:cNvSpPr>
            <a:spLocks noGrp="1"/>
          </p:cNvSpPr>
          <p:nvPr>
            <p:ph idx="1"/>
          </p:nvPr>
        </p:nvSpPr>
        <p:spPr/>
        <p:txBody>
          <a:bodyPr/>
          <a:lstStyle/>
          <a:p>
            <a:pPr>
              <a:buFontTx/>
              <a:buChar char="•"/>
            </a:pPr>
            <a:r>
              <a:rPr lang="en-US" sz="2400" smtClean="0"/>
              <a:t>Guided Discussion and Working Time:</a:t>
            </a:r>
          </a:p>
          <a:p>
            <a:pPr lvl="1">
              <a:buFontTx/>
              <a:buChar char="•"/>
            </a:pPr>
            <a:r>
              <a:rPr lang="en-US" sz="2400" smtClean="0"/>
              <a:t>Setting </a:t>
            </a:r>
            <a:r>
              <a:rPr lang="en-US" sz="2400"/>
              <a:t>the Targets</a:t>
            </a:r>
          </a:p>
          <a:p>
            <a:pPr lvl="1">
              <a:buFontTx/>
              <a:buChar char="•"/>
            </a:pPr>
            <a:r>
              <a:rPr lang="en-US" sz="2400"/>
              <a:t>Planning the Activity</a:t>
            </a:r>
          </a:p>
          <a:p>
            <a:pPr lvl="1">
              <a:buFontTx/>
              <a:buChar char="•"/>
            </a:pPr>
            <a:r>
              <a:rPr lang="en-US" sz="2400"/>
              <a:t>Measuring and Consolidating the </a:t>
            </a:r>
            <a:r>
              <a:rPr lang="en-US" sz="2400" smtClean="0"/>
              <a:t>Gains</a:t>
            </a:r>
          </a:p>
          <a:p>
            <a:pPr>
              <a:buFontTx/>
              <a:buNone/>
            </a:pPr>
            <a:r>
              <a:rPr lang="en-US" sz="2400" smtClean="0"/>
              <a:t>•	You are ready to make your activity develop into a well-planned reality!</a:t>
            </a:r>
          </a:p>
          <a:p>
            <a:pPr>
              <a:buFontTx/>
              <a:buNone/>
            </a:pPr>
            <a:r>
              <a:rPr lang="en-US" sz="2400" smtClean="0"/>
              <a:t>• 	Grow your expertise with Courses in the Leadership Development System</a:t>
            </a:r>
            <a:endParaRPr lang="en-US" sz="2400"/>
          </a:p>
        </p:txBody>
      </p:sp>
      <p:sp>
        <p:nvSpPr>
          <p:cNvPr id="97284"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330" name="Object 5"/>
          <p:cNvGraphicFramePr>
            <a:graphicFrameLocks noChangeAspect="1"/>
          </p:cNvGraphicFramePr>
          <p:nvPr/>
        </p:nvGraphicFramePr>
        <p:xfrm>
          <a:off x="755650" y="1506538"/>
          <a:ext cx="8062913" cy="4946650"/>
        </p:xfrm>
        <a:graphic>
          <a:graphicData uri="http://schemas.openxmlformats.org/presentationml/2006/ole">
            <mc:AlternateContent xmlns:mc="http://schemas.openxmlformats.org/markup-compatibility/2006">
              <mc:Choice xmlns:v="urn:schemas-microsoft-com:vml" Requires="v">
                <p:oleObj spid="_x0000_s99352" name="Document" r:id="rId4" imgW="6578600" imgH="4038600" progId="Word.Document.12">
                  <p:embed/>
                </p:oleObj>
              </mc:Choice>
              <mc:Fallback>
                <p:oleObj name="Document" r:id="rId4" imgW="6578600" imgH="4038600" progId="Word.Document.12">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506538"/>
                        <a:ext cx="8062913" cy="4946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9331" name="Picture 8"/>
          <p:cNvPicPr>
            <a:picLocks noChangeAspect="1" noChangeArrowheads="1"/>
          </p:cNvPicPr>
          <p:nvPr/>
        </p:nvPicPr>
        <p:blipFill>
          <a:blip r:embed="rId6"/>
          <a:srcRect/>
          <a:stretch>
            <a:fillRect/>
          </a:stretch>
        </p:blipFill>
        <p:spPr bwMode="auto">
          <a:xfrm>
            <a:off x="4643438" y="3068638"/>
            <a:ext cx="215900" cy="217487"/>
          </a:xfrm>
          <a:prstGeom prst="rect">
            <a:avLst/>
          </a:prstGeom>
          <a:noFill/>
          <a:ln w="9525">
            <a:noFill/>
            <a:miter lim="800000"/>
            <a:headEnd/>
            <a:tailEnd/>
          </a:ln>
        </p:spPr>
      </p:pic>
      <p:sp>
        <p:nvSpPr>
          <p:cNvPr id="99332" name="Title 1"/>
          <p:cNvSpPr>
            <a:spLocks noGrp="1"/>
          </p:cNvSpPr>
          <p:nvPr>
            <p:ph type="title"/>
          </p:nvPr>
        </p:nvSpPr>
        <p:spPr>
          <a:xfrm>
            <a:off x="2627313" y="404813"/>
            <a:ext cx="5616575" cy="944562"/>
          </a:xfrm>
        </p:spPr>
        <p:txBody>
          <a:bodyPr/>
          <a:lstStyle/>
          <a:p>
            <a:pPr eaLnBrk="1" hangingPunct="1"/>
            <a:r>
              <a:rPr lang="en-US" sz="2400">
                <a:solidFill>
                  <a:srgbClr val="0053A7"/>
                </a:solidFill>
                <a:latin typeface="Myriad Roman" charset="0"/>
                <a:ea typeface="ＭＳ Ｐゴシック" charset="-128"/>
                <a:cs typeface="ＭＳ Ｐゴシック" charset="-128"/>
              </a:rPr>
              <a:t>Connections in the</a:t>
            </a:r>
            <a:br>
              <a:rPr lang="en-US" sz="2400">
                <a:solidFill>
                  <a:srgbClr val="0053A7"/>
                </a:solidFill>
                <a:latin typeface="Myriad Roman" charset="0"/>
                <a:ea typeface="ＭＳ Ｐゴシック" charset="-128"/>
                <a:cs typeface="ＭＳ Ｐゴシック" charset="-128"/>
              </a:rPr>
            </a:br>
            <a:r>
              <a:rPr lang="en-US" sz="2400">
                <a:solidFill>
                  <a:srgbClr val="0053A7"/>
                </a:solidFill>
                <a:latin typeface="Myriad Roman" charset="0"/>
                <a:ea typeface="ＭＳ Ｐゴシック" charset="-128"/>
                <a:cs typeface="ＭＳ Ｐゴシック" charset="-128"/>
              </a:rPr>
              <a:t>ACS Leadership Development System</a:t>
            </a:r>
            <a:endParaRPr lang="en-US" sz="2400">
              <a:ea typeface="ＭＳ Ｐゴシック" charset="-128"/>
              <a:cs typeface="ＭＳ Ｐゴシック" charset="-128"/>
            </a:endParaRPr>
          </a:p>
        </p:txBody>
      </p:sp>
      <p:pic>
        <p:nvPicPr>
          <p:cNvPr id="99333" name="Picture 4" descr="L1307 Leadership Ad 9.5x3.4375.pdf"/>
          <p:cNvPicPr>
            <a:picLocks noChangeAspect="1"/>
          </p:cNvPicPr>
          <p:nvPr/>
        </p:nvPicPr>
        <p:blipFill>
          <a:blip r:embed="rId7"/>
          <a:srcRect l="3912" r="41510"/>
          <a:stretch>
            <a:fillRect/>
          </a:stretch>
        </p:blipFill>
        <p:spPr bwMode="auto">
          <a:xfrm>
            <a:off x="539750" y="115888"/>
            <a:ext cx="2016125" cy="1339850"/>
          </a:xfrm>
          <a:prstGeom prst="rect">
            <a:avLst/>
          </a:prstGeom>
          <a:noFill/>
          <a:ln w="9525">
            <a:noFill/>
            <a:miter lim="800000"/>
            <a:headEnd/>
            <a:tailEnd/>
          </a:ln>
        </p:spPr>
      </p:pic>
      <p:sp>
        <p:nvSpPr>
          <p:cNvPr id="6" name="Footer Placeholder 5"/>
          <p:cNvSpPr>
            <a:spLocks noGrp="1"/>
          </p:cNvSpPr>
          <p:nvPr>
            <p:ph type="ftr" sz="quarter" idx="10"/>
          </p:nvPr>
        </p:nvSpPr>
        <p:spPr/>
        <p:txBody>
          <a:bodyPr/>
          <a:lstStyle/>
          <a:p>
            <a:pPr>
              <a:defRPr/>
            </a:pPr>
            <a:r>
              <a:rPr lang="en-US" smtClean="0"/>
              <a:t>American Chemical Society 2018</a:t>
            </a:r>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685800" y="304800"/>
            <a:ext cx="6324600" cy="944563"/>
          </a:xfrm>
        </p:spPr>
        <p:txBody>
          <a:bodyPr/>
          <a:lstStyle/>
          <a:p>
            <a:r>
              <a:rPr lang="en-US" sz="3200"/>
              <a:t>Planning Successful Activities</a:t>
            </a:r>
          </a:p>
        </p:txBody>
      </p:sp>
      <p:sp>
        <p:nvSpPr>
          <p:cNvPr id="101379" name="Content Placeholder 2"/>
          <p:cNvSpPr>
            <a:spLocks noGrp="1"/>
          </p:cNvSpPr>
          <p:nvPr>
            <p:ph idx="1"/>
          </p:nvPr>
        </p:nvSpPr>
        <p:spPr/>
        <p:txBody>
          <a:bodyPr/>
          <a:lstStyle/>
          <a:p>
            <a:pPr algn="ctr">
              <a:buFontTx/>
              <a:buNone/>
            </a:pPr>
            <a:endParaRPr lang="en-US" sz="2400" dirty="0" smtClean="0"/>
          </a:p>
          <a:p>
            <a:pPr algn="ctr">
              <a:buFontTx/>
              <a:buNone/>
            </a:pPr>
            <a:r>
              <a:rPr lang="en-US" sz="2400" dirty="0" smtClean="0"/>
              <a:t>THANK YOU FOR YOUR PARTICIPATION!</a:t>
            </a:r>
          </a:p>
          <a:p>
            <a:pPr algn="ctr">
              <a:buFontTx/>
              <a:buNone/>
            </a:pPr>
            <a:r>
              <a:rPr lang="en-US" sz="2400" dirty="0" smtClean="0"/>
              <a:t>WE HOPE YOU FOUND THIS WORKSHOP HELPFUL AND HAVE MADE SOME NEW CONNECTIONS.</a:t>
            </a:r>
          </a:p>
          <a:p>
            <a:pPr algn="ctr">
              <a:buFontTx/>
              <a:buNone/>
            </a:pPr>
            <a:endParaRPr lang="en-US" sz="2400" dirty="0" smtClean="0"/>
          </a:p>
          <a:p>
            <a:pPr algn="ctr">
              <a:buFontTx/>
              <a:buNone/>
            </a:pPr>
            <a:r>
              <a:rPr lang="en-US" sz="2400" dirty="0" smtClean="0"/>
              <a:t>Please have an enjoyable and productive experience </a:t>
            </a:r>
            <a:br>
              <a:rPr lang="en-US" sz="2400" dirty="0" smtClean="0"/>
            </a:br>
            <a:r>
              <a:rPr lang="en-US" sz="2400" dirty="0" smtClean="0"/>
              <a:t>here at the 2018 ACS Leadership Institute! </a:t>
            </a:r>
          </a:p>
          <a:p>
            <a:pPr>
              <a:buFontTx/>
              <a:buChar char="•"/>
            </a:pPr>
            <a:endParaRPr lang="en-US" sz="2400" dirty="0" smtClean="0"/>
          </a:p>
          <a:p>
            <a:pPr>
              <a:buFontTx/>
              <a:buChar char="•"/>
            </a:pPr>
            <a:endParaRPr lang="en-US" sz="2400" dirty="0"/>
          </a:p>
        </p:txBody>
      </p:sp>
      <p:sp>
        <p:nvSpPr>
          <p:cNvPr id="101380"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827088" y="319088"/>
            <a:ext cx="6183312" cy="944562"/>
          </a:xfrm>
        </p:spPr>
        <p:txBody>
          <a:bodyPr/>
          <a:lstStyle/>
          <a:p>
            <a:r>
              <a:rPr lang="en-US" sz="3200"/>
              <a:t>Planning Successful Activities:  </a:t>
            </a:r>
            <a:br>
              <a:rPr lang="en-US" sz="3200"/>
            </a:br>
            <a:r>
              <a:rPr lang="en-US" sz="3200"/>
              <a:t>              Part One Details</a:t>
            </a:r>
          </a:p>
        </p:txBody>
      </p:sp>
      <p:sp>
        <p:nvSpPr>
          <p:cNvPr id="8195" name="Content Placeholder 2"/>
          <p:cNvSpPr>
            <a:spLocks noGrp="1"/>
          </p:cNvSpPr>
          <p:nvPr>
            <p:ph idx="1"/>
          </p:nvPr>
        </p:nvSpPr>
        <p:spPr/>
        <p:txBody>
          <a:bodyPr/>
          <a:lstStyle/>
          <a:p>
            <a:pPr>
              <a:buFontTx/>
              <a:buChar char="•"/>
              <a:defRPr/>
            </a:pPr>
            <a:r>
              <a:rPr lang="en-US" sz="2400" b="1" dirty="0" smtClean="0"/>
              <a:t>Part One: </a:t>
            </a:r>
            <a:r>
              <a:rPr lang="en-US" sz="2400" b="1" dirty="0" smtClean="0">
                <a:ea typeface="+mn-ea"/>
                <a:cs typeface="+mn-cs"/>
              </a:rPr>
              <a:t>Setting the Targets</a:t>
            </a:r>
          </a:p>
          <a:p>
            <a:pPr lvl="1">
              <a:buFont typeface="Wingdings" pitchFamily="2" charset="2"/>
              <a:buChar char="Ø"/>
              <a:defRPr/>
            </a:pPr>
            <a:r>
              <a:rPr lang="en-US" sz="2400" dirty="0" smtClean="0">
                <a:ea typeface="ＭＳ Ｐゴシック" pitchFamily="-103" charset="-128"/>
              </a:rPr>
              <a:t>Establishing the </a:t>
            </a:r>
            <a:r>
              <a:rPr lang="en-US" sz="2400" b="1" dirty="0" smtClean="0">
                <a:ea typeface="ＭＳ Ｐゴシック" pitchFamily="-103" charset="-128"/>
              </a:rPr>
              <a:t>goal</a:t>
            </a:r>
          </a:p>
          <a:p>
            <a:pPr lvl="1">
              <a:buFont typeface="Wingdings" pitchFamily="2" charset="2"/>
              <a:buChar char="Ø"/>
              <a:defRPr/>
            </a:pPr>
            <a:r>
              <a:rPr lang="en-US" sz="2400" dirty="0" smtClean="0">
                <a:ea typeface="ＭＳ Ｐゴシック" pitchFamily="-103" charset="-128"/>
              </a:rPr>
              <a:t>Selecting the </a:t>
            </a:r>
            <a:r>
              <a:rPr lang="en-US" sz="2400" b="1" dirty="0" smtClean="0">
                <a:ea typeface="ＭＳ Ｐゴシック" pitchFamily="-103" charset="-128"/>
              </a:rPr>
              <a:t>type </a:t>
            </a:r>
            <a:r>
              <a:rPr lang="en-US" sz="2400" dirty="0" smtClean="0">
                <a:ea typeface="ＭＳ Ｐゴシック" pitchFamily="-103" charset="-128"/>
              </a:rPr>
              <a:t>of activity</a:t>
            </a:r>
          </a:p>
          <a:p>
            <a:pPr lvl="1">
              <a:buFont typeface="Wingdings" pitchFamily="2" charset="2"/>
              <a:buChar char="Ø"/>
              <a:defRPr/>
            </a:pPr>
            <a:r>
              <a:rPr lang="en-US" sz="2400" dirty="0" smtClean="0">
                <a:ea typeface="ＭＳ Ｐゴシック" pitchFamily="-103" charset="-128"/>
              </a:rPr>
              <a:t>Describe the </a:t>
            </a:r>
            <a:r>
              <a:rPr lang="en-US" sz="2400" b="1" dirty="0" smtClean="0">
                <a:ea typeface="ＭＳ Ｐゴシック" pitchFamily="-103" charset="-128"/>
              </a:rPr>
              <a:t>audience</a:t>
            </a:r>
          </a:p>
        </p:txBody>
      </p:sp>
      <p:sp>
        <p:nvSpPr>
          <p:cNvPr id="35844"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dirty="0">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612" y="262707"/>
            <a:ext cx="6427643" cy="620520"/>
          </a:xfrm>
        </p:spPr>
        <p:txBody>
          <a:bodyPr/>
          <a:lstStyle/>
          <a:p>
            <a:r>
              <a:rPr lang="en-US" dirty="0" smtClean="0"/>
              <a:t>Goals of The ACS Strategic Plan</a:t>
            </a:r>
            <a:endParaRPr lang="en-US" dirty="0"/>
          </a:p>
        </p:txBody>
      </p:sp>
      <p:sp>
        <p:nvSpPr>
          <p:cNvPr id="4" name="Footer Placeholder 3"/>
          <p:cNvSpPr>
            <a:spLocks noGrp="1"/>
          </p:cNvSpPr>
          <p:nvPr>
            <p:ph type="ftr" sz="quarter" idx="10"/>
          </p:nvPr>
        </p:nvSpPr>
        <p:spPr>
          <a:xfrm>
            <a:off x="4431967" y="7470819"/>
            <a:ext cx="2895600" cy="279400"/>
          </a:xfrm>
        </p:spPr>
        <p:txBody>
          <a:bodyPr/>
          <a:lstStyle/>
          <a:p>
            <a:pPr>
              <a:defRPr/>
            </a:pPr>
            <a:r>
              <a:rPr lang="en-US" smtClean="0">
                <a:latin typeface="Arial"/>
              </a:rPr>
              <a:t>American Chemical Society 2018</a:t>
            </a:r>
            <a:endParaRPr lang="en-GB" dirty="0">
              <a:latin typeface="Arial"/>
            </a:endParaRPr>
          </a:p>
        </p:txBody>
      </p:sp>
      <p:sp>
        <p:nvSpPr>
          <p:cNvPr id="7" name="AutoShape 27"/>
          <p:cNvSpPr>
            <a:spLocks noChangeAspect="1" noChangeArrowheads="1"/>
          </p:cNvSpPr>
          <p:nvPr/>
        </p:nvSpPr>
        <p:spPr bwMode="auto">
          <a:xfrm>
            <a:off x="3722295" y="3063667"/>
            <a:ext cx="1328422" cy="1045700"/>
          </a:xfrm>
          <a:prstGeom prst="hexagon">
            <a:avLst>
              <a:gd name="adj" fmla="val 33478"/>
              <a:gd name="vf" fmla="val 115470"/>
            </a:avLst>
          </a:prstGeom>
          <a:solidFill>
            <a:srgbClr val="0039A6"/>
          </a:solidFill>
          <a:ln w="28575">
            <a:solidFill>
              <a:srgbClr val="0039A6"/>
            </a:solidFill>
            <a:miter lim="800000"/>
            <a:headEnd/>
            <a:tailEnd/>
          </a:ln>
        </p:spPr>
        <p:txBody>
          <a:bodyPr wrap="none" anchor="ctr"/>
          <a:lstStyle/>
          <a:p>
            <a:pPr algn="ctr" defTabSz="914400" fontAlgn="base">
              <a:spcBef>
                <a:spcPct val="0"/>
              </a:spcBef>
              <a:spcAft>
                <a:spcPct val="0"/>
              </a:spcAft>
            </a:pPr>
            <a:r>
              <a:rPr lang="en-US" sz="1100" b="1" dirty="0" smtClean="0">
                <a:solidFill>
                  <a:schemeClr val="bg1"/>
                </a:solidFill>
                <a:latin typeface="Arial" charset="0"/>
              </a:rPr>
              <a:t>GOAL 1</a:t>
            </a:r>
          </a:p>
          <a:p>
            <a:pPr algn="ctr" defTabSz="914400" fontAlgn="base">
              <a:spcBef>
                <a:spcPct val="0"/>
              </a:spcBef>
              <a:spcAft>
                <a:spcPct val="0"/>
              </a:spcAft>
            </a:pPr>
            <a:r>
              <a:rPr lang="en-US" sz="1100" b="1" dirty="0" smtClean="0">
                <a:solidFill>
                  <a:schemeClr val="bg1"/>
                </a:solidFill>
                <a:latin typeface="Arial" charset="0"/>
              </a:rPr>
              <a:t>Provide</a:t>
            </a:r>
          </a:p>
          <a:p>
            <a:pPr algn="ctr" defTabSz="914400" fontAlgn="base">
              <a:spcBef>
                <a:spcPct val="0"/>
              </a:spcBef>
              <a:spcAft>
                <a:spcPct val="0"/>
              </a:spcAft>
            </a:pPr>
            <a:r>
              <a:rPr lang="en-US" sz="1100" b="1" dirty="0" smtClean="0">
                <a:solidFill>
                  <a:schemeClr val="bg1"/>
                </a:solidFill>
                <a:latin typeface="Arial" charset="0"/>
              </a:rPr>
              <a:t>Information</a:t>
            </a:r>
            <a:endParaRPr lang="en-US" sz="1100" b="1" dirty="0">
              <a:solidFill>
                <a:schemeClr val="bg1"/>
              </a:solidFill>
              <a:latin typeface="Arial" charset="0"/>
            </a:endParaRPr>
          </a:p>
        </p:txBody>
      </p:sp>
      <p:sp>
        <p:nvSpPr>
          <p:cNvPr id="8" name="AutoShape 27"/>
          <p:cNvSpPr>
            <a:spLocks noChangeAspect="1" noChangeArrowheads="1"/>
          </p:cNvSpPr>
          <p:nvPr/>
        </p:nvSpPr>
        <p:spPr bwMode="auto">
          <a:xfrm>
            <a:off x="5022928" y="3054928"/>
            <a:ext cx="1328422" cy="1045700"/>
          </a:xfrm>
          <a:prstGeom prst="hexagon">
            <a:avLst>
              <a:gd name="adj" fmla="val 33478"/>
              <a:gd name="vf" fmla="val 115470"/>
            </a:avLst>
          </a:prstGeom>
          <a:solidFill>
            <a:srgbClr val="0039A6"/>
          </a:solidFill>
          <a:ln w="28575">
            <a:solidFill>
              <a:srgbClr val="0039A6"/>
            </a:solidFill>
            <a:miter lim="800000"/>
            <a:headEnd/>
            <a:tailEnd/>
          </a:ln>
        </p:spPr>
        <p:txBody>
          <a:bodyPr wrap="none" anchor="ctr"/>
          <a:lstStyle/>
          <a:p>
            <a:pPr algn="ctr" defTabSz="914400" fontAlgn="base">
              <a:spcBef>
                <a:spcPct val="0"/>
              </a:spcBef>
              <a:spcAft>
                <a:spcPct val="0"/>
              </a:spcAft>
            </a:pPr>
            <a:r>
              <a:rPr lang="en-US" sz="1100" b="1" dirty="0">
                <a:solidFill>
                  <a:schemeClr val="bg1"/>
                </a:solidFill>
                <a:latin typeface="Arial" charset="0"/>
              </a:rPr>
              <a:t>GOAL </a:t>
            </a:r>
            <a:r>
              <a:rPr lang="en-US" sz="1100" b="1" dirty="0" smtClean="0">
                <a:solidFill>
                  <a:schemeClr val="bg1"/>
                </a:solidFill>
                <a:latin typeface="Arial" charset="0"/>
              </a:rPr>
              <a:t>2</a:t>
            </a:r>
          </a:p>
          <a:p>
            <a:pPr algn="ctr" defTabSz="914400" fontAlgn="base">
              <a:spcBef>
                <a:spcPct val="0"/>
              </a:spcBef>
              <a:spcAft>
                <a:spcPct val="0"/>
              </a:spcAft>
            </a:pPr>
            <a:r>
              <a:rPr lang="en-US" sz="1100" b="1" dirty="0" smtClean="0">
                <a:solidFill>
                  <a:schemeClr val="bg1"/>
                </a:solidFill>
                <a:latin typeface="Arial" charset="0"/>
              </a:rPr>
              <a:t>Advance </a:t>
            </a:r>
          </a:p>
          <a:p>
            <a:pPr algn="ctr" defTabSz="914400" fontAlgn="base">
              <a:spcBef>
                <a:spcPct val="0"/>
              </a:spcBef>
              <a:spcAft>
                <a:spcPct val="0"/>
              </a:spcAft>
            </a:pPr>
            <a:r>
              <a:rPr lang="en-US" sz="1100" b="1" dirty="0" smtClean="0">
                <a:solidFill>
                  <a:schemeClr val="bg1"/>
                </a:solidFill>
                <a:latin typeface="Arial" charset="0"/>
              </a:rPr>
              <a:t>Member</a:t>
            </a:r>
          </a:p>
          <a:p>
            <a:pPr algn="ctr" defTabSz="914400" fontAlgn="base">
              <a:spcBef>
                <a:spcPct val="0"/>
              </a:spcBef>
              <a:spcAft>
                <a:spcPct val="0"/>
              </a:spcAft>
            </a:pPr>
            <a:r>
              <a:rPr lang="en-US" sz="1100" b="1" dirty="0" smtClean="0">
                <a:solidFill>
                  <a:schemeClr val="bg1"/>
                </a:solidFill>
                <a:latin typeface="Arial" charset="0"/>
              </a:rPr>
              <a:t>Careers</a:t>
            </a:r>
            <a:endParaRPr lang="en-US" sz="1100" b="1" dirty="0">
              <a:solidFill>
                <a:schemeClr val="bg1"/>
              </a:solidFill>
              <a:latin typeface="Arial" charset="0"/>
            </a:endParaRPr>
          </a:p>
        </p:txBody>
      </p:sp>
      <p:sp>
        <p:nvSpPr>
          <p:cNvPr id="10" name="AutoShape 27"/>
          <p:cNvSpPr>
            <a:spLocks noChangeAspect="1" noChangeArrowheads="1"/>
          </p:cNvSpPr>
          <p:nvPr/>
        </p:nvSpPr>
        <p:spPr bwMode="auto">
          <a:xfrm>
            <a:off x="7507039" y="3069100"/>
            <a:ext cx="1328422" cy="1045700"/>
          </a:xfrm>
          <a:prstGeom prst="hexagon">
            <a:avLst>
              <a:gd name="adj" fmla="val 33478"/>
              <a:gd name="vf" fmla="val 115470"/>
            </a:avLst>
          </a:prstGeom>
          <a:solidFill>
            <a:srgbClr val="0039A6"/>
          </a:solidFill>
          <a:ln w="28575">
            <a:solidFill>
              <a:srgbClr val="0039A6"/>
            </a:solidFill>
            <a:miter lim="800000"/>
            <a:headEnd/>
            <a:tailEnd/>
          </a:ln>
        </p:spPr>
        <p:txBody>
          <a:bodyPr wrap="none" anchor="ctr"/>
          <a:lstStyle/>
          <a:p>
            <a:pPr algn="ctr" defTabSz="914400" fontAlgn="base">
              <a:spcBef>
                <a:spcPct val="0"/>
              </a:spcBef>
              <a:spcAft>
                <a:spcPct val="0"/>
              </a:spcAft>
            </a:pPr>
            <a:endParaRPr lang="en-US" sz="1100" b="1" dirty="0">
              <a:solidFill>
                <a:schemeClr val="bg1"/>
              </a:solidFill>
              <a:latin typeface="Arial" charset="0"/>
            </a:endParaRPr>
          </a:p>
          <a:p>
            <a:pPr algn="ctr" defTabSz="914400" fontAlgn="base">
              <a:spcBef>
                <a:spcPct val="0"/>
              </a:spcBef>
              <a:spcAft>
                <a:spcPct val="0"/>
              </a:spcAft>
            </a:pPr>
            <a:r>
              <a:rPr lang="en-US" sz="1100" b="1" dirty="0">
                <a:solidFill>
                  <a:schemeClr val="bg1"/>
                </a:solidFill>
                <a:latin typeface="Arial" charset="0"/>
              </a:rPr>
              <a:t>GOAL </a:t>
            </a:r>
            <a:r>
              <a:rPr lang="en-US" sz="1100" b="1" dirty="0" smtClean="0">
                <a:solidFill>
                  <a:schemeClr val="bg1"/>
                </a:solidFill>
                <a:latin typeface="Arial" charset="0"/>
              </a:rPr>
              <a:t>4</a:t>
            </a:r>
          </a:p>
          <a:p>
            <a:pPr algn="ctr" defTabSz="914400" fontAlgn="base">
              <a:spcBef>
                <a:spcPct val="0"/>
              </a:spcBef>
              <a:spcAft>
                <a:spcPct val="0"/>
              </a:spcAft>
            </a:pPr>
            <a:r>
              <a:rPr lang="en-US" sz="1100" b="1" dirty="0" smtClean="0">
                <a:solidFill>
                  <a:schemeClr val="bg1"/>
                </a:solidFill>
                <a:latin typeface="Arial" charset="0"/>
              </a:rPr>
              <a:t>Communicate</a:t>
            </a:r>
          </a:p>
          <a:p>
            <a:pPr algn="ctr" defTabSz="914400" fontAlgn="base">
              <a:spcBef>
                <a:spcPct val="0"/>
              </a:spcBef>
              <a:spcAft>
                <a:spcPct val="0"/>
              </a:spcAft>
            </a:pPr>
            <a:r>
              <a:rPr lang="en-US" sz="1100" b="1" dirty="0" smtClean="0">
                <a:solidFill>
                  <a:schemeClr val="bg1"/>
                </a:solidFill>
                <a:latin typeface="Arial" charset="0"/>
              </a:rPr>
              <a:t>Chemistry’s</a:t>
            </a:r>
          </a:p>
          <a:p>
            <a:pPr algn="ctr" defTabSz="914400" fontAlgn="base">
              <a:spcBef>
                <a:spcPct val="0"/>
              </a:spcBef>
              <a:spcAft>
                <a:spcPct val="0"/>
              </a:spcAft>
            </a:pPr>
            <a:r>
              <a:rPr lang="en-US" sz="1100" b="1" dirty="0" smtClean="0">
                <a:solidFill>
                  <a:schemeClr val="bg1"/>
                </a:solidFill>
                <a:latin typeface="Arial" charset="0"/>
              </a:rPr>
              <a:t>Value</a:t>
            </a:r>
            <a:endParaRPr lang="en-US" sz="1100" b="1" dirty="0">
              <a:solidFill>
                <a:schemeClr val="bg1"/>
              </a:solidFill>
              <a:latin typeface="Arial" charset="0"/>
            </a:endParaRPr>
          </a:p>
          <a:p>
            <a:pPr algn="ctr" defTabSz="914400" fontAlgn="base">
              <a:spcBef>
                <a:spcPct val="0"/>
              </a:spcBef>
              <a:spcAft>
                <a:spcPct val="0"/>
              </a:spcAft>
            </a:pPr>
            <a:endParaRPr lang="en-US" sz="1100" b="1" dirty="0">
              <a:solidFill>
                <a:schemeClr val="bg1"/>
              </a:solidFill>
              <a:latin typeface="Arial" charset="0"/>
            </a:endParaRPr>
          </a:p>
        </p:txBody>
      </p:sp>
      <p:sp>
        <p:nvSpPr>
          <p:cNvPr id="3" name="TextBox 2"/>
          <p:cNvSpPr txBox="1"/>
          <p:nvPr/>
        </p:nvSpPr>
        <p:spPr>
          <a:xfrm>
            <a:off x="615101" y="2441769"/>
            <a:ext cx="2456822" cy="1354217"/>
          </a:xfrm>
          <a:prstGeom prst="rect">
            <a:avLst/>
          </a:prstGeom>
          <a:noFill/>
        </p:spPr>
        <p:txBody>
          <a:bodyPr wrap="none" rtlCol="0">
            <a:spAutoFit/>
          </a:bodyPr>
          <a:lstStyle/>
          <a:p>
            <a:r>
              <a:rPr lang="en-US" b="1" dirty="0" smtClean="0">
                <a:solidFill>
                  <a:srgbClr val="0039A6"/>
                </a:solidFill>
              </a:rPr>
              <a:t>CORE VALUES</a:t>
            </a:r>
            <a:r>
              <a:rPr lang="en-US" dirty="0" smtClean="0"/>
              <a:t>:</a:t>
            </a:r>
          </a:p>
          <a:p>
            <a:pPr marL="511175" lvl="1" indent="-282575">
              <a:buClr>
                <a:schemeClr val="accent1"/>
              </a:buClr>
            </a:pPr>
            <a:r>
              <a:rPr lang="en-US" sz="1600" dirty="0" smtClean="0"/>
              <a:t>Passion for chemistry</a:t>
            </a:r>
          </a:p>
          <a:p>
            <a:pPr marL="511175" lvl="1" indent="-282575">
              <a:buClr>
                <a:schemeClr val="accent1"/>
              </a:buClr>
            </a:pPr>
            <a:r>
              <a:rPr lang="en-US" sz="1600" dirty="0" smtClean="0"/>
              <a:t>Focus on members</a:t>
            </a:r>
          </a:p>
          <a:p>
            <a:pPr marL="511175" lvl="1" indent="-282575">
              <a:buClr>
                <a:schemeClr val="accent1"/>
              </a:buClr>
            </a:pPr>
            <a:r>
              <a:rPr lang="en-US" sz="1600" dirty="0" smtClean="0"/>
              <a:t>Professionalism</a:t>
            </a:r>
          </a:p>
          <a:p>
            <a:pPr marL="511175" lvl="1" indent="-282575">
              <a:buClr>
                <a:schemeClr val="accent1"/>
              </a:buClr>
            </a:pPr>
            <a:r>
              <a:rPr lang="en-US" sz="1600" dirty="0" smtClean="0"/>
              <a:t>Diversity and inclusion</a:t>
            </a:r>
            <a:endParaRPr lang="en-US" sz="1600" dirty="0"/>
          </a:p>
        </p:txBody>
      </p:sp>
      <p:sp>
        <p:nvSpPr>
          <p:cNvPr id="5" name="TextBox 4"/>
          <p:cNvSpPr txBox="1"/>
          <p:nvPr/>
        </p:nvSpPr>
        <p:spPr>
          <a:xfrm>
            <a:off x="615101" y="4014912"/>
            <a:ext cx="3816866" cy="861774"/>
          </a:xfrm>
          <a:prstGeom prst="rect">
            <a:avLst/>
          </a:prstGeom>
          <a:noFill/>
        </p:spPr>
        <p:txBody>
          <a:bodyPr wrap="square" rtlCol="0">
            <a:spAutoFit/>
          </a:bodyPr>
          <a:lstStyle/>
          <a:p>
            <a:r>
              <a:rPr lang="en-US" b="1" dirty="0" smtClean="0">
                <a:solidFill>
                  <a:srgbClr val="333399"/>
                </a:solidFill>
              </a:rPr>
              <a:t>VISION:</a:t>
            </a:r>
          </a:p>
          <a:p>
            <a:r>
              <a:rPr lang="en-US" sz="1600" dirty="0">
                <a:solidFill>
                  <a:srgbClr val="000000"/>
                </a:solidFill>
              </a:rPr>
              <a:t>Improving people’s lives through the transforming power of chemistry</a:t>
            </a:r>
          </a:p>
        </p:txBody>
      </p:sp>
      <p:sp>
        <p:nvSpPr>
          <p:cNvPr id="19" name="TextBox 18"/>
          <p:cNvSpPr txBox="1"/>
          <p:nvPr/>
        </p:nvSpPr>
        <p:spPr>
          <a:xfrm>
            <a:off x="615101" y="5111513"/>
            <a:ext cx="3276538" cy="1107996"/>
          </a:xfrm>
          <a:prstGeom prst="rect">
            <a:avLst/>
          </a:prstGeom>
          <a:noFill/>
        </p:spPr>
        <p:txBody>
          <a:bodyPr wrap="none" rtlCol="0">
            <a:spAutoFit/>
          </a:bodyPr>
          <a:lstStyle/>
          <a:p>
            <a:r>
              <a:rPr lang="en-US" b="1" dirty="0" smtClean="0">
                <a:solidFill>
                  <a:srgbClr val="333399"/>
                </a:solidFill>
              </a:rPr>
              <a:t>MISSION:</a:t>
            </a:r>
          </a:p>
          <a:p>
            <a:r>
              <a:rPr lang="en-US" sz="1600" dirty="0">
                <a:solidFill>
                  <a:srgbClr val="000000"/>
                </a:solidFill>
              </a:rPr>
              <a:t>To advance the broader chemistry</a:t>
            </a:r>
          </a:p>
          <a:p>
            <a:r>
              <a:rPr lang="en-US" sz="1600" dirty="0">
                <a:solidFill>
                  <a:srgbClr val="000000"/>
                </a:solidFill>
              </a:rPr>
              <a:t>enterprise and its practitioners for</a:t>
            </a:r>
          </a:p>
          <a:p>
            <a:r>
              <a:rPr lang="en-US" sz="1600" dirty="0">
                <a:solidFill>
                  <a:srgbClr val="000000"/>
                </a:solidFill>
              </a:rPr>
              <a:t>the benefit of Earth and its people</a:t>
            </a:r>
          </a:p>
        </p:txBody>
      </p:sp>
      <p:sp>
        <p:nvSpPr>
          <p:cNvPr id="9" name="AutoShape 27"/>
          <p:cNvSpPr>
            <a:spLocks noChangeAspect="1" noChangeArrowheads="1"/>
          </p:cNvSpPr>
          <p:nvPr/>
        </p:nvSpPr>
        <p:spPr bwMode="auto">
          <a:xfrm>
            <a:off x="6285817" y="3054928"/>
            <a:ext cx="1328422" cy="1045700"/>
          </a:xfrm>
          <a:prstGeom prst="hexagon">
            <a:avLst>
              <a:gd name="adj" fmla="val 33478"/>
              <a:gd name="vf" fmla="val 115470"/>
            </a:avLst>
          </a:prstGeom>
          <a:solidFill>
            <a:srgbClr val="0039A6"/>
          </a:solidFill>
          <a:ln w="28575">
            <a:solidFill>
              <a:srgbClr val="0039A6"/>
            </a:solidFill>
            <a:miter lim="800000"/>
            <a:headEnd/>
            <a:tailEnd/>
          </a:ln>
        </p:spPr>
        <p:txBody>
          <a:bodyPr wrap="none" anchor="ctr"/>
          <a:lstStyle/>
          <a:p>
            <a:pPr algn="ctr" defTabSz="914400" fontAlgn="base">
              <a:spcBef>
                <a:spcPct val="0"/>
              </a:spcBef>
              <a:spcAft>
                <a:spcPct val="0"/>
              </a:spcAft>
            </a:pPr>
            <a:r>
              <a:rPr lang="en-US" sz="1100" b="1" dirty="0">
                <a:solidFill>
                  <a:schemeClr val="bg1"/>
                </a:solidFill>
                <a:latin typeface="Arial" charset="0"/>
              </a:rPr>
              <a:t>GOAL </a:t>
            </a:r>
            <a:r>
              <a:rPr lang="en-US" sz="1100" b="1" dirty="0" smtClean="0">
                <a:solidFill>
                  <a:schemeClr val="bg1"/>
                </a:solidFill>
                <a:latin typeface="Arial" charset="0"/>
              </a:rPr>
              <a:t>3</a:t>
            </a:r>
          </a:p>
          <a:p>
            <a:pPr algn="ctr" defTabSz="914400" fontAlgn="base">
              <a:spcBef>
                <a:spcPct val="0"/>
              </a:spcBef>
              <a:spcAft>
                <a:spcPct val="0"/>
              </a:spcAft>
            </a:pPr>
            <a:r>
              <a:rPr lang="en-US" sz="1100" b="1" dirty="0" smtClean="0">
                <a:solidFill>
                  <a:schemeClr val="bg1"/>
                </a:solidFill>
                <a:latin typeface="Arial" charset="0"/>
              </a:rPr>
              <a:t>Improve</a:t>
            </a:r>
          </a:p>
          <a:p>
            <a:pPr algn="ctr" defTabSz="914400" fontAlgn="base">
              <a:spcBef>
                <a:spcPct val="0"/>
              </a:spcBef>
              <a:spcAft>
                <a:spcPct val="0"/>
              </a:spcAft>
            </a:pPr>
            <a:r>
              <a:rPr lang="en-US" sz="1100" b="1" dirty="0" smtClean="0">
                <a:solidFill>
                  <a:schemeClr val="bg1"/>
                </a:solidFill>
                <a:latin typeface="Arial" charset="0"/>
              </a:rPr>
              <a:t>Education</a:t>
            </a:r>
            <a:endParaRPr lang="en-US" sz="1100" b="1" dirty="0">
              <a:solidFill>
                <a:schemeClr val="bg1"/>
              </a:solidFill>
              <a:latin typeface="Arial" charset="0"/>
            </a:endParaRPr>
          </a:p>
        </p:txBody>
      </p:sp>
      <p:sp>
        <p:nvSpPr>
          <p:cNvPr id="17" name="TextBox 16"/>
          <p:cNvSpPr txBox="1"/>
          <p:nvPr/>
        </p:nvSpPr>
        <p:spPr>
          <a:xfrm>
            <a:off x="1776845" y="1298235"/>
            <a:ext cx="7065819" cy="646331"/>
          </a:xfrm>
          <a:prstGeom prst="rect">
            <a:avLst/>
          </a:prstGeom>
          <a:solidFill>
            <a:srgbClr val="FBDF53"/>
          </a:solidFill>
          <a:ln>
            <a:solidFill>
              <a:schemeClr val="tx1"/>
            </a:solidFill>
          </a:ln>
        </p:spPr>
        <p:txBody>
          <a:bodyPr wrap="square" rtlCol="0">
            <a:spAutoFit/>
          </a:bodyPr>
          <a:lstStyle/>
          <a:p>
            <a:endParaRPr lang="en-US" sz="900" dirty="0" smtClean="0"/>
          </a:p>
          <a:p>
            <a:pPr algn="ctr"/>
            <a:r>
              <a:rPr lang="en-US" b="1" dirty="0" smtClean="0"/>
              <a:t>ACS MISSION, VISION, AND CORE VALUES</a:t>
            </a:r>
          </a:p>
          <a:p>
            <a:endParaRPr lang="en-US" sz="900" dirty="0"/>
          </a:p>
        </p:txBody>
      </p:sp>
      <p:pic>
        <p:nvPicPr>
          <p:cNvPr id="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912" y="1162666"/>
            <a:ext cx="1065933" cy="105901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42358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374650"/>
            <a:ext cx="6259512" cy="944562"/>
          </a:xfrm>
        </p:spPr>
        <p:txBody>
          <a:bodyPr/>
          <a:lstStyle/>
          <a:p>
            <a:r>
              <a:rPr lang="en-US" sz="3200"/>
              <a:t>Factors That Determine Goals: </a:t>
            </a:r>
            <a:br>
              <a:rPr lang="en-US" sz="3200"/>
            </a:br>
            <a:r>
              <a:rPr lang="en-US" sz="3200"/>
              <a:t>  The Environmental Scan Tool</a:t>
            </a:r>
          </a:p>
        </p:txBody>
      </p:sp>
      <p:graphicFrame>
        <p:nvGraphicFramePr>
          <p:cNvPr id="5" name="Content Placeholder 4"/>
          <p:cNvGraphicFramePr>
            <a:graphicFrameLocks noGrp="1"/>
          </p:cNvGraphicFramePr>
          <p:nvPr>
            <p:ph idx="1"/>
          </p:nvPr>
        </p:nvGraphicFramePr>
        <p:xfrm>
          <a:off x="685800" y="1828800"/>
          <a:ext cx="7859712" cy="4352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2" name="Footer Placeholder 3"/>
          <p:cNvSpPr>
            <a:spLocks noGrp="1"/>
          </p:cNvSpPr>
          <p:nvPr>
            <p:ph type="ftr" sz="quarter" idx="10"/>
          </p:nvPr>
        </p:nvSpPr>
        <p:spPr>
          <a:xfrm>
            <a:off x="752475" y="6578600"/>
            <a:ext cx="2895600" cy="279400"/>
          </a:xfrm>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8600"/>
            <a:ext cx="6192688" cy="1063200"/>
          </a:xfrm>
        </p:spPr>
        <p:txBody>
          <a:bodyPr/>
          <a:lstStyle/>
          <a:p>
            <a:r>
              <a:rPr lang="en-US" dirty="0" smtClean="0"/>
              <a:t>Environment Scan 2015 - Key Trends</a:t>
            </a:r>
            <a:br>
              <a:rPr lang="en-US" dirty="0" smtClean="0"/>
            </a:br>
            <a:r>
              <a:rPr lang="en-US" dirty="0" smtClean="0">
                <a:solidFill>
                  <a:srgbClr val="FF0000"/>
                </a:solidFill>
              </a:rPr>
              <a:t>Especially Important to Local Sections</a:t>
            </a:r>
            <a:r>
              <a:rPr lang="en-US" dirty="0" smtClean="0"/>
              <a:t/>
            </a:r>
            <a:br>
              <a:rPr lang="en-US" dirty="0" smtClean="0"/>
            </a:br>
            <a:endParaRPr lang="en-US" dirty="0"/>
          </a:p>
        </p:txBody>
      </p:sp>
      <p:sp>
        <p:nvSpPr>
          <p:cNvPr id="3" name="Content Placeholder 2"/>
          <p:cNvSpPr>
            <a:spLocks noGrp="1"/>
          </p:cNvSpPr>
          <p:nvPr>
            <p:ph idx="1"/>
          </p:nvPr>
        </p:nvSpPr>
        <p:spPr>
          <a:xfrm>
            <a:off x="827584" y="692696"/>
            <a:ext cx="3888928" cy="4352925"/>
          </a:xfrm>
        </p:spPr>
        <p:txBody>
          <a:bodyPr/>
          <a:lstStyle/>
          <a:p>
            <a:pPr marL="0" lvl="0" indent="0" algn="ctr">
              <a:spcAft>
                <a:spcPts val="0"/>
              </a:spcAft>
              <a:buNone/>
            </a:pPr>
            <a:endParaRPr lang="en-US" b="1" u="sng" dirty="0" smtClean="0"/>
          </a:p>
          <a:p>
            <a:pPr marL="0" lvl="0" indent="0" algn="ctr">
              <a:spcAft>
                <a:spcPts val="0"/>
              </a:spcAft>
              <a:buNone/>
            </a:pPr>
            <a:r>
              <a:rPr lang="en-US" b="1" u="sng" dirty="0" smtClean="0"/>
              <a:t>Social</a:t>
            </a:r>
          </a:p>
          <a:p>
            <a:pPr lvl="0">
              <a:spcAft>
                <a:spcPts val="0"/>
              </a:spcAft>
              <a:buFont typeface="+mj-lt"/>
              <a:buAutoNum type="arabicPeriod"/>
            </a:pPr>
            <a:r>
              <a:rPr lang="en-US" sz="1600" dirty="0" smtClean="0"/>
              <a:t>Scientific enterprise globalization</a:t>
            </a:r>
            <a:endParaRPr lang="en-US" sz="1600" dirty="0"/>
          </a:p>
          <a:p>
            <a:pPr lvl="0">
              <a:spcAft>
                <a:spcPts val="0"/>
              </a:spcAft>
              <a:buFont typeface="+mj-lt"/>
              <a:buAutoNum type="arabicPeriod"/>
            </a:pPr>
            <a:r>
              <a:rPr lang="en-US" sz="1600" dirty="0"/>
              <a:t>K-12 education </a:t>
            </a:r>
            <a:r>
              <a:rPr lang="en-US" sz="1600" dirty="0" smtClean="0"/>
              <a:t>trends</a:t>
            </a:r>
          </a:p>
          <a:p>
            <a:pPr lvl="0">
              <a:spcAft>
                <a:spcPts val="0"/>
              </a:spcAft>
              <a:buFont typeface="+mj-lt"/>
              <a:buAutoNum type="arabicPeriod"/>
            </a:pPr>
            <a:r>
              <a:rPr lang="en-US" sz="1600" dirty="0" smtClean="0"/>
              <a:t>Two-year college trends</a:t>
            </a:r>
          </a:p>
          <a:p>
            <a:pPr lvl="0">
              <a:spcAft>
                <a:spcPts val="0"/>
              </a:spcAft>
              <a:buFont typeface="+mj-lt"/>
              <a:buAutoNum type="arabicPeriod"/>
            </a:pPr>
            <a:r>
              <a:rPr lang="en-US" sz="1600" dirty="0" smtClean="0"/>
              <a:t>Politicization </a:t>
            </a:r>
            <a:r>
              <a:rPr lang="en-US" sz="1600" dirty="0"/>
              <a:t>of science </a:t>
            </a:r>
            <a:r>
              <a:rPr lang="en-US" sz="1600" dirty="0" smtClean="0"/>
              <a:t>education</a:t>
            </a:r>
          </a:p>
          <a:p>
            <a:pPr lvl="0">
              <a:spcAft>
                <a:spcPts val="0"/>
              </a:spcAft>
              <a:buFont typeface="+mj-lt"/>
              <a:buAutoNum type="arabicPeriod"/>
            </a:pPr>
            <a:r>
              <a:rPr lang="en-US" sz="1600" dirty="0" smtClean="0">
                <a:solidFill>
                  <a:srgbClr val="FF0000"/>
                </a:solidFill>
              </a:rPr>
              <a:t>Challenges in information/ knowledge/understanding</a:t>
            </a:r>
            <a:endParaRPr lang="en-US" sz="1600" dirty="0">
              <a:solidFill>
                <a:srgbClr val="FF0000"/>
              </a:solidFill>
            </a:endParaRPr>
          </a:p>
          <a:p>
            <a:pPr>
              <a:spcAft>
                <a:spcPts val="0"/>
              </a:spcAft>
              <a:buFont typeface="+mj-lt"/>
              <a:buAutoNum type="arabicPeriod"/>
            </a:pPr>
            <a:r>
              <a:rPr lang="en-US" sz="1600" dirty="0" smtClean="0">
                <a:solidFill>
                  <a:srgbClr val="FF0000"/>
                </a:solidFill>
              </a:rPr>
              <a:t>Demographic </a:t>
            </a:r>
            <a:r>
              <a:rPr lang="en-US" sz="1600" dirty="0">
                <a:solidFill>
                  <a:srgbClr val="FF0000"/>
                </a:solidFill>
              </a:rPr>
              <a:t>shifts </a:t>
            </a:r>
            <a:endParaRPr lang="en-US" sz="1600" dirty="0" smtClean="0">
              <a:solidFill>
                <a:srgbClr val="FF0000"/>
              </a:solidFill>
            </a:endParaRPr>
          </a:p>
          <a:p>
            <a:pPr>
              <a:spcAft>
                <a:spcPts val="0"/>
              </a:spcAft>
              <a:buFont typeface="+mj-lt"/>
              <a:buAutoNum type="arabicPeriod"/>
            </a:pPr>
            <a:r>
              <a:rPr lang="en-US" sz="1600" dirty="0" smtClean="0">
                <a:solidFill>
                  <a:srgbClr val="FF0000"/>
                </a:solidFill>
              </a:rPr>
              <a:t>Changing </a:t>
            </a:r>
            <a:r>
              <a:rPr lang="en-US" sz="1600" dirty="0">
                <a:solidFill>
                  <a:srgbClr val="FF0000"/>
                </a:solidFill>
              </a:rPr>
              <a:t>career </a:t>
            </a:r>
            <a:r>
              <a:rPr lang="en-US" sz="1600" dirty="0" smtClean="0">
                <a:solidFill>
                  <a:srgbClr val="FF0000"/>
                </a:solidFill>
              </a:rPr>
              <a:t>pathways</a:t>
            </a:r>
          </a:p>
          <a:p>
            <a:pPr>
              <a:spcAft>
                <a:spcPts val="0"/>
              </a:spcAft>
              <a:buFont typeface="+mj-lt"/>
              <a:buAutoNum type="arabicPeriod"/>
            </a:pPr>
            <a:r>
              <a:rPr lang="en-US" sz="1600" dirty="0" smtClean="0">
                <a:solidFill>
                  <a:srgbClr val="FF0000"/>
                </a:solidFill>
              </a:rPr>
              <a:t>Evolving meeting models</a:t>
            </a:r>
          </a:p>
          <a:p>
            <a:pPr>
              <a:spcAft>
                <a:spcPts val="0"/>
              </a:spcAft>
              <a:buFont typeface="+mj-lt"/>
              <a:buAutoNum type="arabicPeriod"/>
            </a:pPr>
            <a:r>
              <a:rPr lang="en-US" sz="1600" dirty="0" smtClean="0">
                <a:solidFill>
                  <a:srgbClr val="FF0000"/>
                </a:solidFill>
              </a:rPr>
              <a:t>Changing nature of community</a:t>
            </a:r>
          </a:p>
          <a:p>
            <a:pPr marL="0" indent="0" algn="ctr">
              <a:spcAft>
                <a:spcPts val="0"/>
              </a:spcAft>
              <a:buNone/>
            </a:pPr>
            <a:r>
              <a:rPr lang="en-US" b="1" u="sng" dirty="0" smtClean="0"/>
              <a:t>Economic</a:t>
            </a:r>
            <a:endParaRPr lang="en-US" b="1" u="sng" dirty="0"/>
          </a:p>
          <a:p>
            <a:pPr>
              <a:spcAft>
                <a:spcPts val="0"/>
              </a:spcAft>
              <a:buFont typeface="+mj-lt"/>
              <a:buAutoNum type="arabicPeriod"/>
            </a:pPr>
            <a:r>
              <a:rPr lang="en-US" sz="1600" dirty="0"/>
              <a:t>Lower oil prices</a:t>
            </a:r>
          </a:p>
          <a:p>
            <a:pPr>
              <a:spcAft>
                <a:spcPts val="0"/>
              </a:spcAft>
              <a:buFont typeface="+mj-lt"/>
              <a:buAutoNum type="arabicPeriod"/>
            </a:pPr>
            <a:r>
              <a:rPr lang="en-US" sz="1600" dirty="0">
                <a:solidFill>
                  <a:srgbClr val="FF0000"/>
                </a:solidFill>
              </a:rPr>
              <a:t>Environmental concerns and responses</a:t>
            </a:r>
          </a:p>
          <a:p>
            <a:pPr>
              <a:spcAft>
                <a:spcPts val="0"/>
              </a:spcAft>
              <a:buFont typeface="+mj-lt"/>
              <a:buAutoNum type="arabicPeriod"/>
            </a:pPr>
            <a:r>
              <a:rPr lang="en-US" sz="1600" dirty="0"/>
              <a:t>Access to raw materials</a:t>
            </a:r>
          </a:p>
          <a:p>
            <a:pPr>
              <a:spcAft>
                <a:spcPts val="0"/>
              </a:spcAft>
              <a:buFont typeface="+mj-lt"/>
              <a:buAutoNum type="arabicPeriod"/>
            </a:pPr>
            <a:r>
              <a:rPr lang="en-US" sz="1600" dirty="0"/>
              <a:t>Middle class growth in BRICKS countries</a:t>
            </a:r>
          </a:p>
          <a:p>
            <a:pPr lvl="0">
              <a:buFont typeface="+mj-lt"/>
              <a:buAutoNum type="arabicPeriod"/>
            </a:pPr>
            <a:r>
              <a:rPr lang="en-US" sz="1600" dirty="0"/>
              <a:t>Increased use of adjunct and non-tenure track faculty</a:t>
            </a:r>
          </a:p>
          <a:p>
            <a:pPr>
              <a:spcAft>
                <a:spcPts val="0"/>
              </a:spcAft>
            </a:pPr>
            <a:endParaRPr lang="en-US" dirty="0" smtClean="0"/>
          </a:p>
        </p:txBody>
      </p:sp>
      <p:sp>
        <p:nvSpPr>
          <p:cNvPr id="4" name="Footer Placeholder 3"/>
          <p:cNvSpPr>
            <a:spLocks noGrp="1"/>
          </p:cNvSpPr>
          <p:nvPr>
            <p:ph type="ftr" sz="quarter" idx="10"/>
          </p:nvPr>
        </p:nvSpPr>
        <p:spPr/>
        <p:txBody>
          <a:bodyPr/>
          <a:lstStyle/>
          <a:p>
            <a:r>
              <a:rPr lang="en-US" altLang="en-US" smtClean="0"/>
              <a:t>American Chemical Society 2018</a:t>
            </a:r>
            <a:endParaRPr lang="en-GB" altLang="en-US" dirty="0"/>
          </a:p>
        </p:txBody>
      </p:sp>
      <p:sp>
        <p:nvSpPr>
          <p:cNvPr id="7" name="Content Placeholder 2"/>
          <p:cNvSpPr txBox="1">
            <a:spLocks/>
          </p:cNvSpPr>
          <p:nvPr/>
        </p:nvSpPr>
        <p:spPr bwMode="auto">
          <a:xfrm>
            <a:off x="4870918" y="1431500"/>
            <a:ext cx="3888928"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fontAlgn="base">
              <a:spcBef>
                <a:spcPct val="10000"/>
              </a:spcBef>
              <a:spcAft>
                <a:spcPct val="40000"/>
              </a:spcAft>
              <a:buChar char="•"/>
              <a:defRPr>
                <a:solidFill>
                  <a:srgbClr val="0039A6"/>
                </a:solidFill>
                <a:latin typeface="+mn-lt"/>
                <a:ea typeface="+mn-ea"/>
                <a:cs typeface="+mn-cs"/>
              </a:defRPr>
            </a:lvl1pPr>
            <a:lvl2pPr marL="742950" indent="-285750" algn="l" rtl="0" fontAlgn="base">
              <a:spcBef>
                <a:spcPct val="10000"/>
              </a:spcBef>
              <a:spcAft>
                <a:spcPct val="40000"/>
              </a:spcAft>
              <a:buChar char="–"/>
              <a:defRPr sz="1600">
                <a:solidFill>
                  <a:srgbClr val="0039A6"/>
                </a:solidFill>
                <a:latin typeface="+mn-lt"/>
              </a:defRPr>
            </a:lvl2pPr>
            <a:lvl3pPr marL="1143000" indent="-228600" algn="l" rtl="0" fontAlgn="base">
              <a:spcBef>
                <a:spcPct val="10000"/>
              </a:spcBef>
              <a:spcAft>
                <a:spcPct val="40000"/>
              </a:spcAft>
              <a:buChar char="•"/>
              <a:defRPr sz="1400">
                <a:solidFill>
                  <a:srgbClr val="0039A6"/>
                </a:solidFill>
                <a:latin typeface="+mn-lt"/>
              </a:defRPr>
            </a:lvl3pPr>
            <a:lvl4pPr marL="1600200" indent="-228600" algn="l" rtl="0" fontAlgn="base">
              <a:spcBef>
                <a:spcPct val="10000"/>
              </a:spcBef>
              <a:spcAft>
                <a:spcPct val="40000"/>
              </a:spcAft>
              <a:buChar char="–"/>
              <a:defRPr sz="1200">
                <a:solidFill>
                  <a:srgbClr val="0039A6"/>
                </a:solidFill>
                <a:latin typeface="+mn-lt"/>
              </a:defRPr>
            </a:lvl4pPr>
            <a:lvl5pPr marL="2057400" indent="-228600" algn="l" rtl="0" fontAlgn="base">
              <a:spcBef>
                <a:spcPct val="10000"/>
              </a:spcBef>
              <a:spcAft>
                <a:spcPct val="40000"/>
              </a:spcAft>
              <a:buChar char="»"/>
              <a:defRPr sz="1000">
                <a:solidFill>
                  <a:srgbClr val="0039A6"/>
                </a:solidFill>
                <a:latin typeface="+mn-lt"/>
              </a:defRPr>
            </a:lvl5pPr>
            <a:lvl6pPr marL="2514600" indent="-228600" algn="l" rtl="0" fontAlgn="base">
              <a:spcBef>
                <a:spcPct val="10000"/>
              </a:spcBef>
              <a:spcAft>
                <a:spcPct val="40000"/>
              </a:spcAft>
              <a:buChar char="»"/>
              <a:defRPr sz="1000">
                <a:solidFill>
                  <a:srgbClr val="0039A6"/>
                </a:solidFill>
                <a:latin typeface="+mn-lt"/>
              </a:defRPr>
            </a:lvl6pPr>
            <a:lvl7pPr marL="2971800" indent="-228600" algn="l" rtl="0" fontAlgn="base">
              <a:spcBef>
                <a:spcPct val="10000"/>
              </a:spcBef>
              <a:spcAft>
                <a:spcPct val="40000"/>
              </a:spcAft>
              <a:buChar char="»"/>
              <a:defRPr sz="1000">
                <a:solidFill>
                  <a:srgbClr val="0039A6"/>
                </a:solidFill>
                <a:latin typeface="+mn-lt"/>
              </a:defRPr>
            </a:lvl7pPr>
            <a:lvl8pPr marL="3429000" indent="-228600" algn="l" rtl="0" fontAlgn="base">
              <a:spcBef>
                <a:spcPct val="10000"/>
              </a:spcBef>
              <a:spcAft>
                <a:spcPct val="40000"/>
              </a:spcAft>
              <a:buChar char="»"/>
              <a:defRPr sz="1000">
                <a:solidFill>
                  <a:srgbClr val="0039A6"/>
                </a:solidFill>
                <a:latin typeface="+mn-lt"/>
              </a:defRPr>
            </a:lvl8pPr>
            <a:lvl9pPr marL="3886200" indent="-228600" algn="l" rtl="0" fontAlgn="base">
              <a:spcBef>
                <a:spcPct val="10000"/>
              </a:spcBef>
              <a:spcAft>
                <a:spcPct val="40000"/>
              </a:spcAft>
              <a:buChar char="»"/>
              <a:defRPr sz="1000">
                <a:solidFill>
                  <a:srgbClr val="0039A6"/>
                </a:solidFill>
                <a:latin typeface="+mn-lt"/>
              </a:defRPr>
            </a:lvl9pPr>
          </a:lstStyle>
          <a:p>
            <a:pPr marL="0" indent="0" algn="ctr">
              <a:spcAft>
                <a:spcPts val="0"/>
              </a:spcAft>
              <a:buNone/>
            </a:pPr>
            <a:r>
              <a:rPr lang="en-US" b="1" u="sng" dirty="0"/>
              <a:t>Technology</a:t>
            </a:r>
          </a:p>
          <a:p>
            <a:pPr>
              <a:spcAft>
                <a:spcPts val="0"/>
              </a:spcAft>
              <a:buFont typeface="+mj-lt"/>
              <a:buAutoNum type="arabicPeriod"/>
            </a:pPr>
            <a:r>
              <a:rPr lang="en-US" sz="1600" dirty="0"/>
              <a:t>Emerging genomics applications</a:t>
            </a:r>
          </a:p>
          <a:p>
            <a:pPr>
              <a:spcAft>
                <a:spcPts val="0"/>
              </a:spcAft>
              <a:buFont typeface="+mj-lt"/>
              <a:buAutoNum type="arabicPeriod"/>
            </a:pPr>
            <a:r>
              <a:rPr lang="en-US" sz="1600" dirty="0"/>
              <a:t>3-D printing</a:t>
            </a:r>
          </a:p>
          <a:p>
            <a:pPr>
              <a:spcAft>
                <a:spcPts val="0"/>
              </a:spcAft>
              <a:buFont typeface="+mj-lt"/>
              <a:buAutoNum type="arabicPeriod"/>
            </a:pPr>
            <a:r>
              <a:rPr lang="en-US" sz="1600" dirty="0">
                <a:solidFill>
                  <a:srgbClr val="FF0000"/>
                </a:solidFill>
              </a:rPr>
              <a:t>Social, mobile, cloud </a:t>
            </a:r>
          </a:p>
          <a:p>
            <a:pPr>
              <a:spcAft>
                <a:spcPts val="0"/>
              </a:spcAft>
              <a:buFont typeface="+mj-lt"/>
              <a:buAutoNum type="arabicPeriod"/>
            </a:pPr>
            <a:r>
              <a:rPr lang="en-US" sz="1600" dirty="0"/>
              <a:t>Cyber-security threats</a:t>
            </a:r>
          </a:p>
          <a:p>
            <a:pPr>
              <a:spcAft>
                <a:spcPts val="0"/>
              </a:spcAft>
              <a:buFont typeface="+mj-lt"/>
              <a:buAutoNum type="arabicPeriod"/>
            </a:pPr>
            <a:r>
              <a:rPr lang="en-US" sz="1600" dirty="0">
                <a:solidFill>
                  <a:srgbClr val="FF0000"/>
                </a:solidFill>
              </a:rPr>
              <a:t>Online and other education tools</a:t>
            </a:r>
          </a:p>
          <a:p>
            <a:pPr>
              <a:spcAft>
                <a:spcPts val="0"/>
              </a:spcAft>
              <a:buFont typeface="+mj-lt"/>
              <a:buAutoNum type="arabicPeriod"/>
            </a:pPr>
            <a:r>
              <a:rPr lang="en-US" sz="1600" dirty="0"/>
              <a:t>Big data</a:t>
            </a:r>
          </a:p>
          <a:p>
            <a:pPr marL="0" indent="0" algn="ctr">
              <a:spcAft>
                <a:spcPts val="0"/>
              </a:spcAft>
              <a:buNone/>
            </a:pPr>
            <a:endParaRPr lang="en-US" b="1" u="sng" kern="0" dirty="0"/>
          </a:p>
          <a:p>
            <a:pPr marL="0" indent="0" algn="ctr">
              <a:spcAft>
                <a:spcPts val="0"/>
              </a:spcAft>
              <a:buNone/>
            </a:pPr>
            <a:endParaRPr lang="en-US" b="1" u="sng" kern="0" dirty="0" smtClean="0"/>
          </a:p>
          <a:p>
            <a:pPr marL="0" indent="0" algn="ctr">
              <a:spcAft>
                <a:spcPts val="0"/>
              </a:spcAft>
              <a:buNone/>
            </a:pPr>
            <a:endParaRPr lang="en-US" b="1" u="sng" kern="0" dirty="0" smtClean="0"/>
          </a:p>
          <a:p>
            <a:pPr marL="0" indent="0" algn="ctr">
              <a:spcAft>
                <a:spcPts val="0"/>
              </a:spcAft>
              <a:buNone/>
            </a:pPr>
            <a:r>
              <a:rPr lang="en-US" b="1" u="sng" kern="0" dirty="0" smtClean="0"/>
              <a:t>Political</a:t>
            </a:r>
          </a:p>
          <a:p>
            <a:pPr>
              <a:spcAft>
                <a:spcPts val="0"/>
              </a:spcAft>
              <a:buFont typeface="+mj-lt"/>
              <a:buAutoNum type="arabicPeriod"/>
            </a:pPr>
            <a:r>
              <a:rPr lang="en-US" sz="1600" kern="0" dirty="0" smtClean="0"/>
              <a:t>Global terrorism</a:t>
            </a:r>
          </a:p>
          <a:p>
            <a:pPr>
              <a:spcAft>
                <a:spcPts val="0"/>
              </a:spcAft>
              <a:buFont typeface="+mj-lt"/>
              <a:buAutoNum type="arabicPeriod"/>
            </a:pPr>
            <a:r>
              <a:rPr lang="en-US" sz="1600" kern="0" dirty="0" smtClean="0">
                <a:solidFill>
                  <a:srgbClr val="FF0000"/>
                </a:solidFill>
              </a:rPr>
              <a:t>Public opposition to scientific knowledge</a:t>
            </a:r>
          </a:p>
          <a:p>
            <a:pPr>
              <a:spcAft>
                <a:spcPts val="0"/>
              </a:spcAft>
              <a:buFont typeface="+mj-lt"/>
              <a:buAutoNum type="arabicPeriod"/>
            </a:pPr>
            <a:r>
              <a:rPr lang="en-US" sz="1600" kern="0" dirty="0" smtClean="0">
                <a:solidFill>
                  <a:srgbClr val="FF0000"/>
                </a:solidFill>
              </a:rPr>
              <a:t>Changing academic funding levels</a:t>
            </a:r>
          </a:p>
          <a:p>
            <a:pPr>
              <a:spcAft>
                <a:spcPts val="0"/>
              </a:spcAft>
            </a:pPr>
            <a:endParaRPr lang="en-US" kern="0" dirty="0"/>
          </a:p>
        </p:txBody>
      </p:sp>
      <p:cxnSp>
        <p:nvCxnSpPr>
          <p:cNvPr id="9" name="Straight Connector 8"/>
          <p:cNvCxnSpPr/>
          <p:nvPr/>
        </p:nvCxnSpPr>
        <p:spPr>
          <a:xfrm>
            <a:off x="4764562" y="1431500"/>
            <a:ext cx="0" cy="48965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7056" y="4038600"/>
            <a:ext cx="84969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054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827088" y="319088"/>
            <a:ext cx="5878512" cy="944562"/>
          </a:xfrm>
        </p:spPr>
        <p:txBody>
          <a:bodyPr/>
          <a:lstStyle/>
          <a:p>
            <a:pPr algn="ctr"/>
            <a:r>
              <a:rPr lang="en-US" sz="3200"/>
              <a:t/>
            </a:r>
            <a:br>
              <a:rPr lang="en-US" sz="3200"/>
            </a:br>
            <a:r>
              <a:rPr lang="en-US" sz="3200"/>
              <a:t>   Typical Local Section Goals</a:t>
            </a:r>
          </a:p>
        </p:txBody>
      </p:sp>
      <p:sp>
        <p:nvSpPr>
          <p:cNvPr id="39939" name="Content Placeholder 5"/>
          <p:cNvSpPr>
            <a:spLocks noGrp="1"/>
          </p:cNvSpPr>
          <p:nvPr>
            <p:ph idx="1"/>
          </p:nvPr>
        </p:nvSpPr>
        <p:spPr/>
        <p:txBody>
          <a:bodyPr/>
          <a:lstStyle/>
          <a:p>
            <a:pPr>
              <a:buFontTx/>
              <a:buChar char="•"/>
            </a:pPr>
            <a:r>
              <a:rPr lang="en-US" sz="2400" dirty="0"/>
              <a:t>Increase membership</a:t>
            </a:r>
          </a:p>
          <a:p>
            <a:pPr>
              <a:buFontTx/>
              <a:buChar char="•"/>
            </a:pPr>
            <a:r>
              <a:rPr lang="en-US" sz="2400" dirty="0"/>
              <a:t>Engage current membership</a:t>
            </a:r>
          </a:p>
          <a:p>
            <a:pPr>
              <a:buFontTx/>
              <a:buChar char="•"/>
            </a:pPr>
            <a:r>
              <a:rPr lang="en-US" sz="2400" dirty="0"/>
              <a:t>Raise </a:t>
            </a:r>
            <a:r>
              <a:rPr lang="en-US" sz="2400" dirty="0" smtClean="0"/>
              <a:t>funds for scholarships, awards</a:t>
            </a:r>
          </a:p>
          <a:p>
            <a:pPr>
              <a:buFontTx/>
              <a:buChar char="•"/>
            </a:pPr>
            <a:r>
              <a:rPr lang="en-US" sz="2400" dirty="0"/>
              <a:t>Find </a:t>
            </a:r>
            <a:r>
              <a:rPr lang="en-US" sz="2400" dirty="0" smtClean="0"/>
              <a:t>jobs and training </a:t>
            </a:r>
            <a:r>
              <a:rPr lang="en-US" sz="2400" dirty="0"/>
              <a:t>for unemployed members</a:t>
            </a:r>
          </a:p>
          <a:p>
            <a:pPr>
              <a:buFontTx/>
              <a:buChar char="•"/>
            </a:pPr>
            <a:r>
              <a:rPr lang="en-US" sz="2400" dirty="0"/>
              <a:t>Increase chemical literacy among general public</a:t>
            </a:r>
          </a:p>
          <a:p>
            <a:pPr>
              <a:buFontTx/>
              <a:buChar char="•"/>
            </a:pPr>
            <a:r>
              <a:rPr lang="en-US" sz="2400" dirty="0"/>
              <a:t>Increase interest in chemistry among students</a:t>
            </a:r>
            <a:endParaRPr lang="en-US" sz="2400" dirty="0" smtClean="0"/>
          </a:p>
          <a:p>
            <a:pPr>
              <a:buFontTx/>
              <a:buChar char="•"/>
            </a:pPr>
            <a:r>
              <a:rPr lang="en-US" sz="2400" dirty="0" smtClean="0"/>
              <a:t>Embrace diversity and inclusion</a:t>
            </a:r>
          </a:p>
          <a:p>
            <a:pPr>
              <a:buFontTx/>
              <a:buChar char="•"/>
            </a:pPr>
            <a:r>
              <a:rPr lang="en-US" sz="2400" dirty="0" smtClean="0"/>
              <a:t>What else?</a:t>
            </a:r>
            <a:endParaRPr lang="en-US" sz="2400" dirty="0"/>
          </a:p>
        </p:txBody>
      </p:sp>
      <p:sp>
        <p:nvSpPr>
          <p:cNvPr id="39940"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827088" y="319088"/>
            <a:ext cx="5878512" cy="944562"/>
          </a:xfrm>
        </p:spPr>
        <p:txBody>
          <a:bodyPr/>
          <a:lstStyle/>
          <a:p>
            <a:pPr algn="ctr"/>
            <a:r>
              <a:rPr lang="en-US" sz="3200"/>
              <a:t/>
            </a:r>
            <a:br>
              <a:rPr lang="en-US" sz="3200"/>
            </a:br>
            <a:r>
              <a:rPr lang="en-US" sz="3200"/>
              <a:t>   SMART Goals</a:t>
            </a:r>
          </a:p>
        </p:txBody>
      </p:sp>
      <p:sp>
        <p:nvSpPr>
          <p:cNvPr id="41987" name="Content Placeholder 5"/>
          <p:cNvSpPr>
            <a:spLocks noGrp="1"/>
          </p:cNvSpPr>
          <p:nvPr>
            <p:ph idx="1"/>
          </p:nvPr>
        </p:nvSpPr>
        <p:spPr/>
        <p:txBody>
          <a:bodyPr/>
          <a:lstStyle/>
          <a:p>
            <a:pPr>
              <a:buFontTx/>
              <a:buChar char="•"/>
            </a:pPr>
            <a:r>
              <a:rPr lang="en-US" sz="2400" b="1"/>
              <a:t>S</a:t>
            </a:r>
            <a:r>
              <a:rPr lang="en-US" sz="2400"/>
              <a:t> = Specific</a:t>
            </a:r>
          </a:p>
          <a:p>
            <a:pPr>
              <a:buFontTx/>
              <a:buChar char="•"/>
            </a:pPr>
            <a:r>
              <a:rPr lang="en-US" sz="2400" b="1"/>
              <a:t>M</a:t>
            </a:r>
            <a:r>
              <a:rPr lang="en-US" sz="2400"/>
              <a:t> = Measureable</a:t>
            </a:r>
          </a:p>
          <a:p>
            <a:pPr>
              <a:buFontTx/>
              <a:buChar char="•"/>
            </a:pPr>
            <a:r>
              <a:rPr lang="en-US" sz="2400" b="1"/>
              <a:t>A</a:t>
            </a:r>
            <a:r>
              <a:rPr lang="en-US" sz="2400"/>
              <a:t> = Attainable</a:t>
            </a:r>
          </a:p>
          <a:p>
            <a:pPr>
              <a:buFontTx/>
              <a:buChar char="•"/>
            </a:pPr>
            <a:r>
              <a:rPr lang="en-US" sz="2400" b="1"/>
              <a:t>R</a:t>
            </a:r>
            <a:r>
              <a:rPr lang="en-US" sz="2400"/>
              <a:t> = Relevant</a:t>
            </a:r>
          </a:p>
          <a:p>
            <a:pPr>
              <a:buFontTx/>
              <a:buChar char="•"/>
            </a:pPr>
            <a:r>
              <a:rPr lang="en-US" sz="2400" b="1"/>
              <a:t>T</a:t>
            </a:r>
            <a:r>
              <a:rPr lang="en-US" sz="2400"/>
              <a:t> = Time-bound</a:t>
            </a:r>
          </a:p>
        </p:txBody>
      </p:sp>
      <p:sp>
        <p:nvSpPr>
          <p:cNvPr id="41988" name="Footer Placeholder 3"/>
          <p:cNvSpPr>
            <a:spLocks noGrp="1"/>
          </p:cNvSpPr>
          <p:nvPr>
            <p:ph type="ftr" sz="quarter" idx="10"/>
          </p:nvPr>
        </p:nvSpPr>
        <p:spPr>
          <a:noFill/>
          <a:ln>
            <a:miter lim="800000"/>
            <a:headEnd/>
            <a:tailEnd/>
          </a:ln>
        </p:spPr>
        <p:txBody>
          <a:bodyPr/>
          <a:lstStyle/>
          <a:p>
            <a:r>
              <a:rPr lang="en-US" smtClean="0">
                <a:ea typeface="MS PGothic" pitchFamily="34" charset="-128"/>
                <a:cs typeface="MS PGothic" pitchFamily="34" charset="-128"/>
              </a:rPr>
              <a:t>American Chemical Society 2018</a:t>
            </a:r>
            <a:endParaRPr lang="en-GB">
              <a:ea typeface="MS PGothic" pitchFamily="34" charset="-128"/>
              <a:cs typeface="MS PGothic" pitchFamily="34" charset="-128"/>
            </a:endParaRPr>
          </a:p>
        </p:txBody>
      </p:sp>
      <p:pic>
        <p:nvPicPr>
          <p:cNvPr id="41989" name="Picture 4"/>
          <p:cNvPicPr>
            <a:picLocks noChangeAspect="1"/>
          </p:cNvPicPr>
          <p:nvPr/>
        </p:nvPicPr>
        <p:blipFill>
          <a:blip r:embed="rId3"/>
          <a:srcRect/>
          <a:stretch>
            <a:fillRect/>
          </a:stretch>
        </p:blipFill>
        <p:spPr bwMode="auto">
          <a:xfrm>
            <a:off x="5334000" y="2133600"/>
            <a:ext cx="2438400" cy="3192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10203</TotalTime>
  <Words>4566</Words>
  <Application>Microsoft Office PowerPoint</Application>
  <PresentationFormat>On-screen Show (4:3)</PresentationFormat>
  <Paragraphs>552</Paragraphs>
  <Slides>38</Slides>
  <Notes>38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ＭＳ Ｐゴシック</vt:lpstr>
      <vt:lpstr>ＭＳ Ｐゴシック</vt:lpstr>
      <vt:lpstr>Arial</vt:lpstr>
      <vt:lpstr>Calibri</vt:lpstr>
      <vt:lpstr>Myriad Roman</vt:lpstr>
      <vt:lpstr>Wingdings</vt:lpstr>
      <vt:lpstr>Default Design</vt:lpstr>
      <vt:lpstr>Document</vt:lpstr>
      <vt:lpstr>Planning Successful Activities    </vt:lpstr>
      <vt:lpstr>Planning Successful Activities:             Workshop Goals</vt:lpstr>
      <vt:lpstr>Planning Successful Activities:              Three Segments </vt:lpstr>
      <vt:lpstr>Planning Successful Activities:                 Part One Details</vt:lpstr>
      <vt:lpstr>Goals of The ACS Strategic Plan</vt:lpstr>
      <vt:lpstr>Factors That Determine Goals:    The Environmental Scan Tool</vt:lpstr>
      <vt:lpstr>Environment Scan 2015 - Key Trends Especially Important to Local Sections </vt:lpstr>
      <vt:lpstr>    Typical Local Section Goals</vt:lpstr>
      <vt:lpstr>    SMART Goals</vt:lpstr>
      <vt:lpstr>Example of Goals for a  Science Café Held at a Winery</vt:lpstr>
      <vt:lpstr>Planning Successful Activities:                 Part One Details</vt:lpstr>
      <vt:lpstr>Selecting the Type of Activity</vt:lpstr>
      <vt:lpstr>Planning Activities:  The Time/Place Matrix</vt:lpstr>
      <vt:lpstr>Planning Successful Activities:                 Part One Details</vt:lpstr>
      <vt:lpstr>Describing the Audience</vt:lpstr>
      <vt:lpstr>Planning Successful Activities:             Your Working Time</vt:lpstr>
      <vt:lpstr>Planning Successful Activities:             Debrief for Part One</vt:lpstr>
      <vt:lpstr>Planning Successful Activities:                 Part Two Details</vt:lpstr>
      <vt:lpstr>The Activity as a Project:  Factors to Consider</vt:lpstr>
      <vt:lpstr>Schedule and Timeline</vt:lpstr>
      <vt:lpstr>Budgeting</vt:lpstr>
      <vt:lpstr>Invitations and Communicating with the Audience</vt:lpstr>
      <vt:lpstr>Planning Successful Activities:                 Part Two Details</vt:lpstr>
      <vt:lpstr>FORMS as a Planning Tool</vt:lpstr>
      <vt:lpstr>Planning Successful Activities:                 Part Two Details</vt:lpstr>
      <vt:lpstr>Volunteer Motivation:  Five Important Factors</vt:lpstr>
      <vt:lpstr>Components of a Task “Spec”</vt:lpstr>
      <vt:lpstr>Planning Successful Activities:             Your Working Time</vt:lpstr>
      <vt:lpstr>Planning Successful Activities:             Debrief for Part Two</vt:lpstr>
      <vt:lpstr>Planning Successful Activities:                 Part Three Details</vt:lpstr>
      <vt:lpstr>Measuring Success:                     Common Practices</vt:lpstr>
      <vt:lpstr>Measuring Success:                   Other Considerations</vt:lpstr>
      <vt:lpstr>Consolidating the Gains:       Strategies for Reinforcement     and Follow Up</vt:lpstr>
      <vt:lpstr>Planning Successful Activities:             Your Working Time</vt:lpstr>
      <vt:lpstr>Planning Successful Activities:             Debrief for Part Three</vt:lpstr>
      <vt:lpstr>Planning Successful Activities:              Review of Three Parts</vt:lpstr>
      <vt:lpstr>Connections in the ACS Leadership Development System</vt:lpstr>
      <vt:lpstr>Planning Successful Activities</vt:lpstr>
    </vt:vector>
  </TitlesOfParts>
  <Company>Cicero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Ian Radcliffe</dc:creator>
  <cp:lastModifiedBy>Mark O'Brien</cp:lastModifiedBy>
  <cp:revision>377</cp:revision>
  <cp:lastPrinted>2015-01-21T21:40:47Z</cp:lastPrinted>
  <dcterms:created xsi:type="dcterms:W3CDTF">2015-12-03T13:22:55Z</dcterms:created>
  <dcterms:modified xsi:type="dcterms:W3CDTF">2018-01-17T15:54:10Z</dcterms:modified>
</cp:coreProperties>
</file>