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2"/>
  </p:notesMasterIdLst>
  <p:sldIdLst>
    <p:sldId id="257" r:id="rId5"/>
    <p:sldId id="264" r:id="rId6"/>
    <p:sldId id="258" r:id="rId7"/>
    <p:sldId id="262" r:id="rId8"/>
    <p:sldId id="263" r:id="rId9"/>
    <p:sldId id="265" r:id="rId10"/>
    <p:sldId id="266" r:id="rId11"/>
  </p:sldIdLst>
  <p:sldSz cx="9144000" cy="6858000" type="screen4x3"/>
  <p:notesSz cx="6883400" cy="10033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75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2475"/>
            <a:ext cx="501650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pPr>
              <a:defRPr/>
            </a:pPr>
            <a:fld id="{8B771622-BFA9-46D1-BC36-8E810E598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933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3207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55533-F009-4EBD-9320-23EA9B3691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13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1B2B-0BE9-4F9F-9780-960498559A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190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58CC-774D-40A4-BB69-5F76CB0888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36638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D3543-2DEA-4D7F-B1A4-DB19459059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6818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25F21-439C-490F-890B-1F1F6206D2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7520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50E80-D72B-4BDB-9F9D-72EE9A8645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08556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E3E2-C2BD-4B91-BC4C-350EC963AE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80564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181FF-62E5-4995-A1AC-654D82BF9D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17467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2240-CD07-4F2A-BC7B-CD306AA7D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680277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E117-EF70-4850-815E-6F1357CF6A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53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A6B51-5AB5-48A4-B21F-356093A0D7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304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2211-9B7D-4EBA-96A7-C114DBE0AA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36400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27128-90EF-4CBE-A93C-9BB3B98D72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173243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23F26-09A2-439F-BC60-2174FFF50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18783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7511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6781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9895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5407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079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8310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46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5417B-24F1-4494-AED1-9F2C65A89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706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0803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420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777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6354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58622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45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9847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560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687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40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4977-1EDD-4C75-B4EC-7F39ED16C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0686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2585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00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1203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77028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5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1BEE-5AF5-420C-A464-19E036C2C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67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5B7F-F603-482E-8B99-F2833F7D3A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56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2D224-2797-49DC-8D9F-BBA63E98A1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57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2F69-E2F0-488D-A117-DE0F908094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30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A604-D075-4248-AECF-16B70A46E2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36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1">
                <a:solidFill>
                  <a:srgbClr val="0039A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BBF03DEA-8F3D-441F-9E1F-0AC340EF72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038531-0A34-4037-AFF7-D463FFE29D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2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3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20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2057" name="Picture 20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3075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s.org/content/acs/en/funding-and-awards/grants/acscommunity/lsinnovativegrant/ipgs-funded-list.html" TargetMode="External"/><Relationship Id="rId2" Type="http://schemas.openxmlformats.org/officeDocument/2006/relationships/hyperlink" Target="https://rpts.acs.org/rpts/login.js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>
                <a:solidFill>
                  <a:srgbClr val="0054A6"/>
                </a:solidFill>
              </a:rPr>
              <a:t>American Chemical Society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Local Section Activities Committee:</a:t>
            </a:r>
            <a:br>
              <a:rPr lang="en-GB" altLang="en-US"/>
            </a:br>
            <a:r>
              <a:rPr lang="en-GB" altLang="en-US"/>
              <a:t>Getting Back on Track</a:t>
            </a:r>
            <a:br>
              <a:rPr lang="en-GB" altLang="en-US"/>
            </a:br>
            <a:r>
              <a:rPr lang="en-GB" altLang="en-US"/>
              <a:t/>
            </a:r>
            <a:br>
              <a:rPr lang="en-GB" altLang="en-US"/>
            </a:br>
            <a:endParaRPr lang="en-GB" altLang="en-US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4869160"/>
            <a:ext cx="5329237" cy="908050"/>
          </a:xfrm>
        </p:spPr>
        <p:txBody>
          <a:bodyPr/>
          <a:lstStyle/>
          <a:p>
            <a:pPr eaLnBrk="1" hangingPunct="1"/>
            <a:r>
              <a:rPr lang="en-GB" altLang="en-US" sz="1600" dirty="0" smtClean="0"/>
              <a:t>Barbara </a:t>
            </a:r>
            <a:r>
              <a:rPr lang="en-GB" altLang="en-US" sz="1600" dirty="0"/>
              <a:t>Hillery, New York Local </a:t>
            </a:r>
            <a:r>
              <a:rPr lang="en-GB" altLang="en-US" sz="1600" dirty="0" smtClean="0"/>
              <a:t>Section</a:t>
            </a:r>
          </a:p>
          <a:p>
            <a:pPr eaLnBrk="1" hangingPunct="1"/>
            <a:r>
              <a:rPr lang="en-GB" altLang="en-US" sz="1600" dirty="0" smtClean="0"/>
              <a:t>Mark O’Brien, </a:t>
            </a:r>
            <a:r>
              <a:rPr lang="en-GB" altLang="en-US" sz="1600" dirty="0"/>
              <a:t>American Chemical Society</a:t>
            </a:r>
            <a:endParaRPr lang="en-GB" altLang="en-US" sz="1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/>
              <a:t>American Chemical Society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8A27151E-2FE8-4B61-BCE0-499A258EB8B7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19088"/>
            <a:ext cx="5905500" cy="877887"/>
          </a:xfrm>
        </p:spPr>
        <p:txBody>
          <a:bodyPr/>
          <a:lstStyle/>
          <a:p>
            <a:pPr eaLnBrk="1" hangingPunct="1"/>
            <a:r>
              <a:rPr lang="en-GB" altLang="en-US"/>
              <a:t>Operations &amp; Support Subcommittee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O&amp;S is a subcommittee of LSAC (one of four).</a:t>
            </a:r>
          </a:p>
          <a:p>
            <a:pPr eaLnBrk="1" hangingPunct="1"/>
            <a:r>
              <a:rPr lang="en-US" altLang="en-US" dirty="0"/>
              <a:t>Helps Local Sections “be all they </a:t>
            </a:r>
            <a:r>
              <a:rPr lang="en-US" altLang="en-US" dirty="0" smtClean="0"/>
              <a:t>want to  </a:t>
            </a:r>
            <a:r>
              <a:rPr lang="en-US" altLang="en-US" dirty="0"/>
              <a:t>be”, usually by providing assistance and guidance to sections deemed “challenged”.</a:t>
            </a:r>
          </a:p>
          <a:p>
            <a:pPr eaLnBrk="1" hangingPunct="1"/>
            <a:r>
              <a:rPr lang="en-US" altLang="en-US" dirty="0"/>
              <a:t>How deemed?  By review of annual reports (sometimes multiple years from same section).</a:t>
            </a:r>
          </a:p>
          <a:p>
            <a:pPr eaLnBrk="1" hangingPunct="1"/>
            <a:r>
              <a:rPr lang="en-US" altLang="en-US" dirty="0"/>
              <a:t>20 – 25 sections (out of 185) per year get O&amp;S scrutiny.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/>
              <a:t>American Chemical Society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5F5498EB-6FBE-4BE3-AAC3-7E5B84EBEEBD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How/Why is a Section “Challenged”?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 annual report.</a:t>
            </a:r>
          </a:p>
          <a:p>
            <a:pPr eaLnBrk="1" hangingPunct="1"/>
            <a:r>
              <a:rPr lang="en-US" altLang="en-US"/>
              <a:t>No annual election/repeat officers.</a:t>
            </a:r>
          </a:p>
          <a:p>
            <a:pPr eaLnBrk="1" hangingPunct="1"/>
            <a:r>
              <a:rPr lang="en-US" altLang="en-US"/>
              <a:t>No annual budget and/or financial problems.</a:t>
            </a:r>
          </a:p>
          <a:p>
            <a:pPr eaLnBrk="1" hangingPunct="1"/>
            <a:r>
              <a:rPr lang="en-US" altLang="en-US"/>
              <a:t>No/minimal Local Section programming.</a:t>
            </a:r>
          </a:p>
          <a:p>
            <a:pPr eaLnBrk="1" hangingPunct="1"/>
            <a:r>
              <a:rPr lang="en-US" altLang="en-US"/>
              <a:t>No/minimal participation in national events (LI, national meetings, NCW, CCED, etc.).</a:t>
            </a:r>
          </a:p>
          <a:p>
            <a:pPr eaLnBrk="1" hangingPunct="1"/>
            <a:r>
              <a:rPr lang="en-US" altLang="en-US"/>
              <a:t>Wide geographical distribution – difficult for members to travel.</a:t>
            </a:r>
          </a:p>
          <a:p>
            <a:pPr eaLnBrk="1" hangingPunct="1"/>
            <a:r>
              <a:rPr lang="en-US" altLang="en-US"/>
              <a:t>Losing local members (including because of employment).</a:t>
            </a:r>
          </a:p>
          <a:p>
            <a:pPr eaLnBrk="1" hangingPunct="1"/>
            <a:r>
              <a:rPr lang="en-US" altLang="en-US"/>
              <a:t>Personality issues.</a:t>
            </a: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/>
              <a:t>American Chemical Society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9FF32FB8-8EC0-4D0B-9167-E99E53AF02AC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does O&amp;S do?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Mostly reach out to challenged Sections:</a:t>
            </a:r>
          </a:p>
          <a:p>
            <a:pPr lvl="1" eaLnBrk="1" hangingPunct="1"/>
            <a:r>
              <a:rPr lang="en-US" altLang="en-US"/>
              <a:t>Phone calls, emails to Section leaders</a:t>
            </a:r>
          </a:p>
          <a:p>
            <a:pPr lvl="1" eaLnBrk="1" hangingPunct="1"/>
            <a:r>
              <a:rPr lang="en-US" altLang="en-US"/>
              <a:t>Meet representatives at national meetings, LI</a:t>
            </a:r>
          </a:p>
          <a:p>
            <a:pPr lvl="1" eaLnBrk="1" hangingPunct="1"/>
            <a:r>
              <a:rPr lang="en-US" altLang="en-US"/>
              <a:t>Survey Section membership</a:t>
            </a:r>
          </a:p>
          <a:p>
            <a:pPr lvl="1" eaLnBrk="1" hangingPunct="1"/>
            <a:r>
              <a:rPr lang="en-US" altLang="en-US"/>
              <a:t>Visit Sections</a:t>
            </a:r>
          </a:p>
          <a:p>
            <a:pPr eaLnBrk="1" hangingPunct="1"/>
            <a:r>
              <a:rPr lang="en-US" altLang="en-US"/>
              <a:t>Goal: To help Local Sections serve its membership.</a:t>
            </a: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/>
              <a:t>American Chemical Society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658C47AB-A7CF-462B-A683-6FA1F2CF93E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844675"/>
            <a:ext cx="5899150" cy="1871663"/>
          </a:xfrm>
        </p:spPr>
        <p:txBody>
          <a:bodyPr/>
          <a:lstStyle/>
          <a:p>
            <a:pPr algn="ctr" eaLnBrk="1" hangingPunct="1"/>
            <a:r>
              <a:rPr lang="en-GB" altLang="en-US" sz="3600"/>
              <a:t>Let’s talk about what </a:t>
            </a:r>
            <a:br>
              <a:rPr lang="en-GB" altLang="en-US" sz="3600"/>
            </a:br>
            <a:r>
              <a:rPr lang="en-GB" altLang="en-US" sz="3600"/>
              <a:t>O&amp;S can do for you!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GB" altLang="en-US"/>
              <a:t>American Chemical Society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9A6"/>
                </a:solidFill>
                <a:latin typeface="Arial" charset="0"/>
              </a:defRPr>
            </a:lvl1pPr>
            <a:lvl2pPr>
              <a:defRPr sz="1600">
                <a:solidFill>
                  <a:srgbClr val="0039A6"/>
                </a:solidFill>
                <a:latin typeface="Arial" charset="0"/>
              </a:defRPr>
            </a:lvl2pPr>
            <a:lvl3pPr>
              <a:defRPr sz="1400">
                <a:solidFill>
                  <a:srgbClr val="0039A6"/>
                </a:solidFill>
                <a:latin typeface="Arial" charset="0"/>
              </a:defRPr>
            </a:lvl3pPr>
            <a:lvl4pPr>
              <a:defRPr sz="1200">
                <a:solidFill>
                  <a:srgbClr val="0039A6"/>
                </a:solidFill>
                <a:latin typeface="Arial" charset="0"/>
              </a:defRPr>
            </a:lvl4pPr>
            <a:lvl5pPr>
              <a:defRPr sz="1000">
                <a:solidFill>
                  <a:srgbClr val="0039A6"/>
                </a:solidFill>
                <a:latin typeface="Arial" charset="0"/>
              </a:defRPr>
            </a:lvl5pPr>
            <a:lvl6pPr eaLnBrk="0" hangingPunct="0">
              <a:defRPr sz="1000">
                <a:solidFill>
                  <a:srgbClr val="0039A6"/>
                </a:solidFill>
                <a:latin typeface="Arial" charset="0"/>
              </a:defRPr>
            </a:lvl6pPr>
            <a:lvl7pPr eaLnBrk="0" hangingPunct="0">
              <a:defRPr sz="1000">
                <a:solidFill>
                  <a:srgbClr val="0039A6"/>
                </a:solidFill>
                <a:latin typeface="Arial" charset="0"/>
              </a:defRPr>
            </a:lvl7pPr>
            <a:lvl8pPr eaLnBrk="0" hangingPunct="0">
              <a:defRPr sz="1000">
                <a:solidFill>
                  <a:srgbClr val="0039A6"/>
                </a:solidFill>
                <a:latin typeface="Arial" charset="0"/>
              </a:defRPr>
            </a:lvl8pPr>
            <a:lvl9pPr eaLnBrk="0" hangingPunct="0"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fld id="{D938AE94-761B-4E16-83B0-4D5F1056B02C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19088"/>
            <a:ext cx="5761037" cy="944562"/>
          </a:xfrm>
        </p:spPr>
        <p:txBody>
          <a:bodyPr/>
          <a:lstStyle/>
          <a:p>
            <a:pPr eaLnBrk="1" hangingPunct="1"/>
            <a:r>
              <a:rPr lang="en-GB" altLang="en-US"/>
              <a:t>“Nucleation Sites” for new ideas: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can you get your members better involved?</a:t>
            </a:r>
          </a:p>
          <a:p>
            <a:pPr eaLnBrk="1" hangingPunct="1"/>
            <a:r>
              <a:rPr lang="en-US" altLang="en-US"/>
              <a:t>Are you spending enough of your budget?</a:t>
            </a:r>
          </a:p>
          <a:p>
            <a:pPr eaLnBrk="1" hangingPunct="1"/>
            <a:r>
              <a:rPr lang="en-US" altLang="en-US"/>
              <a:t>Aim for at least one new venue per year/officer cycle?</a:t>
            </a:r>
          </a:p>
          <a:p>
            <a:pPr eaLnBrk="1" hangingPunct="1"/>
            <a:r>
              <a:rPr lang="en-US" altLang="en-US"/>
              <a:t>Interesting speakers of more general interest?</a:t>
            </a:r>
          </a:p>
          <a:p>
            <a:pPr lvl="1" eaLnBrk="1" hangingPunct="1"/>
            <a:r>
              <a:rPr lang="en-US" altLang="en-US"/>
              <a:t>Science reporters/writers</a:t>
            </a:r>
          </a:p>
          <a:p>
            <a:pPr lvl="1" eaLnBrk="1" hangingPunct="1"/>
            <a:r>
              <a:rPr lang="en-US" altLang="en-US"/>
              <a:t>Jewelers or metalsmiths</a:t>
            </a:r>
          </a:p>
          <a:p>
            <a:pPr lvl="1" eaLnBrk="1" hangingPunct="1"/>
            <a:r>
              <a:rPr lang="en-US" altLang="en-US"/>
              <a:t>Microbrewers</a:t>
            </a:r>
          </a:p>
          <a:p>
            <a:pPr lvl="1" eaLnBrk="1" hangingPunct="1"/>
            <a:r>
              <a:rPr lang="en-US" altLang="en-US"/>
              <a:t>Bloggers on science topics</a:t>
            </a:r>
            <a:endParaRPr lang="en-GB" altLang="en-US"/>
          </a:p>
          <a:p>
            <a:pPr eaLnBrk="1" hangingPunct="1"/>
            <a:r>
              <a:rPr lang="en-GB" altLang="en-US"/>
              <a:t>Joint meetings with neighboring sections, other societies?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FORMS:  </a:t>
            </a:r>
            <a:r>
              <a:rPr lang="en-US" dirty="0">
                <a:hlinkClick r:id="rId2"/>
              </a:rPr>
              <a:t>https://rpts.acs.org/rpts/login.jsf</a:t>
            </a:r>
            <a:endParaRPr lang="en-US" dirty="0"/>
          </a:p>
          <a:p>
            <a:r>
              <a:rPr lang="en-US" dirty="0"/>
              <a:t>Local Sections: https://www.acs.org/content/acs/en/membership-and-networks/ls.html</a:t>
            </a:r>
          </a:p>
          <a:p>
            <a:r>
              <a:rPr lang="en-US" dirty="0"/>
              <a:t>Funding: https://www.acs.org/content/acs/en/membership-and-networks/ls/grantsawards.html</a:t>
            </a:r>
          </a:p>
          <a:p>
            <a:r>
              <a:rPr lang="en-US" dirty="0"/>
              <a:t>IPG Activities: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www.acs.org/content/acs/en/funding-and-awards/grants/acscommunity/lsinnovativegrant/ipgs-funded-list.html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***ADD TECHNOLOGY RESOURCES DOCUMENT***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6A6B51-5AB5-48A4-B21F-356093A0D792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6741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319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Default Design</vt:lpstr>
      <vt:lpstr>Custom Design</vt:lpstr>
      <vt:lpstr>1_Custom Design</vt:lpstr>
      <vt:lpstr>2_Custom Design</vt:lpstr>
      <vt:lpstr>Image</vt:lpstr>
      <vt:lpstr>Local Section Activities Committee: Getting Back on Track  </vt:lpstr>
      <vt:lpstr>Operations &amp; Support Subcommittee</vt:lpstr>
      <vt:lpstr>How/Why is a Section “Challenged”?</vt:lpstr>
      <vt:lpstr>What does O&amp;S do?</vt:lpstr>
      <vt:lpstr>Let’s talk about what  O&amp;S can do for you!</vt:lpstr>
      <vt:lpstr>“Nucleation Sites” for new ideas:</vt:lpstr>
      <vt:lpstr>Some Useful Links</vt:lpstr>
    </vt:vector>
  </TitlesOfParts>
  <Company>Cicero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Mark O'Brien</cp:lastModifiedBy>
  <cp:revision>70</cp:revision>
  <dcterms:created xsi:type="dcterms:W3CDTF">2008-05-23T09:48:17Z</dcterms:created>
  <dcterms:modified xsi:type="dcterms:W3CDTF">2018-01-02T16:26:34Z</dcterms:modified>
</cp:coreProperties>
</file>