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0" r:id="rId6"/>
    <p:sldMasterId id="2147483651" r:id="rId7"/>
    <p:sldMasterId id="2147483652" r:id="rId8"/>
    <p:sldMasterId id="2147484641" r:id="rId9"/>
  </p:sldMasterIdLst>
  <p:notesMasterIdLst>
    <p:notesMasterId r:id="rId32"/>
  </p:notesMasterIdLst>
  <p:sldIdLst>
    <p:sldId id="257" r:id="rId10"/>
    <p:sldId id="315" r:id="rId11"/>
    <p:sldId id="256" r:id="rId12"/>
    <p:sldId id="264" r:id="rId13"/>
    <p:sldId id="262" r:id="rId14"/>
    <p:sldId id="266" r:id="rId15"/>
    <p:sldId id="283" r:id="rId16"/>
    <p:sldId id="317" r:id="rId17"/>
    <p:sldId id="319" r:id="rId18"/>
    <p:sldId id="318" r:id="rId19"/>
    <p:sldId id="321" r:id="rId20"/>
    <p:sldId id="320" r:id="rId21"/>
    <p:sldId id="284" r:id="rId22"/>
    <p:sldId id="277" r:id="rId23"/>
    <p:sldId id="322" r:id="rId24"/>
    <p:sldId id="275" r:id="rId25"/>
    <p:sldId id="323" r:id="rId26"/>
    <p:sldId id="324" r:id="rId27"/>
    <p:sldId id="325" r:id="rId28"/>
    <p:sldId id="326" r:id="rId29"/>
    <p:sldId id="271" r:id="rId30"/>
    <p:sldId id="327" r:id="rId31"/>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54">
          <p15:clr>
            <a:srgbClr val="A4A3A4"/>
          </p15:clr>
        </p15:guide>
        <p15:guide id="2" pos="20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Morris" initials="AM" lastIdx="1" clrIdx="0"/>
  <p:cmAuthor id="1" name="David Horwitz" initials="D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FFCE34"/>
    <a:srgbClr val="FDC82F"/>
    <a:srgbClr val="0033CC"/>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2" autoAdjust="0"/>
    <p:restoredTop sz="79121" autoAdjust="0"/>
  </p:normalViewPr>
  <p:slideViewPr>
    <p:cSldViewPr>
      <p:cViewPr varScale="1">
        <p:scale>
          <a:sx n="72" d="100"/>
          <a:sy n="72" d="100"/>
        </p:scale>
        <p:origin x="1812" y="60"/>
      </p:cViewPr>
      <p:guideLst>
        <p:guide orient="horz" pos="754"/>
        <p:guide pos="2064"/>
      </p:guideLst>
    </p:cSldViewPr>
  </p:slideViewPr>
  <p:outlineViewPr>
    <p:cViewPr>
      <p:scale>
        <a:sx n="33" d="100"/>
        <a:sy n="33" d="100"/>
      </p:scale>
      <p:origin x="48" y="116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GB" altLang="en-US"/>
          </a:p>
        </p:txBody>
      </p:sp>
      <p:sp>
        <p:nvSpPr>
          <p:cNvPr id="1024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GB" alt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024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GB" altLang="en-US"/>
          </a:p>
        </p:txBody>
      </p:sp>
      <p:sp>
        <p:nvSpPr>
          <p:cNvPr id="1024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9D3C21BF-0E58-4103-AFBE-A8AEEDA0E0A7}" type="slidenum">
              <a:rPr lang="en-GB" altLang="en-US"/>
              <a:pPr>
                <a:defRPr/>
              </a:pPr>
              <a:t>‹#›</a:t>
            </a:fld>
            <a:endParaRPr lang="en-GB" altLang="en-US"/>
          </a:p>
        </p:txBody>
      </p:sp>
    </p:spTree>
    <p:extLst>
      <p:ext uri="{BB962C8B-B14F-4D97-AF65-F5344CB8AC3E}">
        <p14:creationId xmlns:p14="http://schemas.microsoft.com/office/powerpoint/2010/main" val="2258740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mtClean="0"/>
              <a:t>WELCOME &amp; INTRODUCTIONS</a:t>
            </a:r>
          </a:p>
        </p:txBody>
      </p:sp>
      <p:sp>
        <p:nvSpPr>
          <p:cNvPr id="40964"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4ACC2C60-9E30-4A82-8385-C36E5D956679}" type="slidenum">
              <a:rPr lang="en-GB" altLang="en-US" sz="1300" smtClean="0"/>
              <a:pPr/>
              <a:t>1</a:t>
            </a:fld>
            <a:endParaRPr lang="en-GB" altLang="en-US"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dedicated person to maintain the local section website may seem overwhelming for some. It</a:t>
            </a:r>
            <a:r>
              <a:rPr lang="en-US" baseline="0" dirty="0" smtClean="0"/>
              <a:t> may be beneficial to have a team of designated people to alternate responsibilities of updating content. Knowing that different messaging is needed for different audiences, the online presence will need to be used in various ways. </a:t>
            </a:r>
            <a:endParaRPr lang="en-US" dirty="0"/>
          </a:p>
        </p:txBody>
      </p:sp>
      <p:sp>
        <p:nvSpPr>
          <p:cNvPr id="4" name="Slide Number Placeholder 3"/>
          <p:cNvSpPr>
            <a:spLocks noGrp="1"/>
          </p:cNvSpPr>
          <p:nvPr>
            <p:ph type="sldNum" sz="quarter" idx="10"/>
          </p:nvPr>
        </p:nvSpPr>
        <p:spPr/>
        <p:txBody>
          <a:bodyPr/>
          <a:lstStyle/>
          <a:p>
            <a:pPr>
              <a:defRPr/>
            </a:pPr>
            <a:fld id="{9D3C21BF-0E58-4103-AFBE-A8AEEDA0E0A7}" type="slidenum">
              <a:rPr lang="en-GB" altLang="en-US" smtClean="0"/>
              <a:pPr>
                <a:defRPr/>
              </a:pPr>
              <a:t>10</a:t>
            </a:fld>
            <a:endParaRPr lang="en-GB" altLang="en-US"/>
          </a:p>
        </p:txBody>
      </p:sp>
    </p:spTree>
    <p:extLst>
      <p:ext uri="{BB962C8B-B14F-4D97-AF65-F5344CB8AC3E}">
        <p14:creationId xmlns:p14="http://schemas.microsoft.com/office/powerpoint/2010/main" val="291388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local</a:t>
            </a:r>
            <a:r>
              <a:rPr lang="en-US" baseline="0" dirty="0" smtClean="0"/>
              <a:t> sections have requested to use the ACS logo and we have made them available on acs.org. But what’s important to know is exactly how to use the logo. There are branding guidelines that local sections should become familiar with when using the ACS logo and name. In an effort to create uniformity across the ACS brand, we have incorporated local sections into the branding architect with their own individualized logos. The logos will be available some time in February and can be accessed from the ACS branding page on acs.org. </a:t>
            </a:r>
          </a:p>
          <a:p>
            <a:endParaRPr lang="en-US" dirty="0" smtClean="0"/>
          </a:p>
          <a:p>
            <a:r>
              <a:rPr lang="en-US" dirty="0" smtClean="0"/>
              <a:t>Because of its trademarked status, maintaining the integrity of the logo is critical to the Society. Tampering with or misusing the logo could result in the ACS losing this logo as a trademark</a:t>
            </a:r>
          </a:p>
          <a:p>
            <a:endParaRPr lang="en-US" dirty="0" smtClean="0"/>
          </a:p>
          <a:p>
            <a:r>
              <a:rPr lang="en-US" dirty="0" smtClean="0"/>
              <a:t>It cannot be modified or incorporated into another logo.</a:t>
            </a:r>
          </a:p>
          <a:p>
            <a:r>
              <a:rPr lang="en-US" dirty="0" smtClean="0"/>
              <a:t>It cannot be cut apart or have any of its elements changed or rearranged.</a:t>
            </a:r>
          </a:p>
          <a:p>
            <a:r>
              <a:rPr lang="en-US" dirty="0" smtClean="0"/>
              <a:t>It cannot touch another logo or be subordinate in size to it. The Society name and logo should never be used in circumstances that might be construed as an endorsement of a commercial product or service.</a:t>
            </a:r>
            <a:endParaRPr lang="en-US" dirty="0"/>
          </a:p>
        </p:txBody>
      </p:sp>
      <p:sp>
        <p:nvSpPr>
          <p:cNvPr id="4" name="Slide Number Placeholder 3"/>
          <p:cNvSpPr>
            <a:spLocks noGrp="1"/>
          </p:cNvSpPr>
          <p:nvPr>
            <p:ph type="sldNum" sz="quarter" idx="10"/>
          </p:nvPr>
        </p:nvSpPr>
        <p:spPr/>
        <p:txBody>
          <a:bodyPr/>
          <a:lstStyle/>
          <a:p>
            <a:pPr>
              <a:defRPr/>
            </a:pPr>
            <a:fld id="{9D3C21BF-0E58-4103-AFBE-A8AEEDA0E0A7}" type="slidenum">
              <a:rPr lang="en-GB" altLang="en-US" smtClean="0"/>
              <a:pPr>
                <a:defRPr/>
              </a:pPr>
              <a:t>12</a:t>
            </a:fld>
            <a:endParaRPr lang="en-GB" altLang="en-US"/>
          </a:p>
        </p:txBody>
      </p:sp>
    </p:spTree>
    <p:extLst>
      <p:ext uri="{BB962C8B-B14F-4D97-AF65-F5344CB8AC3E}">
        <p14:creationId xmlns:p14="http://schemas.microsoft.com/office/powerpoint/2010/main" val="303424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lvl="1" eaLnBrk="1" hangingPunct="1"/>
            <a:endParaRPr lang="en-US" altLang="en-US" smtClean="0"/>
          </a:p>
        </p:txBody>
      </p:sp>
      <p:sp>
        <p:nvSpPr>
          <p:cNvPr id="51204"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66767D91-277C-4AE5-88D4-AE82BF5E9E4E}" type="slidenum">
              <a:rPr lang="en-GB" altLang="en-US" sz="1300" smtClean="0"/>
              <a:pPr/>
              <a:t>13</a:t>
            </a:fld>
            <a:endParaRPr lang="en-GB" altLang="en-US" sz="13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r>
              <a:rPr lang="en-US" altLang="en-US" smtClean="0"/>
              <a:t>Benefits of Mass Email</a:t>
            </a:r>
          </a:p>
          <a:p>
            <a:pPr eaLnBrk="1" hangingPunct="1"/>
            <a:endParaRPr lang="en-US" altLang="en-US" smtClean="0"/>
          </a:p>
          <a:p>
            <a:pPr eaLnBrk="1" hangingPunct="1"/>
            <a:endParaRPr lang="en-US" altLang="en-US" smtClean="0"/>
          </a:p>
          <a:p>
            <a:pPr eaLnBrk="1" hangingPunct="1"/>
            <a:endParaRPr lang="en-US" altLang="en-US" smtClean="0"/>
          </a:p>
        </p:txBody>
      </p:sp>
      <p:sp>
        <p:nvSpPr>
          <p:cNvPr id="53252"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23DC8249-9DCA-4170-B296-A5E9C8C0F9C9}" type="slidenum">
              <a:rPr lang="en-GB" altLang="en-US" sz="1300" smtClean="0"/>
              <a:pPr/>
              <a:t>14</a:t>
            </a:fld>
            <a:endParaRPr lang="en-GB" altLang="en-US" sz="13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dirty="0" smtClean="0"/>
          </a:p>
          <a:p>
            <a:pPr eaLnBrk="1" hangingPunct="1"/>
            <a:r>
              <a:rPr lang="en-US" altLang="en-US" dirty="0" smtClean="0"/>
              <a:t>Having an updated website, even if your section does not have a lot of information to post or if you’ve decided to use more social media in your communications, can still serve as an excellent entry-point to your Local Section's full complement of online communications/services and can provide content that doesn't necessarily fit into a third party data model (Facebook, Twitter, </a:t>
            </a:r>
            <a:r>
              <a:rPr lang="en-US" altLang="en-US" dirty="0" err="1" smtClean="0"/>
              <a:t>etc</a:t>
            </a:r>
            <a:r>
              <a:rPr lang="en-US" altLang="en-US" dirty="0" smtClean="0"/>
              <a:t>).  </a:t>
            </a:r>
          </a:p>
          <a:p>
            <a:pPr eaLnBrk="1" hangingPunct="1"/>
            <a:endParaRPr lang="en-US" altLang="en-US" dirty="0" smtClean="0"/>
          </a:p>
          <a:p>
            <a:pPr eaLnBrk="1" hangingPunct="1"/>
            <a:r>
              <a:rPr lang="en-US" altLang="en-US" dirty="0" smtClean="0"/>
              <a:t>Use your website to:</a:t>
            </a:r>
          </a:p>
          <a:p>
            <a:pPr eaLnBrk="1" hangingPunct="1"/>
            <a:r>
              <a:rPr lang="en-US" altLang="en-US" dirty="0" smtClean="0"/>
              <a:t> - Tell your origin story (where are you located, when was your section founded and why, how many members do you have and what are some their shared characteristics, if any?)</a:t>
            </a:r>
          </a:p>
        </p:txBody>
      </p:sp>
      <p:sp>
        <p:nvSpPr>
          <p:cNvPr id="50180"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99295C6B-3BCD-4EDC-AFE8-C6C52DB2673D}" type="slidenum">
              <a:rPr lang="en-GB" altLang="en-US" sz="1300" smtClean="0"/>
              <a:pPr/>
              <a:t>16</a:t>
            </a:fld>
            <a:endParaRPr lang="en-GB" altLang="en-US" sz="13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smtClean="0"/>
          </a:p>
        </p:txBody>
      </p:sp>
      <p:sp>
        <p:nvSpPr>
          <p:cNvPr id="69636"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B30B17E3-A26A-4D0E-84A5-FC5718723554}" type="slidenum">
              <a:rPr lang="en-GB" altLang="en-US" sz="1300" smtClean="0"/>
              <a:pPr/>
              <a:t>21</a:t>
            </a:fld>
            <a:endParaRPr lang="en-GB"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smtClean="0"/>
          </a:p>
        </p:txBody>
      </p:sp>
      <p:sp>
        <p:nvSpPr>
          <p:cNvPr id="43012"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41CB2654-AD5D-4C95-8285-78194577814E}" type="slidenum">
              <a:rPr lang="en-GB" altLang="en-US" sz="1300" smtClean="0"/>
              <a:pPr/>
              <a:t>2</a:t>
            </a:fld>
            <a:endParaRPr lang="en-GB"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dirty="0" smtClean="0"/>
          </a:p>
          <a:p>
            <a:endParaRPr lang="en-US" altLang="en-US" dirty="0" smtClean="0"/>
          </a:p>
        </p:txBody>
      </p:sp>
      <p:sp>
        <p:nvSpPr>
          <p:cNvPr id="41988"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E6005F9E-9EA5-4689-A905-90961CDA7780}" type="slidenum">
              <a:rPr lang="en-GB" altLang="en-US" sz="1300" smtClean="0"/>
              <a:pPr/>
              <a:t>3</a:t>
            </a:fld>
            <a:endParaRPr lang="en-GB"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dirty="0" smtClean="0"/>
          </a:p>
          <a:p>
            <a:pPr eaLnBrk="1" hangingPunct="1"/>
            <a:endParaRPr lang="en-US" altLang="en-US" dirty="0" smtClean="0"/>
          </a:p>
        </p:txBody>
      </p:sp>
      <p:sp>
        <p:nvSpPr>
          <p:cNvPr id="44036"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48CD47FC-F86C-4E77-936D-2B86F944D255}" type="slidenum">
              <a:rPr lang="en-GB" altLang="en-US" sz="1300" smtClean="0"/>
              <a:pPr/>
              <a:t>4</a:t>
            </a:fld>
            <a:endParaRPr lang="en-GB"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endParaRPr lang="en-US" altLang="en-US" smtClean="0"/>
          </a:p>
        </p:txBody>
      </p:sp>
      <p:sp>
        <p:nvSpPr>
          <p:cNvPr id="46084"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E9D17A82-DFDA-4AD6-9B6A-9B17478268C0}" type="slidenum">
              <a:rPr lang="en-GB" altLang="en-US" sz="1300" smtClean="0"/>
              <a:pPr/>
              <a:t>5</a:t>
            </a:fld>
            <a:endParaRPr lang="en-GB"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eaLnBrk="1" hangingPunct="1"/>
            <a:r>
              <a:rPr lang="en-US" altLang="en-US" sz="2000" dirty="0" smtClean="0"/>
              <a:t>Step 1: Leadership</a:t>
            </a:r>
            <a:r>
              <a:rPr lang="en-US" altLang="en-US" sz="2000" baseline="0" dirty="0" smtClean="0"/>
              <a:t> must be established before you can implement any strategies for the larger audience. Once the leadership is established, then the executive team can determine how to address local section members. </a:t>
            </a:r>
          </a:p>
          <a:p>
            <a:pPr eaLnBrk="1" hangingPunct="1"/>
            <a:r>
              <a:rPr lang="en-US" altLang="en-US" sz="2000" baseline="0" dirty="0" smtClean="0"/>
              <a:t>What currently exists within the local section that will be beneficial to leadership &amp; members? What exists that isn’t being used to the best of its ability? What is working versus what needs reworking?</a:t>
            </a:r>
          </a:p>
        </p:txBody>
      </p:sp>
      <p:sp>
        <p:nvSpPr>
          <p:cNvPr id="47108"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AEC8327D-1AEB-4281-A5A2-42E2CCA90E2D}" type="slidenum">
              <a:rPr lang="en-GB" altLang="en-US" sz="1300" smtClean="0"/>
              <a:pPr/>
              <a:t>6</a:t>
            </a:fld>
            <a:endParaRPr lang="en-GB"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lvl="1" eaLnBrk="1" hangingPunct="1"/>
            <a:r>
              <a:rPr lang="en-US" altLang="en-US" dirty="0" smtClean="0"/>
              <a:t>You must realize that there are various audiences within your local section.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20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2000" baseline="0" dirty="0" smtClean="0"/>
              <a:t>Step 2: Segmented messaging to meet the end users need/communication style. There isn’t a one size fits all when it comes to messaging, which is why targeted messages are imperative. </a:t>
            </a:r>
          </a:p>
          <a:p>
            <a:pPr marL="342900" marR="0" indent="-342900" algn="l" defTabSz="914400" rtl="0" eaLnBrk="1" fontAlgn="base" latinLnBrk="0" hangingPunct="1">
              <a:lnSpc>
                <a:spcPct val="100000"/>
              </a:lnSpc>
              <a:spcBef>
                <a:spcPct val="30000"/>
              </a:spcBef>
              <a:spcAft>
                <a:spcPct val="0"/>
              </a:spcAft>
              <a:buClrTx/>
              <a:buSzTx/>
              <a:buFontTx/>
              <a:buChar char="-"/>
              <a:tabLst/>
              <a:defRPr/>
            </a:pPr>
            <a:r>
              <a:rPr lang="en-US" altLang="en-US" sz="2000" baseline="0" dirty="0" smtClean="0"/>
              <a:t>Targeted Audiences: student members at every level, working professional, senior members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20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2000" baseline="0" dirty="0" smtClean="0"/>
              <a:t>Personalized Content within Segments: Make the content relatable. Offer anecdotal stories of member engagement so that others can see themselves as the engaged member. Knowing what their values and interests are helps contribute to their continued engagement.  </a:t>
            </a:r>
          </a:p>
          <a:p>
            <a:pPr lvl="1" eaLnBrk="1" hangingPunct="1"/>
            <a:endParaRPr lang="en-US" altLang="en-US" dirty="0" smtClean="0"/>
          </a:p>
        </p:txBody>
      </p:sp>
      <p:sp>
        <p:nvSpPr>
          <p:cNvPr id="49156" name="Slide Number Placeholder 3"/>
          <p:cNvSpPr>
            <a:spLocks noGrp="1"/>
          </p:cNvSpPr>
          <p:nvPr>
            <p:ph type="sldNum" sz="quarter" idx="5"/>
          </p:nvPr>
        </p:nvSpPr>
        <p:spPr>
          <a:noFill/>
        </p:spPr>
        <p:txBody>
          <a:bodyPr/>
          <a:lstStyle>
            <a:lvl1pPr defTabSz="966788">
              <a:defRPr sz="1200">
                <a:solidFill>
                  <a:schemeClr val="tx1"/>
                </a:solidFill>
                <a:latin typeface="Arial" charset="0"/>
              </a:defRPr>
            </a:lvl1pPr>
            <a:lvl2pPr marL="742950" indent="-285750" defTabSz="966788">
              <a:defRPr sz="1200">
                <a:solidFill>
                  <a:schemeClr val="tx1"/>
                </a:solidFill>
                <a:latin typeface="Arial" charset="0"/>
              </a:defRPr>
            </a:lvl2pPr>
            <a:lvl3pPr marL="1143000" indent="-228600" defTabSz="966788">
              <a:defRPr sz="1200">
                <a:solidFill>
                  <a:schemeClr val="tx1"/>
                </a:solidFill>
                <a:latin typeface="Arial" charset="0"/>
              </a:defRPr>
            </a:lvl3pPr>
            <a:lvl4pPr marL="1600200" indent="-228600" defTabSz="966788">
              <a:defRPr sz="1200">
                <a:solidFill>
                  <a:schemeClr val="tx1"/>
                </a:solidFill>
                <a:latin typeface="Arial" charset="0"/>
              </a:defRPr>
            </a:lvl4pPr>
            <a:lvl5pPr marL="2057400" indent="-228600" defTabSz="966788">
              <a:defRPr sz="1200">
                <a:solidFill>
                  <a:schemeClr val="tx1"/>
                </a:solidFill>
                <a:latin typeface="Arial" charset="0"/>
              </a:defRPr>
            </a:lvl5pPr>
            <a:lvl6pPr marL="2514600" indent="-228600" defTabSz="966788" eaLnBrk="0" fontAlgn="base" hangingPunct="0">
              <a:spcBef>
                <a:spcPct val="30000"/>
              </a:spcBef>
              <a:spcAft>
                <a:spcPct val="0"/>
              </a:spcAft>
              <a:defRPr sz="1200">
                <a:solidFill>
                  <a:schemeClr val="tx1"/>
                </a:solidFill>
                <a:latin typeface="Arial" charset="0"/>
              </a:defRPr>
            </a:lvl6pPr>
            <a:lvl7pPr marL="2971800" indent="-228600" defTabSz="966788" eaLnBrk="0" fontAlgn="base" hangingPunct="0">
              <a:spcBef>
                <a:spcPct val="30000"/>
              </a:spcBef>
              <a:spcAft>
                <a:spcPct val="0"/>
              </a:spcAft>
              <a:defRPr sz="1200">
                <a:solidFill>
                  <a:schemeClr val="tx1"/>
                </a:solidFill>
                <a:latin typeface="Arial" charset="0"/>
              </a:defRPr>
            </a:lvl7pPr>
            <a:lvl8pPr marL="3429000" indent="-228600" defTabSz="966788" eaLnBrk="0" fontAlgn="base" hangingPunct="0">
              <a:spcBef>
                <a:spcPct val="30000"/>
              </a:spcBef>
              <a:spcAft>
                <a:spcPct val="0"/>
              </a:spcAft>
              <a:defRPr sz="1200">
                <a:solidFill>
                  <a:schemeClr val="tx1"/>
                </a:solidFill>
                <a:latin typeface="Arial" charset="0"/>
              </a:defRPr>
            </a:lvl8pPr>
            <a:lvl9pPr marL="3886200" indent="-228600" defTabSz="966788" eaLnBrk="0" fontAlgn="base" hangingPunct="0">
              <a:spcBef>
                <a:spcPct val="30000"/>
              </a:spcBef>
              <a:spcAft>
                <a:spcPct val="0"/>
              </a:spcAft>
              <a:defRPr sz="1200">
                <a:solidFill>
                  <a:schemeClr val="tx1"/>
                </a:solidFill>
                <a:latin typeface="Arial" charset="0"/>
              </a:defRPr>
            </a:lvl9pPr>
          </a:lstStyle>
          <a:p>
            <a:fld id="{10A8BB2B-71E7-4053-B85C-2A19CB0D9C8E}" type="slidenum">
              <a:rPr lang="en-GB" altLang="en-US" sz="1300" smtClean="0"/>
              <a:pPr/>
              <a:t>7</a:t>
            </a:fld>
            <a:endParaRPr lang="en-GB"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aseline="0" dirty="0" smtClean="0"/>
              <a:t>Step 3: Consistent engagement is key here. But one thin line not to cross is engagement versus saturation. How can you tell the difference? Engagement is strategic and tailored messaging that follows a theme. Saturation is the continuous one-off messages that don’t contain uniformity or have a desire end-goal/outcome and isn’t action-oriented. Create an editorial calendar for local section managing.</a:t>
            </a:r>
          </a:p>
          <a:p>
            <a:pPr eaLnBrk="1" hangingPunct="1"/>
            <a:endParaRPr lang="en-US" altLang="en-US" sz="1200" baseline="0" dirty="0" smtClean="0"/>
          </a:p>
          <a:p>
            <a:pPr eaLnBrk="1" hangingPunct="1"/>
            <a:r>
              <a:rPr lang="en-US" altLang="en-US" sz="1200" baseline="0" dirty="0" smtClean="0"/>
              <a:t>Step </a:t>
            </a:r>
            <a:r>
              <a:rPr lang="en-US" altLang="en-US" sz="1200" baseline="0" dirty="0" smtClean="0"/>
              <a:t>4: Once you have engaged your members, this is how you can generate volunteers. Once they see the value of being an engaged and active member, they will want to be a part </a:t>
            </a:r>
          </a:p>
          <a:p>
            <a:pPr eaLnBrk="1" hangingPunct="1"/>
            <a:endParaRPr lang="en-US" altLang="en-US" sz="1200" dirty="0" smtClean="0"/>
          </a:p>
          <a:p>
            <a:pPr eaLnBrk="1" hangingPunct="1"/>
            <a:endParaRPr lang="en-US" alt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aseline="0" dirty="0" smtClean="0"/>
              <a:t>What are the benefits of being a member? This is where the feedback from the target audience is useful because you can have various perspectives on what people value from the local section.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aseline="0" dirty="0" smtClean="0"/>
              <a:t>Recruit volunteers for smaller, manageable projects—not requiring a large time commitment. State up-front how much time you would like for people to commit so they can be informed. Make the tasks clear and defined.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aseline="0" dirty="0" smtClean="0"/>
              <a:t>Step 7: Have the volunteer take ownership of the event, task, project. That will empower them to make more of a leadership role for future events.</a:t>
            </a:r>
          </a:p>
          <a:p>
            <a:pPr eaLnBrk="1" hangingPunct="1"/>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D3C21BF-0E58-4103-AFBE-A8AEEDA0E0A7}" type="slidenum">
              <a:rPr lang="en-GB" altLang="en-US" smtClean="0"/>
              <a:pPr>
                <a:defRPr/>
              </a:pPr>
              <a:t>8</a:t>
            </a:fld>
            <a:endParaRPr lang="en-GB" altLang="en-US"/>
          </a:p>
        </p:txBody>
      </p:sp>
    </p:spTree>
    <p:extLst>
      <p:ext uri="{BB962C8B-B14F-4D97-AF65-F5344CB8AC3E}">
        <p14:creationId xmlns:p14="http://schemas.microsoft.com/office/powerpoint/2010/main" val="251319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baseline="0" dirty="0" smtClean="0"/>
              <a:t>Bag of candy Exercise</a:t>
            </a:r>
            <a:r>
              <a:rPr lang="en-US" altLang="en-US" sz="1200" baseline="0" dirty="0" smtClean="0"/>
              <a:t>: what is it that draws you to this particular candy? What is the value in it versus the other candy?</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aseline="0" dirty="0" smtClean="0"/>
              <a:t>Exercise: Evaluate the value of the local section. What does your local section have to offer that will increase the interest of a member? How can they become involved? </a:t>
            </a:r>
            <a:r>
              <a:rPr lang="en-US" altLang="en-US" sz="1200" dirty="0" smtClean="0"/>
              <a:t>Step 5:</a:t>
            </a:r>
            <a:r>
              <a:rPr lang="en-US" altLang="en-US" sz="1200" baseline="0" dirty="0" smtClean="0"/>
              <a:t> Exercise: Evaluate the value of the local section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aseline="0" dirty="0" smtClean="0"/>
              <a:t>Recognize that everyone at your table is drawn to something different so when thinking of member engagement continue to consider that you will have to use different tactics to reach them.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aseline="0" dirty="0" smtClean="0"/>
              <a:t>Members are like the pieces of candy, different flavors. </a:t>
            </a:r>
            <a:endParaRPr lang="en-US" dirty="0"/>
          </a:p>
        </p:txBody>
      </p:sp>
      <p:sp>
        <p:nvSpPr>
          <p:cNvPr id="4" name="Slide Number Placeholder 3"/>
          <p:cNvSpPr>
            <a:spLocks noGrp="1"/>
          </p:cNvSpPr>
          <p:nvPr>
            <p:ph type="sldNum" sz="quarter" idx="10"/>
          </p:nvPr>
        </p:nvSpPr>
        <p:spPr/>
        <p:txBody>
          <a:bodyPr/>
          <a:lstStyle/>
          <a:p>
            <a:pPr>
              <a:defRPr/>
            </a:pPr>
            <a:fld id="{9D3C21BF-0E58-4103-AFBE-A8AEEDA0E0A7}" type="slidenum">
              <a:rPr lang="en-GB" altLang="en-US" smtClean="0"/>
              <a:pPr>
                <a:defRPr/>
              </a:pPr>
              <a:t>9</a:t>
            </a:fld>
            <a:endParaRPr lang="en-GB" altLang="en-US"/>
          </a:p>
        </p:txBody>
      </p:sp>
    </p:spTree>
    <p:extLst>
      <p:ext uri="{BB962C8B-B14F-4D97-AF65-F5344CB8AC3E}">
        <p14:creationId xmlns:p14="http://schemas.microsoft.com/office/powerpoint/2010/main" val="2522317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altLang="en-US"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altLang="en-US"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a:solidFill>
                  <a:srgbClr val="0054A6"/>
                </a:solidFill>
              </a:defRPr>
            </a:lvl1pPr>
          </a:lstStyle>
          <a:p>
            <a:pPr>
              <a:defRPr/>
            </a:pPr>
            <a:r>
              <a:rPr lang="en-GB" altLang="en-US"/>
              <a:t>American Chemical Society</a:t>
            </a:r>
          </a:p>
        </p:txBody>
      </p:sp>
    </p:spTree>
    <p:extLst>
      <p:ext uri="{BB962C8B-B14F-4D97-AF65-F5344CB8AC3E}">
        <p14:creationId xmlns:p14="http://schemas.microsoft.com/office/powerpoint/2010/main" val="418227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8041D928-5A15-4349-AADF-68B9AC448CBD}" type="slidenum">
              <a:rPr lang="en-GB" altLang="en-US"/>
              <a:pPr>
                <a:defRPr/>
              </a:pPr>
              <a:t>‹#›</a:t>
            </a:fld>
            <a:endParaRPr lang="en-GB" altLang="en-US"/>
          </a:p>
        </p:txBody>
      </p:sp>
    </p:spTree>
    <p:extLst>
      <p:ext uri="{BB962C8B-B14F-4D97-AF65-F5344CB8AC3E}">
        <p14:creationId xmlns:p14="http://schemas.microsoft.com/office/powerpoint/2010/main" val="327315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A563E4AB-8FE5-4167-B72F-E886B79DE388}" type="slidenum">
              <a:rPr lang="en-GB" altLang="en-US"/>
              <a:pPr>
                <a:defRPr/>
              </a:pPr>
              <a:t>‹#›</a:t>
            </a:fld>
            <a:endParaRPr lang="en-GB" altLang="en-US"/>
          </a:p>
        </p:txBody>
      </p:sp>
    </p:spTree>
    <p:extLst>
      <p:ext uri="{BB962C8B-B14F-4D97-AF65-F5344CB8AC3E}">
        <p14:creationId xmlns:p14="http://schemas.microsoft.com/office/powerpoint/2010/main" val="724476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8B7F8253-9A13-4651-A08C-D0F0DB2FE69A}"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133190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581904E-3096-46F6-8EA6-23ABC2D5B86A}"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740766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937C86E4-68D8-40EA-81B3-78B07C4AF726}"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1298183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4534CE21-BE8A-4D0A-B1B3-D9406A82D016}"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396855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48C88487-7847-4D42-8361-BFEEE242514C}" type="slidenum">
              <a:rPr lang="en-GB" altLang="en-US"/>
              <a:pPr>
                <a:defRPr/>
              </a:pPr>
              <a:t>‹#›</a:t>
            </a:fld>
            <a:endParaRPr lang="en-GB" altLang="en-US"/>
          </a:p>
        </p:txBody>
      </p:sp>
      <p:sp>
        <p:nvSpPr>
          <p:cNvPr id="8"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609697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6A49CEBB-5BD3-4CF0-AD20-95BD2F45483A}" type="slidenum">
              <a:rPr lang="en-GB" altLang="en-US"/>
              <a:pPr>
                <a:defRPr/>
              </a:pPr>
              <a:t>‹#›</a:t>
            </a:fld>
            <a:endParaRPr lang="en-GB" altLang="en-US"/>
          </a:p>
        </p:txBody>
      </p:sp>
      <p:sp>
        <p:nvSpPr>
          <p:cNvPr id="4"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135867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E6233A5E-8C62-43BA-BD75-8972E175B21A}" type="slidenum">
              <a:rPr lang="en-GB" altLang="en-US"/>
              <a:pPr>
                <a:defRPr/>
              </a:pPr>
              <a:t>‹#›</a:t>
            </a:fld>
            <a:endParaRPr lang="en-GB" altLang="en-US"/>
          </a:p>
        </p:txBody>
      </p:sp>
      <p:sp>
        <p:nvSpPr>
          <p:cNvPr id="3"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110201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B74C8BB-DD19-43F7-983C-A54AD1978717}"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68538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6EAABB49-BF67-4C66-915C-E279382E656E}" type="slidenum">
              <a:rPr lang="en-GB" altLang="en-US"/>
              <a:pPr>
                <a:defRPr/>
              </a:pPr>
              <a:t>‹#›</a:t>
            </a:fld>
            <a:endParaRPr lang="en-GB" altLang="en-US"/>
          </a:p>
        </p:txBody>
      </p:sp>
    </p:spTree>
    <p:extLst>
      <p:ext uri="{BB962C8B-B14F-4D97-AF65-F5344CB8AC3E}">
        <p14:creationId xmlns:p14="http://schemas.microsoft.com/office/powerpoint/2010/main" val="2035642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F9E3DFDD-B6E4-472D-9401-B6B75CBECC88}"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289229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6B658962-5B63-4368-88EA-67B7C51A625D}"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2017001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0B6DB5C8-BF77-4DBB-B48E-7CB74A1EBDF4}"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ltLang="en-US"/>
              <a:t>American Chemical Society</a:t>
            </a:r>
          </a:p>
        </p:txBody>
      </p:sp>
    </p:spTree>
    <p:extLst>
      <p:ext uri="{BB962C8B-B14F-4D97-AF65-F5344CB8AC3E}">
        <p14:creationId xmlns:p14="http://schemas.microsoft.com/office/powerpoint/2010/main" val="3575178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729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230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9807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791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919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4773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15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299563BB-6288-4854-951F-1C4CEA9C2248}" type="slidenum">
              <a:rPr lang="en-GB" altLang="en-US"/>
              <a:pPr>
                <a:defRPr/>
              </a:pPr>
              <a:t>‹#›</a:t>
            </a:fld>
            <a:endParaRPr lang="en-GB" altLang="en-US"/>
          </a:p>
        </p:txBody>
      </p:sp>
    </p:spTree>
    <p:extLst>
      <p:ext uri="{BB962C8B-B14F-4D97-AF65-F5344CB8AC3E}">
        <p14:creationId xmlns:p14="http://schemas.microsoft.com/office/powerpoint/2010/main" val="351981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5957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800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8709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255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316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8876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7457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2313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592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1565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3AB83FC4-4078-405A-AB13-88D75FC84740}" type="slidenum">
              <a:rPr lang="en-GB" altLang="en-US"/>
              <a:pPr>
                <a:defRPr/>
              </a:pPr>
              <a:t>‹#›</a:t>
            </a:fld>
            <a:endParaRPr lang="en-GB" altLang="en-US"/>
          </a:p>
        </p:txBody>
      </p:sp>
    </p:spTree>
    <p:extLst>
      <p:ext uri="{BB962C8B-B14F-4D97-AF65-F5344CB8AC3E}">
        <p14:creationId xmlns:p14="http://schemas.microsoft.com/office/powerpoint/2010/main" val="708757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810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5023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3289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488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647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7E596027-7BBA-48D4-BED1-86298C08E34C}"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73330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F23F4837-4497-422E-9A45-E123B75A5A1F}"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2478196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10055682-F89B-4E35-844A-15CB28DFFEA8}"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1932405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A573BFC1-95B9-4684-80A1-3E528EB17908}"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3215840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BBDB5ED7-1EDC-4673-9FF8-4E00601971EC}" type="slidenum">
              <a:rPr lang="en-GB" altLang="en-US"/>
              <a:pPr>
                <a:defRPr/>
              </a:pPr>
              <a:t>‹#›</a:t>
            </a:fld>
            <a:endParaRPr lang="en-GB" altLang="en-US"/>
          </a:p>
        </p:txBody>
      </p:sp>
      <p:sp>
        <p:nvSpPr>
          <p:cNvPr id="8"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67765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F61443BB-5468-4F37-9A73-C854699A3A55}" type="slidenum">
              <a:rPr lang="en-GB" altLang="en-US"/>
              <a:pPr>
                <a:defRPr/>
              </a:pPr>
              <a:t>‹#›</a:t>
            </a:fld>
            <a:endParaRPr lang="en-GB" altLang="en-US"/>
          </a:p>
        </p:txBody>
      </p:sp>
    </p:spTree>
    <p:extLst>
      <p:ext uri="{BB962C8B-B14F-4D97-AF65-F5344CB8AC3E}">
        <p14:creationId xmlns:p14="http://schemas.microsoft.com/office/powerpoint/2010/main" val="3807248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2F4212BD-17CB-474A-B1E4-7CBD0ADE722B}" type="slidenum">
              <a:rPr lang="en-GB" altLang="en-US"/>
              <a:pPr>
                <a:defRPr/>
              </a:pPr>
              <a:t>‹#›</a:t>
            </a:fld>
            <a:endParaRPr lang="en-GB" altLang="en-US"/>
          </a:p>
        </p:txBody>
      </p:sp>
      <p:sp>
        <p:nvSpPr>
          <p:cNvPr id="4"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4162398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36CCD243-8350-436F-AD4B-5DD62B3F984D}" type="slidenum">
              <a:rPr lang="en-GB" altLang="en-US"/>
              <a:pPr>
                <a:defRPr/>
              </a:pPr>
              <a:t>‹#›</a:t>
            </a:fld>
            <a:endParaRPr lang="en-GB" altLang="en-US"/>
          </a:p>
        </p:txBody>
      </p:sp>
      <p:sp>
        <p:nvSpPr>
          <p:cNvPr id="3"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3994079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77605F7-A0E7-4720-ABD4-19C3307E7372}"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4037215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0A98A493-6FE2-4E14-9DCE-F41822C125B5}" type="slidenum">
              <a:rPr lang="en-GB" altLang="en-US"/>
              <a:pPr>
                <a:defRPr/>
              </a:pPr>
              <a:t>‹#›</a:t>
            </a:fld>
            <a:endParaRPr lang="en-GB" altLang="en-US"/>
          </a:p>
        </p:txBody>
      </p:sp>
      <p:sp>
        <p:nvSpPr>
          <p:cNvPr id="6"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1477046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0BAD9F6D-7E6A-4AB8-BB39-447814F89ABB}"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1887103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62F15E03-A750-47F2-A504-EC4B8B03BD28}" type="slidenum">
              <a:rPr lang="en-GB" altLang="en-US"/>
              <a:pPr>
                <a:defRPr/>
              </a:pPr>
              <a:t>‹#›</a:t>
            </a:fld>
            <a:endParaRPr lang="en-GB" altLang="en-US"/>
          </a:p>
        </p:txBody>
      </p:sp>
      <p:sp>
        <p:nvSpPr>
          <p:cNvPr id="5" name="Rectangle 9"/>
          <p:cNvSpPr>
            <a:spLocks noGrp="1" noChangeArrowheads="1"/>
          </p:cNvSpPr>
          <p:nvPr>
            <p:ph type="ftr" sz="quarter" idx="11"/>
          </p:nvPr>
        </p:nvSpPr>
        <p:spPr>
          <a:ln/>
        </p:spPr>
        <p:txBody>
          <a:bodyPr/>
          <a:lstStyle>
            <a:lvl1pPr>
              <a:defRPr/>
            </a:lvl1pPr>
          </a:lstStyle>
          <a:p>
            <a:pPr>
              <a:defRPr/>
            </a:pPr>
            <a:r>
              <a:rPr lang="en-GB"/>
              <a:t>American Chemical Society</a:t>
            </a:r>
          </a:p>
        </p:txBody>
      </p:sp>
    </p:spTree>
    <p:extLst>
      <p:ext uri="{BB962C8B-B14F-4D97-AF65-F5344CB8AC3E}">
        <p14:creationId xmlns:p14="http://schemas.microsoft.com/office/powerpoint/2010/main" val="416100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1855AD64-29B5-4951-A831-6F04C4D910ED}" type="slidenum">
              <a:rPr lang="en-GB" altLang="en-US"/>
              <a:pPr>
                <a:defRPr/>
              </a:pPr>
              <a:t>‹#›</a:t>
            </a:fld>
            <a:endParaRPr lang="en-GB" altLang="en-US"/>
          </a:p>
        </p:txBody>
      </p:sp>
    </p:spTree>
    <p:extLst>
      <p:ext uri="{BB962C8B-B14F-4D97-AF65-F5344CB8AC3E}">
        <p14:creationId xmlns:p14="http://schemas.microsoft.com/office/powerpoint/2010/main" val="398536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C9249451-0F7B-498E-B761-220A74BEE86C}" type="slidenum">
              <a:rPr lang="en-GB" altLang="en-US"/>
              <a:pPr>
                <a:defRPr/>
              </a:pPr>
              <a:t>‹#›</a:t>
            </a:fld>
            <a:endParaRPr lang="en-GB" altLang="en-US"/>
          </a:p>
        </p:txBody>
      </p:sp>
    </p:spTree>
    <p:extLst>
      <p:ext uri="{BB962C8B-B14F-4D97-AF65-F5344CB8AC3E}">
        <p14:creationId xmlns:p14="http://schemas.microsoft.com/office/powerpoint/2010/main" val="53654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B2BCE5CD-F3F7-4667-AFDB-D87A3ACF4E82}" type="slidenum">
              <a:rPr lang="en-GB" altLang="en-US"/>
              <a:pPr>
                <a:defRPr/>
              </a:pPr>
              <a:t>‹#›</a:t>
            </a:fld>
            <a:endParaRPr lang="en-GB" altLang="en-US"/>
          </a:p>
        </p:txBody>
      </p:sp>
    </p:spTree>
    <p:extLst>
      <p:ext uri="{BB962C8B-B14F-4D97-AF65-F5344CB8AC3E}">
        <p14:creationId xmlns:p14="http://schemas.microsoft.com/office/powerpoint/2010/main" val="276803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D715F9FF-91F4-4FF7-A8DA-92E85581F69B}" type="slidenum">
              <a:rPr lang="en-GB" altLang="en-US"/>
              <a:pPr>
                <a:defRPr/>
              </a:pPr>
              <a:t>‹#›</a:t>
            </a:fld>
            <a:endParaRPr lang="en-GB" altLang="en-US"/>
          </a:p>
        </p:txBody>
      </p:sp>
    </p:spTree>
    <p:extLst>
      <p:ext uri="{BB962C8B-B14F-4D97-AF65-F5344CB8AC3E}">
        <p14:creationId xmlns:p14="http://schemas.microsoft.com/office/powerpoint/2010/main" val="375203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1.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latin typeface="Arial" charset="0"/>
              </a:defRPr>
            </a:lvl1pPr>
          </a:lstStyle>
          <a:p>
            <a:pPr>
              <a:defRPr/>
            </a:pPr>
            <a:r>
              <a:rPr lang="en-GB" altLang="en-US"/>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latin typeface="Arial" pitchFamily="34" charset="0"/>
              </a:defRPr>
            </a:lvl1pPr>
          </a:lstStyle>
          <a:p>
            <a:pPr>
              <a:defRPr/>
            </a:pPr>
            <a:fld id="{B3CA6F9B-8D09-48B6-9C16-3A7E103584DE}" type="slidenum">
              <a:rPr lang="en-GB" altLang="en-US"/>
              <a:pPr>
                <a:defRPr/>
              </a:pPr>
              <a:t>‹#›</a:t>
            </a:fld>
            <a:endParaRPr lang="en-GB" altLang="en-US"/>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3" name="Picture 19" descr="ACS_Chemistry_for_Life_CMYK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16" r:id="rId1"/>
    <p:sldLayoutId id="2147485662" r:id="rId2"/>
    <p:sldLayoutId id="2147485663" r:id="rId3"/>
    <p:sldLayoutId id="2147485664" r:id="rId4"/>
    <p:sldLayoutId id="2147485665" r:id="rId5"/>
    <p:sldLayoutId id="2147485666" r:id="rId6"/>
    <p:sldLayoutId id="2147485667" r:id="rId7"/>
    <p:sldLayoutId id="2147485668" r:id="rId8"/>
    <p:sldLayoutId id="2147485669" r:id="rId9"/>
    <p:sldLayoutId id="2147485670" r:id="rId10"/>
    <p:sldLayoutId id="2147485671" r:id="rId11"/>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chemeClr val="bg1"/>
                </a:solidFill>
                <a:latin typeface="Arial" pitchFamily="34" charset="0"/>
              </a:defRPr>
            </a:lvl1pPr>
          </a:lstStyle>
          <a:p>
            <a:pPr>
              <a:defRPr/>
            </a:pPr>
            <a:fld id="{194D9242-3507-4F2B-8B73-68E1CDCACBC2}" type="slidenum">
              <a:rPr lang="en-GB" altLang="en-US"/>
              <a:pPr>
                <a:defRPr/>
              </a:pPr>
              <a:t>‹#›</a:t>
            </a:fld>
            <a:endParaRPr lang="en-GB" altLang="en-US"/>
          </a:p>
        </p:txBody>
      </p:sp>
      <p:sp>
        <p:nvSpPr>
          <p:cNvPr id="2052" name="Rectangle 13"/>
          <p:cNvSpPr>
            <a:spLocks noChangeArrowheads="1"/>
          </p:cNvSpPr>
          <p:nvPr userDrawn="1"/>
        </p:nvSpPr>
        <p:spPr bwMode="auto">
          <a:xfrm flipV="1">
            <a:off x="0" y="1363663"/>
            <a:ext cx="9144000" cy="1428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2053" name="Line 14"/>
          <p:cNvSpPr>
            <a:spLocks noChangeShapeType="1"/>
          </p:cNvSpPr>
          <p:nvPr userDrawn="1"/>
        </p:nvSpPr>
        <p:spPr bwMode="auto">
          <a:xfrm>
            <a:off x="466725" y="6381750"/>
            <a:ext cx="82089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chemeClr val="bg1"/>
                </a:solidFill>
                <a:latin typeface="Arial" charset="0"/>
              </a:defRPr>
            </a:lvl1pPr>
          </a:lstStyle>
          <a:p>
            <a:pPr>
              <a:defRPr/>
            </a:pPr>
            <a:r>
              <a:rPr lang="en-GB" altLang="en-US"/>
              <a:t>American Chemical Society</a:t>
            </a:r>
          </a:p>
        </p:txBody>
      </p:sp>
      <p:sp>
        <p:nvSpPr>
          <p:cNvPr id="2055" name="Rectangle 15"/>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2056" name="Rectangle 18"/>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2057" name="Picture 20" descr="ACS_Chemistry_for_Life_CMYK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72" r:id="rId1"/>
    <p:sldLayoutId id="2147485673" r:id="rId2"/>
    <p:sldLayoutId id="2147485674" r:id="rId3"/>
    <p:sldLayoutId id="2147485675" r:id="rId4"/>
    <p:sldLayoutId id="2147485676" r:id="rId5"/>
    <p:sldLayoutId id="2147485677" r:id="rId6"/>
    <p:sldLayoutId id="2147485678" r:id="rId7"/>
    <p:sldLayoutId id="2147485679" r:id="rId8"/>
    <p:sldLayoutId id="2147485680" r:id="rId9"/>
    <p:sldLayoutId id="2147485681" r:id="rId10"/>
    <p:sldLayoutId id="2147485682" r:id="rId11"/>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1"/>
          </a:solidFill>
          <a:latin typeface="+mn-lt"/>
        </a:defRPr>
      </a:lvl2pPr>
      <a:lvl3pPr marL="1143000" indent="-228600" algn="l" rtl="0" eaLnBrk="0" fontAlgn="base" hangingPunct="0">
        <a:spcBef>
          <a:spcPct val="20000"/>
        </a:spcBef>
        <a:spcAft>
          <a:spcPct val="0"/>
        </a:spcAft>
        <a:buChar char="•"/>
        <a:defRPr sz="1400">
          <a:solidFill>
            <a:schemeClr val="bg1"/>
          </a:solidFill>
          <a:latin typeface="+mn-lt"/>
        </a:defRPr>
      </a:lvl3pPr>
      <a:lvl4pPr marL="1600200" indent="-228600" algn="l" rtl="0" eaLnBrk="0" fontAlgn="base" hangingPunct="0">
        <a:spcBef>
          <a:spcPct val="20000"/>
        </a:spcBef>
        <a:spcAft>
          <a:spcPct val="0"/>
        </a:spcAft>
        <a:buChar char="–"/>
        <a:defRPr sz="1200">
          <a:solidFill>
            <a:schemeClr val="bg1"/>
          </a:solidFill>
          <a:latin typeface="+mn-lt"/>
        </a:defRPr>
      </a:lvl4pPr>
      <a:lvl5pPr marL="2057400" indent="-228600" algn="l" rtl="0" eaLnBrk="0" fontAlgn="base" hangingPunct="0">
        <a:spcBef>
          <a:spcPct val="20000"/>
        </a:spcBef>
        <a:spcAft>
          <a:spcPct val="0"/>
        </a:spcAft>
        <a:buChar char="»"/>
        <a:defRPr sz="1000">
          <a:solidFill>
            <a:schemeClr val="bg1"/>
          </a:solidFill>
          <a:latin typeface="+mn-lt"/>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pic>
        <p:nvPicPr>
          <p:cNvPr id="3075" name="Picture 12" descr="ACS_Chemistry_for_Life_CMYK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3" r:id="rId1"/>
    <p:sldLayoutId id="2147485684" r:id="rId2"/>
    <p:sldLayoutId id="2147485685" r:id="rId3"/>
    <p:sldLayoutId id="2147485686" r:id="rId4"/>
    <p:sldLayoutId id="2147485687" r:id="rId5"/>
    <p:sldLayoutId id="2147485688" r:id="rId6"/>
    <p:sldLayoutId id="2147485689" r:id="rId7"/>
    <p:sldLayoutId id="2147485690" r:id="rId8"/>
    <p:sldLayoutId id="2147485691" r:id="rId9"/>
    <p:sldLayoutId id="2147485692" r:id="rId10"/>
    <p:sldLayoutId id="2147485693" r:id="rId11"/>
  </p:sldLayoutIdLst>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1"/>
          </a:solidFill>
          <a:latin typeface="+mn-lt"/>
        </a:defRPr>
      </a:lvl2pPr>
      <a:lvl3pPr marL="1143000" indent="-228600" algn="l" rtl="0" eaLnBrk="0" fontAlgn="base" hangingPunct="0">
        <a:spcBef>
          <a:spcPct val="20000"/>
        </a:spcBef>
        <a:spcAft>
          <a:spcPct val="0"/>
        </a:spcAft>
        <a:buChar char="•"/>
        <a:defRPr sz="1400">
          <a:solidFill>
            <a:schemeClr val="bg1"/>
          </a:solidFill>
          <a:latin typeface="+mn-lt"/>
        </a:defRPr>
      </a:lvl3pPr>
      <a:lvl4pPr marL="1600200" indent="-228600" algn="l" rtl="0" eaLnBrk="0" fontAlgn="base" hangingPunct="0">
        <a:spcBef>
          <a:spcPct val="20000"/>
        </a:spcBef>
        <a:spcAft>
          <a:spcPct val="0"/>
        </a:spcAft>
        <a:buChar char="–"/>
        <a:defRPr sz="1200">
          <a:solidFill>
            <a:schemeClr val="bg1"/>
          </a:solidFill>
          <a:latin typeface="+mn-lt"/>
        </a:defRPr>
      </a:lvl4pPr>
      <a:lvl5pPr marL="2057400" indent="-228600" algn="l" rtl="0" eaLnBrk="0" fontAlgn="base" hangingPunct="0">
        <a:spcBef>
          <a:spcPct val="20000"/>
        </a:spcBef>
        <a:spcAft>
          <a:spcPct val="0"/>
        </a:spcAft>
        <a:buChar char="»"/>
        <a:defRPr sz="1000">
          <a:solidFill>
            <a:schemeClr val="bg1"/>
          </a:solidFill>
          <a:latin typeface="+mn-lt"/>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4099" name="Rectangle 8"/>
          <p:cNvSpPr>
            <a:spLocks noChangeArrowheads="1"/>
          </p:cNvSpPr>
          <p:nvPr userDrawn="1"/>
        </p:nvSpPr>
        <p:spPr bwMode="auto">
          <a:xfrm>
            <a:off x="0" y="0"/>
            <a:ext cx="360363" cy="18827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graphicFrame>
        <p:nvGraphicFramePr>
          <p:cNvPr id="4100" name="Object 13"/>
          <p:cNvGraphicFramePr>
            <a:graphicFrameLocks noChangeAspect="1"/>
          </p:cNvGraphicFramePr>
          <p:nvPr userDrawn="1"/>
        </p:nvGraphicFramePr>
        <p:xfrm>
          <a:off x="3260725" y="6305550"/>
          <a:ext cx="2232025" cy="219075"/>
        </p:xfrm>
        <a:graphic>
          <a:graphicData uri="http://schemas.openxmlformats.org/presentationml/2006/ole">
            <mc:AlternateContent xmlns:mc="http://schemas.openxmlformats.org/markup-compatibility/2006">
              <mc:Choice xmlns:v="urn:schemas-microsoft-com:vml" Requires="v">
                <p:oleObj spid="_x0000_s4197" name="Image" r:id="rId14" imgW="10666667" imgH="1053597" progId="Photoshop.Image.8">
                  <p:embed/>
                </p:oleObj>
              </mc:Choice>
              <mc:Fallback>
                <p:oleObj name="Image" r:id="rId14" imgW="10666667" imgH="1053597" progId="Photoshop.Image.8">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0725" y="6305550"/>
                        <a:ext cx="22320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14" descr="ACS_Chemistry_for_Life_CMYK_Logo_Larg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03350" y="1109663"/>
            <a:ext cx="5524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94" r:id="rId1"/>
    <p:sldLayoutId id="2147485695" r:id="rId2"/>
    <p:sldLayoutId id="2147485696" r:id="rId3"/>
    <p:sldLayoutId id="2147485697" r:id="rId4"/>
    <p:sldLayoutId id="2147485698" r:id="rId5"/>
    <p:sldLayoutId id="2147485699" r:id="rId6"/>
    <p:sldLayoutId id="2147485700" r:id="rId7"/>
    <p:sldLayoutId id="2147485701" r:id="rId8"/>
    <p:sldLayoutId id="2147485702" r:id="rId9"/>
    <p:sldLayoutId id="2147485703" r:id="rId10"/>
    <p:sldLayoutId id="2147485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1412875"/>
            <a:ext cx="9144000" cy="5445125"/>
          </a:xfrm>
          <a:prstGeom prst="rect">
            <a:avLst/>
          </a:prstGeom>
          <a:solidFill>
            <a:srgbClr val="0054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000000"/>
              </a:solidFill>
            </a:endParaRPr>
          </a:p>
        </p:txBody>
      </p:sp>
      <p:sp>
        <p:nvSpPr>
          <p:cNvPr id="20490" name="Rectangle 10"/>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FFFFFF"/>
                </a:solidFill>
                <a:latin typeface="Arial" pitchFamily="34" charset="0"/>
              </a:defRPr>
            </a:lvl1pPr>
          </a:lstStyle>
          <a:p>
            <a:pPr>
              <a:defRPr/>
            </a:pPr>
            <a:fld id="{CE9E3535-5784-47FD-AE0A-D25082A88D14}" type="slidenum">
              <a:rPr lang="en-GB" altLang="en-US"/>
              <a:pPr>
                <a:defRPr/>
              </a:pPr>
              <a:t>‹#›</a:t>
            </a:fld>
            <a:endParaRPr lang="en-GB" altLang="en-US"/>
          </a:p>
        </p:txBody>
      </p:sp>
      <p:pic>
        <p:nvPicPr>
          <p:cNvPr id="5124" name="Picture 12" descr="new ACS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4813"/>
            <a:ext cx="16843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3"/>
          <p:cNvSpPr>
            <a:spLocks noChangeArrowheads="1"/>
          </p:cNvSpPr>
          <p:nvPr userDrawn="1"/>
        </p:nvSpPr>
        <p:spPr bwMode="auto">
          <a:xfrm flipV="1">
            <a:off x="0" y="1363663"/>
            <a:ext cx="9144000" cy="142875"/>
          </a:xfrm>
          <a:prstGeom prst="rect">
            <a:avLst/>
          </a:prstGeom>
          <a:solidFill>
            <a:srgbClr val="FFCE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000000"/>
              </a:solidFill>
            </a:endParaRPr>
          </a:p>
        </p:txBody>
      </p:sp>
      <p:sp>
        <p:nvSpPr>
          <p:cNvPr id="5126" name="Line 14"/>
          <p:cNvSpPr>
            <a:spLocks noChangeShapeType="1"/>
          </p:cNvSpPr>
          <p:nvPr userDrawn="1"/>
        </p:nvSpPr>
        <p:spPr bwMode="auto">
          <a:xfrm>
            <a:off x="466725" y="6381750"/>
            <a:ext cx="82089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Rectangle 9"/>
          <p:cNvSpPr>
            <a:spLocks noGrp="1" noChangeArrowheads="1"/>
          </p:cNvSpPr>
          <p:nvPr>
            <p:ph type="ftr" sz="quarter" idx="3"/>
          </p:nvPr>
        </p:nvSpPr>
        <p:spPr bwMode="auto">
          <a:xfrm>
            <a:off x="466725"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FFFFFF"/>
                </a:solidFill>
                <a:latin typeface="Arial" charset="0"/>
              </a:defRPr>
            </a:lvl1pPr>
          </a:lstStyle>
          <a:p>
            <a:pPr>
              <a:defRPr/>
            </a:pPr>
            <a:r>
              <a:rPr lang="en-GB"/>
              <a:t>American Chemical Society</a:t>
            </a:r>
          </a:p>
        </p:txBody>
      </p:sp>
      <p:sp>
        <p:nvSpPr>
          <p:cNvPr id="5128" name="Rectangle 15"/>
          <p:cNvSpPr>
            <a:spLocks noGrp="1" noChangeArrowheads="1"/>
          </p:cNvSpPr>
          <p:nvPr>
            <p:ph type="title"/>
          </p:nvPr>
        </p:nvSpPr>
        <p:spPr bwMode="auto">
          <a:xfrm>
            <a:off x="468313" y="319088"/>
            <a:ext cx="5975350" cy="944562"/>
          </a:xfrm>
          <a:prstGeom prst="rect">
            <a:avLst/>
          </a:prstGeom>
          <a:noFill/>
          <a:ln>
            <a:noFill/>
          </a:ln>
          <a:effectLst/>
          <a:extLst>
            <a:ext uri="{909E8E84-426E-40DD-AFC4-6F175D3DCCD1}">
              <a14:hiddenFill xmlns:a14="http://schemas.microsoft.com/office/drawing/2010/main">
                <a:solidFill>
                  <a:srgbClr val="0054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5129" name="Rectangle 18"/>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5705" r:id="rId1"/>
    <p:sldLayoutId id="2147485706" r:id="rId2"/>
    <p:sldLayoutId id="2147485707" r:id="rId3"/>
    <p:sldLayoutId id="2147485708" r:id="rId4"/>
    <p:sldLayoutId id="2147485709" r:id="rId5"/>
    <p:sldLayoutId id="2147485710" r:id="rId6"/>
    <p:sldLayoutId id="2147485711" r:id="rId7"/>
    <p:sldLayoutId id="2147485712" r:id="rId8"/>
    <p:sldLayoutId id="2147485713" r:id="rId9"/>
    <p:sldLayoutId id="2147485714" r:id="rId10"/>
    <p:sldLayoutId id="2147485715" r:id="rId11"/>
  </p:sldLayoutIdLst>
  <p:hf hdr="0" dt="0"/>
  <p:txStyles>
    <p:titleStyle>
      <a:lvl1pPr algn="l" rtl="0" eaLnBrk="0" fontAlgn="base" hangingPunct="0">
        <a:lnSpc>
          <a:spcPct val="90000"/>
        </a:lnSpc>
        <a:spcBef>
          <a:spcPct val="0"/>
        </a:spcBef>
        <a:spcAft>
          <a:spcPct val="0"/>
        </a:spcAft>
        <a:defRPr sz="2600" b="1">
          <a:solidFill>
            <a:srgbClr val="0054A6"/>
          </a:solidFill>
          <a:latin typeface="+mj-lt"/>
          <a:ea typeface="+mj-ea"/>
          <a:cs typeface="+mj-cs"/>
        </a:defRPr>
      </a:lvl1pPr>
      <a:lvl2pPr algn="l" rtl="0" eaLnBrk="0" fontAlgn="base" hangingPunct="0">
        <a:lnSpc>
          <a:spcPct val="90000"/>
        </a:lnSpc>
        <a:spcBef>
          <a:spcPct val="0"/>
        </a:spcBef>
        <a:spcAft>
          <a:spcPct val="0"/>
        </a:spcAft>
        <a:defRPr sz="2600" b="1">
          <a:solidFill>
            <a:srgbClr val="0054A6"/>
          </a:solidFill>
          <a:latin typeface="Arial" charset="0"/>
        </a:defRPr>
      </a:lvl2pPr>
      <a:lvl3pPr algn="l" rtl="0" eaLnBrk="0" fontAlgn="base" hangingPunct="0">
        <a:lnSpc>
          <a:spcPct val="90000"/>
        </a:lnSpc>
        <a:spcBef>
          <a:spcPct val="0"/>
        </a:spcBef>
        <a:spcAft>
          <a:spcPct val="0"/>
        </a:spcAft>
        <a:defRPr sz="2600" b="1">
          <a:solidFill>
            <a:srgbClr val="0054A6"/>
          </a:solidFill>
          <a:latin typeface="Arial" charset="0"/>
        </a:defRPr>
      </a:lvl3pPr>
      <a:lvl4pPr algn="l" rtl="0" eaLnBrk="0" fontAlgn="base" hangingPunct="0">
        <a:lnSpc>
          <a:spcPct val="90000"/>
        </a:lnSpc>
        <a:spcBef>
          <a:spcPct val="0"/>
        </a:spcBef>
        <a:spcAft>
          <a:spcPct val="0"/>
        </a:spcAft>
        <a:defRPr sz="2600" b="1">
          <a:solidFill>
            <a:srgbClr val="0054A6"/>
          </a:solidFill>
          <a:latin typeface="Arial" charset="0"/>
        </a:defRPr>
      </a:lvl4pPr>
      <a:lvl5pPr algn="l" rtl="0" eaLnBrk="0" fontAlgn="base" hangingPunct="0">
        <a:lnSpc>
          <a:spcPct val="90000"/>
        </a:lnSpc>
        <a:spcBef>
          <a:spcPct val="0"/>
        </a:spcBef>
        <a:spcAft>
          <a:spcPct val="0"/>
        </a:spcAft>
        <a:defRPr sz="2600" b="1">
          <a:solidFill>
            <a:srgbClr val="0054A6"/>
          </a:solidFill>
          <a:latin typeface="Arial" charset="0"/>
        </a:defRPr>
      </a:lvl5pPr>
      <a:lvl6pPr marL="457200" algn="l" rtl="0" fontAlgn="base">
        <a:lnSpc>
          <a:spcPct val="90000"/>
        </a:lnSpc>
        <a:spcBef>
          <a:spcPct val="0"/>
        </a:spcBef>
        <a:spcAft>
          <a:spcPct val="0"/>
        </a:spcAft>
        <a:defRPr sz="2600" b="1">
          <a:solidFill>
            <a:srgbClr val="0054A6"/>
          </a:solidFill>
          <a:latin typeface="Arial" charset="0"/>
        </a:defRPr>
      </a:lvl6pPr>
      <a:lvl7pPr marL="914400" algn="l" rtl="0" fontAlgn="base">
        <a:lnSpc>
          <a:spcPct val="90000"/>
        </a:lnSpc>
        <a:spcBef>
          <a:spcPct val="0"/>
        </a:spcBef>
        <a:spcAft>
          <a:spcPct val="0"/>
        </a:spcAft>
        <a:defRPr sz="2600" b="1">
          <a:solidFill>
            <a:srgbClr val="0054A6"/>
          </a:solidFill>
          <a:latin typeface="Arial" charset="0"/>
        </a:defRPr>
      </a:lvl7pPr>
      <a:lvl8pPr marL="1371600" algn="l" rtl="0" fontAlgn="base">
        <a:lnSpc>
          <a:spcPct val="90000"/>
        </a:lnSpc>
        <a:spcBef>
          <a:spcPct val="0"/>
        </a:spcBef>
        <a:spcAft>
          <a:spcPct val="0"/>
        </a:spcAft>
        <a:defRPr sz="2600" b="1">
          <a:solidFill>
            <a:srgbClr val="0054A6"/>
          </a:solidFill>
          <a:latin typeface="Arial" charset="0"/>
        </a:defRPr>
      </a:lvl8pPr>
      <a:lvl9pPr marL="1828800" algn="l" rtl="0" fontAlgn="base">
        <a:lnSpc>
          <a:spcPct val="90000"/>
        </a:lnSpc>
        <a:spcBef>
          <a:spcPct val="0"/>
        </a:spcBef>
        <a:spcAft>
          <a:spcPct val="0"/>
        </a:spcAft>
        <a:defRPr sz="2600" b="1">
          <a:solidFill>
            <a:srgbClr val="0054A6"/>
          </a:solidFill>
          <a:latin typeface="Arial" charset="0"/>
        </a:defRPr>
      </a:lvl9pPr>
    </p:titleStyle>
    <p:bodyStyle>
      <a:lvl1pPr marL="342900" indent="-342900" algn="l" rtl="0" eaLnBrk="0" fontAlgn="base" hangingPunct="0">
        <a:spcBef>
          <a:spcPct val="20000"/>
        </a:spcBef>
        <a:spcAft>
          <a:spcPct val="0"/>
        </a:spcAft>
        <a:buChar char="•"/>
        <a:defRPr>
          <a:solidFill>
            <a:schemeClr val="bg1"/>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1"/>
          </a:solidFill>
          <a:latin typeface="+mn-lt"/>
        </a:defRPr>
      </a:lvl2pPr>
      <a:lvl3pPr marL="1143000" indent="-228600" algn="l" rtl="0" eaLnBrk="0" fontAlgn="base" hangingPunct="0">
        <a:spcBef>
          <a:spcPct val="20000"/>
        </a:spcBef>
        <a:spcAft>
          <a:spcPct val="0"/>
        </a:spcAft>
        <a:buChar char="•"/>
        <a:defRPr sz="1400">
          <a:solidFill>
            <a:schemeClr val="bg1"/>
          </a:solidFill>
          <a:latin typeface="+mn-lt"/>
        </a:defRPr>
      </a:lvl3pPr>
      <a:lvl4pPr marL="1600200" indent="-228600" algn="l" rtl="0" eaLnBrk="0" fontAlgn="base" hangingPunct="0">
        <a:spcBef>
          <a:spcPct val="20000"/>
        </a:spcBef>
        <a:spcAft>
          <a:spcPct val="0"/>
        </a:spcAft>
        <a:buChar char="–"/>
        <a:defRPr sz="1200">
          <a:solidFill>
            <a:schemeClr val="bg1"/>
          </a:solidFill>
          <a:latin typeface="+mn-lt"/>
        </a:defRPr>
      </a:lvl4pPr>
      <a:lvl5pPr marL="2057400" indent="-228600" algn="l" rtl="0" eaLnBrk="0" fontAlgn="base" hangingPunct="0">
        <a:spcBef>
          <a:spcPct val="20000"/>
        </a:spcBef>
        <a:spcAft>
          <a:spcPct val="0"/>
        </a:spcAft>
        <a:buChar char="»"/>
        <a:defRPr sz="1000">
          <a:solidFill>
            <a:schemeClr val="bg1"/>
          </a:solidFill>
          <a:latin typeface="+mn-lt"/>
        </a:defRPr>
      </a:lvl5pPr>
      <a:lvl6pPr marL="2514600" indent="-228600" algn="l" rtl="0" fontAlgn="base">
        <a:spcBef>
          <a:spcPct val="20000"/>
        </a:spcBef>
        <a:spcAft>
          <a:spcPct val="0"/>
        </a:spcAft>
        <a:buChar char="»"/>
        <a:defRPr sz="1000">
          <a:solidFill>
            <a:schemeClr val="bg1"/>
          </a:solidFill>
          <a:latin typeface="+mn-lt"/>
        </a:defRPr>
      </a:lvl6pPr>
      <a:lvl7pPr marL="2971800" indent="-228600" algn="l" rtl="0" fontAlgn="base">
        <a:spcBef>
          <a:spcPct val="20000"/>
        </a:spcBef>
        <a:spcAft>
          <a:spcPct val="0"/>
        </a:spcAft>
        <a:buChar char="»"/>
        <a:defRPr sz="1000">
          <a:solidFill>
            <a:schemeClr val="bg1"/>
          </a:solidFill>
          <a:latin typeface="+mn-lt"/>
        </a:defRPr>
      </a:lvl7pPr>
      <a:lvl8pPr marL="3429000" indent="-228600" algn="l" rtl="0" fontAlgn="base">
        <a:spcBef>
          <a:spcPct val="20000"/>
        </a:spcBef>
        <a:spcAft>
          <a:spcPct val="0"/>
        </a:spcAft>
        <a:buChar char="»"/>
        <a:defRPr sz="1000">
          <a:solidFill>
            <a:schemeClr val="bg1"/>
          </a:solidFill>
          <a:latin typeface="+mn-lt"/>
        </a:defRPr>
      </a:lvl8pPr>
      <a:lvl9pPr marL="3886200" indent="-228600" algn="l" rtl="0" fontAlgn="base">
        <a:spcBef>
          <a:spcPct val="20000"/>
        </a:spcBef>
        <a:spcAft>
          <a:spcPct val="0"/>
        </a:spcAft>
        <a:buChar char="»"/>
        <a:defRPr sz="1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s.org/content/acs/en/about/brand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hyperlink" Target="http://www.verticalresponse.com/" TargetMode="External"/><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hyperlink" Target="http://www.constantcontact.com/index.jsp"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webhosting@acs.org?subject=information%20about%20web%20host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a_morris@acs.org" TargetMode="External"/><Relationship Id="rId4" Type="http://schemas.openxmlformats.org/officeDocument/2006/relationships/hyperlink" Target="mailto:ems@acs.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solidFill>
                  <a:srgbClr val="0054A6"/>
                </a:solidFill>
              </a:rPr>
              <a:t>American Chemical Society</a:t>
            </a:r>
          </a:p>
        </p:txBody>
      </p:sp>
      <p:sp>
        <p:nvSpPr>
          <p:cNvPr id="7171" name="Rectangle 4"/>
          <p:cNvSpPr>
            <a:spLocks noGrp="1" noChangeArrowheads="1"/>
          </p:cNvSpPr>
          <p:nvPr>
            <p:ph type="ctrTitle"/>
          </p:nvPr>
        </p:nvSpPr>
        <p:spPr>
          <a:xfrm>
            <a:off x="827088" y="2133600"/>
            <a:ext cx="5329237" cy="2551113"/>
          </a:xfrm>
        </p:spPr>
        <p:txBody>
          <a:bodyPr/>
          <a:lstStyle/>
          <a:p>
            <a:pPr eaLnBrk="1" hangingPunct="1"/>
            <a:r>
              <a:rPr lang="en-GB" altLang="en-US" dirty="0" smtClean="0"/>
              <a:t>Communicating with your Local Section Members</a:t>
            </a:r>
          </a:p>
        </p:txBody>
      </p:sp>
      <p:sp>
        <p:nvSpPr>
          <p:cNvPr id="7172" name="Rectangle 5"/>
          <p:cNvSpPr>
            <a:spLocks noGrp="1" noChangeArrowheads="1"/>
          </p:cNvSpPr>
          <p:nvPr>
            <p:ph type="subTitle" idx="1"/>
          </p:nvPr>
        </p:nvSpPr>
        <p:spPr>
          <a:xfrm>
            <a:off x="827088" y="4941888"/>
            <a:ext cx="5329237" cy="1439862"/>
          </a:xfrm>
        </p:spPr>
        <p:txBody>
          <a:bodyPr/>
          <a:lstStyle/>
          <a:p>
            <a:pPr eaLnBrk="1" hangingPunct="1"/>
            <a:r>
              <a:rPr lang="en-US" altLang="en-US" sz="1300" b="1" dirty="0" smtClean="0"/>
              <a:t>ACS Leadership Institute ● Dallas, Texas</a:t>
            </a:r>
          </a:p>
          <a:p>
            <a:pPr eaLnBrk="1" hangingPunct="1"/>
            <a:r>
              <a:rPr lang="en-US" altLang="en-US" sz="1300" b="1" smtClean="0"/>
              <a:t>January 19, </a:t>
            </a:r>
            <a:r>
              <a:rPr lang="en-US" altLang="en-US" sz="1300" b="1" dirty="0" smtClean="0"/>
              <a:t>2018</a:t>
            </a:r>
          </a:p>
          <a:p>
            <a:pPr eaLnBrk="1" hangingPunct="1"/>
            <a:r>
              <a:rPr lang="en-US" altLang="en-US" sz="1100" dirty="0" smtClean="0"/>
              <a:t/>
            </a:r>
            <a:br>
              <a:rPr lang="en-US" altLang="en-US" sz="1100" dirty="0" smtClean="0"/>
            </a:br>
            <a:r>
              <a:rPr lang="en-US" altLang="en-US" sz="1100" dirty="0" smtClean="0"/>
              <a:t>Angela Morris, ACS Staff</a:t>
            </a:r>
          </a:p>
          <a:p>
            <a:pPr eaLnBrk="1" hangingPunct="1"/>
            <a:r>
              <a:rPr lang="en-US" altLang="en-US" sz="1100" dirty="0" smtClean="0"/>
              <a:t>Charles Cannon, LSAC</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 Strategies</a:t>
            </a:r>
            <a:endParaRPr lang="en-US" sz="3200" dirty="0"/>
          </a:p>
        </p:txBody>
      </p:sp>
      <p:sp>
        <p:nvSpPr>
          <p:cNvPr id="3" name="Content Placeholder 2"/>
          <p:cNvSpPr>
            <a:spLocks noGrp="1"/>
          </p:cNvSpPr>
          <p:nvPr>
            <p:ph idx="1"/>
          </p:nvPr>
        </p:nvSpPr>
        <p:spPr/>
        <p:txBody>
          <a:bodyPr/>
          <a:lstStyle/>
          <a:p>
            <a:pPr marL="0" indent="0">
              <a:buNone/>
            </a:pPr>
            <a:r>
              <a:rPr lang="en-US" sz="2800" u="sng" dirty="0" smtClean="0"/>
              <a:t>Digital Presence</a:t>
            </a:r>
          </a:p>
          <a:p>
            <a:pPr lvl="0" eaLnBrk="1" hangingPunct="1">
              <a:lnSpc>
                <a:spcPct val="90000"/>
              </a:lnSpc>
            </a:pPr>
            <a:r>
              <a:rPr lang="en-US" altLang="en-US" sz="2400" dirty="0" smtClean="0"/>
              <a:t>Website Management</a:t>
            </a:r>
            <a:endParaRPr lang="en-US" altLang="en-US" sz="2400" dirty="0"/>
          </a:p>
          <a:p>
            <a:pPr lvl="1" eaLnBrk="1" hangingPunct="1">
              <a:lnSpc>
                <a:spcPct val="90000"/>
              </a:lnSpc>
              <a:buFont typeface="Arial" charset="0"/>
              <a:buChar char="−"/>
            </a:pPr>
            <a:r>
              <a:rPr lang="en-US" altLang="en-US" sz="2400" dirty="0" smtClean="0"/>
              <a:t>Relevant, Fresh Content </a:t>
            </a:r>
          </a:p>
          <a:p>
            <a:pPr lvl="1" eaLnBrk="1" hangingPunct="1">
              <a:lnSpc>
                <a:spcPct val="90000"/>
              </a:lnSpc>
              <a:buFont typeface="Arial" charset="0"/>
              <a:buChar char="−"/>
            </a:pPr>
            <a:r>
              <a:rPr lang="en-US" sz="2400" dirty="0" smtClean="0"/>
              <a:t>Updated Regularly</a:t>
            </a:r>
          </a:p>
          <a:p>
            <a:pPr lvl="1" eaLnBrk="1" hangingPunct="1">
              <a:lnSpc>
                <a:spcPct val="90000"/>
              </a:lnSpc>
              <a:buFont typeface="Arial" charset="0"/>
              <a:buChar char="−"/>
            </a:pPr>
            <a:r>
              <a:rPr lang="en-US" sz="2400" dirty="0" smtClean="0"/>
              <a:t>Archiving</a:t>
            </a:r>
            <a:endParaRPr lang="en-US" dirty="0" smtClean="0"/>
          </a:p>
          <a:p>
            <a:pPr lvl="0" eaLnBrk="1" hangingPunct="1">
              <a:lnSpc>
                <a:spcPct val="90000"/>
              </a:lnSpc>
            </a:pPr>
            <a:r>
              <a:rPr lang="en-US" altLang="en-US" sz="2400" dirty="0" smtClean="0"/>
              <a:t>Social Media: Sir Fraser</a:t>
            </a:r>
          </a:p>
          <a:p>
            <a:pPr lvl="0" eaLnBrk="1" hangingPunct="1">
              <a:lnSpc>
                <a:spcPct val="90000"/>
              </a:lnSpc>
            </a:pPr>
            <a:r>
              <a:rPr lang="en-US" altLang="en-US" sz="2400" dirty="0" smtClean="0"/>
              <a:t>Mass Email</a:t>
            </a:r>
            <a:endParaRPr lang="en-US" altLang="en-US" sz="2400" dirty="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10</a:t>
            </a:fld>
            <a:endParaRPr lang="en-GB"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455" y="3140968"/>
            <a:ext cx="4293545" cy="2233985"/>
          </a:xfrm>
          <a:prstGeom prst="rect">
            <a:avLst/>
          </a:prstGeom>
        </p:spPr>
      </p:pic>
    </p:spTree>
    <p:extLst>
      <p:ext uri="{BB962C8B-B14F-4D97-AF65-F5344CB8AC3E}">
        <p14:creationId xmlns:p14="http://schemas.microsoft.com/office/powerpoint/2010/main" val="3776355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419" y="1252538"/>
            <a:ext cx="2649162" cy="4352925"/>
          </a:xfrm>
        </p:spPr>
      </p:pic>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11</a:t>
            </a:fld>
            <a:endParaRPr lang="en-GB" altLang="en-US"/>
          </a:p>
        </p:txBody>
      </p:sp>
    </p:spTree>
    <p:extLst>
      <p:ext uri="{BB962C8B-B14F-4D97-AF65-F5344CB8AC3E}">
        <p14:creationId xmlns:p14="http://schemas.microsoft.com/office/powerpoint/2010/main" val="965045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Branding Guidelines &amp; Logo</a:t>
            </a:r>
            <a:endParaRPr lang="en-US" sz="3200" dirty="0"/>
          </a:p>
        </p:txBody>
      </p:sp>
      <p:sp>
        <p:nvSpPr>
          <p:cNvPr id="3" name="Content Placeholder 2"/>
          <p:cNvSpPr>
            <a:spLocks noGrp="1"/>
          </p:cNvSpPr>
          <p:nvPr>
            <p:ph idx="1"/>
          </p:nvPr>
        </p:nvSpPr>
        <p:spPr/>
        <p:txBody>
          <a:bodyPr/>
          <a:lstStyle/>
          <a:p>
            <a:r>
              <a:rPr lang="en-US" sz="2400" dirty="0" smtClean="0"/>
              <a:t>Brand Uniformity</a:t>
            </a:r>
          </a:p>
          <a:p>
            <a:r>
              <a:rPr lang="en-US" sz="2400" dirty="0" smtClean="0"/>
              <a:t>Local Section Logos</a:t>
            </a:r>
          </a:p>
          <a:p>
            <a:r>
              <a:rPr lang="en-US" sz="2400" dirty="0" smtClean="0"/>
              <a:t>Registered Trademark</a:t>
            </a:r>
          </a:p>
          <a:p>
            <a:r>
              <a:rPr lang="en-US" sz="2400" dirty="0" smtClean="0">
                <a:hlinkClick r:id="rId3"/>
              </a:rPr>
              <a:t>Brand Guidelines</a:t>
            </a:r>
            <a:endParaRPr lang="en-US" sz="2400" dirty="0" smtClean="0"/>
          </a:p>
          <a:p>
            <a:pPr lvl="1" eaLnBrk="1" hangingPunct="1">
              <a:lnSpc>
                <a:spcPct val="90000"/>
              </a:lnSpc>
              <a:buFont typeface="Arial" charset="0"/>
              <a:buChar char="−"/>
            </a:pPr>
            <a:r>
              <a:rPr lang="en-US" altLang="en-US" sz="2400" dirty="0" smtClean="0"/>
              <a:t>Familiarize &amp; Enforce</a:t>
            </a:r>
            <a:endParaRPr lang="en-US" altLang="en-US" sz="2400" dirty="0"/>
          </a:p>
          <a:p>
            <a:pPr marL="0" indent="0">
              <a:buNone/>
            </a:pPr>
            <a:endParaRPr lang="en-US" dirty="0" smtClean="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12</a:t>
            </a:fld>
            <a:endParaRPr lang="en-GB" alt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348880"/>
            <a:ext cx="3671567" cy="1008112"/>
          </a:xfrm>
          <a:prstGeom prst="rect">
            <a:avLst/>
          </a:prstGeom>
        </p:spPr>
      </p:pic>
    </p:spTree>
    <p:extLst>
      <p:ext uri="{BB962C8B-B14F-4D97-AF65-F5344CB8AC3E}">
        <p14:creationId xmlns:p14="http://schemas.microsoft.com/office/powerpoint/2010/main" val="249287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3200" dirty="0" smtClean="0"/>
              <a:t>Communications Resources</a:t>
            </a:r>
          </a:p>
        </p:txBody>
      </p:sp>
      <p:sp>
        <p:nvSpPr>
          <p:cNvPr id="17411"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17412"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C347899E-3AF5-48F9-AF5B-C68A092DAD2E}" type="slidenum">
              <a:rPr lang="en-GB" altLang="en-US" smtClean="0"/>
              <a:pPr/>
              <a:t>13</a:t>
            </a:fld>
            <a:endParaRPr lang="en-GB" altLang="en-US" smtClean="0"/>
          </a:p>
        </p:txBody>
      </p:sp>
      <p:sp>
        <p:nvSpPr>
          <p:cNvPr id="2" name="Content Placeholder 1"/>
          <p:cNvSpPr>
            <a:spLocks noGrp="1"/>
          </p:cNvSpPr>
          <p:nvPr>
            <p:ph idx="1"/>
          </p:nvPr>
        </p:nvSpPr>
        <p:spPr/>
        <p:txBody>
          <a:bodyPr/>
          <a:lstStyle/>
          <a:p>
            <a:pPr eaLnBrk="1" hangingPunct="1">
              <a:defRPr/>
            </a:pPr>
            <a:r>
              <a:rPr lang="en-US" sz="2400" dirty="0" smtClean="0"/>
              <a:t>Email Management</a:t>
            </a:r>
          </a:p>
          <a:p>
            <a:pPr lvl="0" eaLnBrk="1" hangingPunct="1">
              <a:lnSpc>
                <a:spcPct val="90000"/>
              </a:lnSpc>
            </a:pPr>
            <a:endParaRPr lang="en-US" altLang="en-US" sz="2400" dirty="0"/>
          </a:p>
          <a:p>
            <a:pPr eaLnBrk="1" hangingPunct="1">
              <a:defRPr/>
            </a:pPr>
            <a:endParaRPr lang="en-US" sz="2400" dirty="0"/>
          </a:p>
          <a:p>
            <a:pPr eaLnBrk="1" hangingPunct="1">
              <a:defRPr/>
            </a:pPr>
            <a:endParaRPr lang="en-US" sz="2400" dirty="0"/>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3" y="3511284"/>
            <a:ext cx="2427697" cy="59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descr="Constant Contac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868597"/>
            <a:ext cx="2516051" cy="42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ExactTarge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163" y="4815238"/>
            <a:ext cx="2230999" cy="404285"/>
          </a:xfrm>
          <a:prstGeom prst="rect">
            <a:avLst/>
          </a:prstGeom>
          <a:solidFill>
            <a:srgbClr val="EC711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14" descr="http://www.yesmail.com/sites/default/fil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5" y="3543033"/>
            <a:ext cx="1565585" cy="54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Home">
            <a:hlinkClick r:id="rId8" tooltip="Hom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9851" y="5439849"/>
            <a:ext cx="3048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Image result for real magnet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19984" y="2229852"/>
            <a:ext cx="2927734" cy="878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20483"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F8A7EA04-C95B-43EE-ABFF-EEFD1684DA5B}" type="slidenum">
              <a:rPr lang="en-GB" altLang="en-US" smtClean="0"/>
              <a:pPr/>
              <a:t>14</a:t>
            </a:fld>
            <a:endParaRPr lang="en-GB" altLang="en-US" smtClean="0"/>
          </a:p>
        </p:txBody>
      </p:sp>
      <p:sp>
        <p:nvSpPr>
          <p:cNvPr id="20484" name="Rectangle 2"/>
          <p:cNvSpPr>
            <a:spLocks noGrp="1" noChangeArrowheads="1"/>
          </p:cNvSpPr>
          <p:nvPr>
            <p:ph type="title"/>
          </p:nvPr>
        </p:nvSpPr>
        <p:spPr/>
        <p:txBody>
          <a:bodyPr/>
          <a:lstStyle/>
          <a:p>
            <a:pPr eaLnBrk="1" hangingPunct="1"/>
            <a:r>
              <a:rPr lang="en-GB" altLang="en-US" sz="3200" dirty="0" smtClean="0"/>
              <a:t>Communications Resources</a:t>
            </a:r>
          </a:p>
        </p:txBody>
      </p:sp>
      <p:sp>
        <p:nvSpPr>
          <p:cNvPr id="12293" name="Rectangle 3"/>
          <p:cNvSpPr>
            <a:spLocks noGrp="1" noChangeArrowheads="1"/>
          </p:cNvSpPr>
          <p:nvPr>
            <p:ph type="body" idx="1"/>
          </p:nvPr>
        </p:nvSpPr>
        <p:spPr/>
        <p:txBody>
          <a:bodyPr/>
          <a:lstStyle/>
          <a:p>
            <a:pPr marL="0" indent="0" eaLnBrk="1" hangingPunct="1">
              <a:buFontTx/>
              <a:buNone/>
              <a:defRPr/>
            </a:pPr>
            <a:r>
              <a:rPr lang="en-US" altLang="en-US" sz="2400" dirty="0" smtClean="0"/>
              <a:t>Email Management Service can:</a:t>
            </a:r>
          </a:p>
          <a:p>
            <a:pPr eaLnBrk="1" hangingPunct="1">
              <a:defRPr/>
            </a:pPr>
            <a:r>
              <a:rPr lang="en-US" altLang="en-US" sz="2400" dirty="0" smtClean="0"/>
              <a:t>Establish rapport with members</a:t>
            </a:r>
          </a:p>
          <a:p>
            <a:pPr eaLnBrk="1" hangingPunct="1">
              <a:defRPr/>
            </a:pPr>
            <a:r>
              <a:rPr lang="en-US" altLang="en-US" sz="2400" dirty="0" smtClean="0"/>
              <a:t>Keep your contacts organized</a:t>
            </a:r>
          </a:p>
          <a:p>
            <a:pPr eaLnBrk="1" hangingPunct="1">
              <a:defRPr/>
            </a:pPr>
            <a:r>
              <a:rPr lang="en-US" altLang="en-US" sz="2400" dirty="0" smtClean="0"/>
              <a:t>Track Analytics</a:t>
            </a:r>
          </a:p>
          <a:p>
            <a:pPr eaLnBrk="1" hangingPunct="1">
              <a:defRPr/>
            </a:pPr>
            <a:r>
              <a:rPr lang="en-US" altLang="en-US" sz="2400" dirty="0" smtClean="0"/>
              <a:t>Comply with CAN-SPAM act (avoid having your emails get stuck in SPAM filters)</a:t>
            </a:r>
          </a:p>
          <a:p>
            <a:pPr marL="0" indent="0" eaLnBrk="1" hangingPunct="1">
              <a:buFontTx/>
              <a:buNone/>
              <a:defRPr/>
            </a:pPr>
            <a:endParaRPr lang="en-US" altLang="en-US" dirty="0" smtClean="0"/>
          </a:p>
          <a:p>
            <a:pPr marL="0" indent="0" eaLnBrk="1" hangingPunct="1">
              <a:defRPr/>
            </a:pPr>
            <a:endParaRPr lang="en-US" altLang="en-US" dirty="0" smtClean="0"/>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Communications Resources</a:t>
            </a:r>
            <a:endParaRPr lang="en-US" sz="3200" dirty="0"/>
          </a:p>
        </p:txBody>
      </p:sp>
      <p:sp>
        <p:nvSpPr>
          <p:cNvPr id="3" name="Content Placeholder 2"/>
          <p:cNvSpPr>
            <a:spLocks noGrp="1"/>
          </p:cNvSpPr>
          <p:nvPr>
            <p:ph idx="1"/>
          </p:nvPr>
        </p:nvSpPr>
        <p:spPr/>
        <p:txBody>
          <a:bodyPr/>
          <a:lstStyle/>
          <a:p>
            <a:r>
              <a:rPr lang="en-US" sz="2400" dirty="0" smtClean="0"/>
              <a:t>Website Management</a:t>
            </a:r>
            <a:endParaRPr lang="en-US" sz="2400" dirty="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15</a:t>
            </a:fld>
            <a:endParaRPr lang="en-GB" altLang="en-US"/>
          </a:p>
        </p:txBody>
      </p:sp>
      <p:pic>
        <p:nvPicPr>
          <p:cNvPr id="6" name="Picture 8" descr="http://www.prlog.org/10675692-webscom-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84718"/>
            <a:ext cx="2969755" cy="115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856" y="2376528"/>
            <a:ext cx="2001014" cy="12431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13" y="4964359"/>
            <a:ext cx="3619500" cy="12668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2588077"/>
            <a:ext cx="1932696" cy="7929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9381" y="4883837"/>
            <a:ext cx="3133920" cy="1394920"/>
          </a:xfrm>
          <a:prstGeom prst="rect">
            <a:avLst/>
          </a:prstGeom>
        </p:spPr>
      </p:pic>
    </p:spTree>
    <p:extLst>
      <p:ext uri="{BB962C8B-B14F-4D97-AF65-F5344CB8AC3E}">
        <p14:creationId xmlns:p14="http://schemas.microsoft.com/office/powerpoint/2010/main" val="3455670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16387"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30685660-7F6C-4737-BF7B-91AFC42672F1}" type="slidenum">
              <a:rPr lang="en-GB" altLang="en-US" smtClean="0"/>
              <a:pPr/>
              <a:t>16</a:t>
            </a:fld>
            <a:endParaRPr lang="en-GB" altLang="en-US" smtClean="0"/>
          </a:p>
        </p:txBody>
      </p:sp>
      <p:sp>
        <p:nvSpPr>
          <p:cNvPr id="16388" name="Rectangle 2"/>
          <p:cNvSpPr>
            <a:spLocks noGrp="1" noChangeArrowheads="1"/>
          </p:cNvSpPr>
          <p:nvPr>
            <p:ph type="title"/>
          </p:nvPr>
        </p:nvSpPr>
        <p:spPr/>
        <p:txBody>
          <a:bodyPr/>
          <a:lstStyle/>
          <a:p>
            <a:pPr eaLnBrk="1" hangingPunct="1"/>
            <a:r>
              <a:rPr lang="en-GB" altLang="en-US" sz="3200" dirty="0" smtClean="0"/>
              <a:t>Communications Resources</a:t>
            </a:r>
          </a:p>
        </p:txBody>
      </p:sp>
      <p:sp>
        <p:nvSpPr>
          <p:cNvPr id="16389" name="Rectangle 3"/>
          <p:cNvSpPr>
            <a:spLocks noGrp="1" noChangeArrowheads="1"/>
          </p:cNvSpPr>
          <p:nvPr>
            <p:ph type="body" idx="1"/>
          </p:nvPr>
        </p:nvSpPr>
        <p:spPr/>
        <p:txBody>
          <a:bodyPr/>
          <a:lstStyle/>
          <a:p>
            <a:pPr marL="0" indent="0" eaLnBrk="1" hangingPunct="1">
              <a:lnSpc>
                <a:spcPct val="90000"/>
              </a:lnSpc>
              <a:buFontTx/>
              <a:buNone/>
            </a:pPr>
            <a:r>
              <a:rPr lang="en-US" altLang="en-US" sz="2800" dirty="0" smtClean="0"/>
              <a:t>Use your website to share:</a:t>
            </a:r>
          </a:p>
          <a:p>
            <a:pPr eaLnBrk="1" hangingPunct="1">
              <a:lnSpc>
                <a:spcPct val="90000"/>
              </a:lnSpc>
              <a:buFont typeface="Arial" panose="020B0604020202020204" pitchFamily="34" charset="0"/>
              <a:buChar char="•"/>
            </a:pPr>
            <a:r>
              <a:rPr lang="en-US" altLang="en-US" sz="2400" dirty="0"/>
              <a:t>O</a:t>
            </a:r>
            <a:r>
              <a:rPr lang="en-US" altLang="en-US" sz="2400" dirty="0" smtClean="0"/>
              <a:t>rigin story (where, when, why and how?)</a:t>
            </a:r>
          </a:p>
          <a:p>
            <a:pPr eaLnBrk="1" hangingPunct="1">
              <a:lnSpc>
                <a:spcPct val="90000"/>
              </a:lnSpc>
              <a:buFont typeface="Arial" panose="020B0604020202020204" pitchFamily="34" charset="0"/>
              <a:buChar char="•"/>
            </a:pPr>
            <a:r>
              <a:rPr lang="en-US" altLang="en-US" sz="2400" dirty="0" smtClean="0"/>
              <a:t>Local Section Officers</a:t>
            </a:r>
          </a:p>
          <a:p>
            <a:pPr eaLnBrk="1" hangingPunct="1">
              <a:lnSpc>
                <a:spcPct val="90000"/>
              </a:lnSpc>
              <a:buFont typeface="Arial" panose="020B0604020202020204" pitchFamily="34" charset="0"/>
              <a:buChar char="•"/>
            </a:pPr>
            <a:r>
              <a:rPr lang="en-US" altLang="en-US" sz="2400" dirty="0" smtClean="0"/>
              <a:t>Event Calendar</a:t>
            </a:r>
            <a:endParaRPr lang="en-US" altLang="en-US" sz="2400" dirty="0"/>
          </a:p>
          <a:p>
            <a:pPr eaLnBrk="1" hangingPunct="1">
              <a:lnSpc>
                <a:spcPct val="90000"/>
              </a:lnSpc>
              <a:buFont typeface="Arial" panose="020B0604020202020204" pitchFamily="34" charset="0"/>
              <a:buChar char="•"/>
            </a:pPr>
            <a:r>
              <a:rPr lang="en-US" altLang="en-US" sz="2400" dirty="0" smtClean="0"/>
              <a:t>Image Gallery</a:t>
            </a:r>
          </a:p>
          <a:p>
            <a:pPr eaLnBrk="1" hangingPunct="1">
              <a:lnSpc>
                <a:spcPct val="90000"/>
              </a:lnSpc>
              <a:buFont typeface="Arial" panose="020B0604020202020204" pitchFamily="34" charset="0"/>
              <a:buChar char="•"/>
            </a:pPr>
            <a:r>
              <a:rPr lang="en-US" altLang="en-US" sz="2400" dirty="0" smtClean="0"/>
              <a:t>Volunteer Opportunities</a:t>
            </a:r>
            <a:endParaRPr lang="en-US" altLang="en-US" sz="2400" dirty="0"/>
          </a:p>
          <a:p>
            <a:pPr eaLnBrk="1" hangingPunct="1">
              <a:lnSpc>
                <a:spcPct val="90000"/>
              </a:lnSpc>
              <a:buFont typeface="Arial" panose="020B0604020202020204" pitchFamily="34" charset="0"/>
              <a:buChar char="•"/>
            </a:pPr>
            <a:r>
              <a:rPr lang="en-US" altLang="en-US" sz="2400" dirty="0" smtClean="0"/>
              <a:t>Member Testimonials</a:t>
            </a:r>
            <a:endParaRPr lang="en-US" altLang="en-US" sz="2400" dirty="0"/>
          </a:p>
          <a:p>
            <a:pPr eaLnBrk="1" hangingPunct="1">
              <a:lnSpc>
                <a:spcPct val="90000"/>
              </a:lnSpc>
              <a:buFont typeface="Arial" panose="020B0604020202020204" pitchFamily="34" charset="0"/>
              <a:buChar char="•"/>
            </a:pPr>
            <a:r>
              <a:rPr lang="en-US" altLang="en-US" sz="2400" dirty="0" smtClean="0"/>
              <a:t>Job Board</a:t>
            </a:r>
          </a:p>
          <a:p>
            <a:pPr lvl="1" eaLnBrk="1" hangingPunct="1">
              <a:lnSpc>
                <a:spcPct val="90000"/>
              </a:lnSpc>
            </a:pPr>
            <a:endParaRPr lang="en-US" altLang="en-US" dirty="0" smtClean="0"/>
          </a:p>
          <a:p>
            <a:pPr marL="0" indent="0" eaLnBrk="1" hangingPunct="1">
              <a:lnSpc>
                <a:spcPct val="90000"/>
              </a:lnSpc>
            </a:pPr>
            <a:endParaRPr lang="en-US" altLang="en-US" dirty="0" smtClean="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Communications Resources</a:t>
            </a:r>
            <a:endParaRPr lang="en-US" sz="3200" dirty="0"/>
          </a:p>
        </p:txBody>
      </p:sp>
      <p:sp>
        <p:nvSpPr>
          <p:cNvPr id="3" name="Content Placeholder 2"/>
          <p:cNvSpPr>
            <a:spLocks noGrp="1"/>
          </p:cNvSpPr>
          <p:nvPr>
            <p:ph idx="1"/>
          </p:nvPr>
        </p:nvSpPr>
        <p:spPr/>
        <p:txBody>
          <a:bodyPr/>
          <a:lstStyle/>
          <a:p>
            <a:r>
              <a:rPr lang="en-US" sz="2400" dirty="0" smtClean="0"/>
              <a:t>Social Media Management</a:t>
            </a:r>
          </a:p>
          <a:p>
            <a:endParaRPr lang="en-US" sz="2400" dirty="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17</a:t>
            </a:fld>
            <a:endParaRPr lang="en-GB"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7" y="4032111"/>
            <a:ext cx="1423446" cy="14234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501" y="4620286"/>
            <a:ext cx="1674152" cy="16741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663" y="4773363"/>
            <a:ext cx="2035660" cy="14369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0040" y="2737730"/>
            <a:ext cx="3516760" cy="78479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2567396"/>
            <a:ext cx="4702496" cy="1091426"/>
          </a:xfrm>
          <a:prstGeom prst="rect">
            <a:avLst/>
          </a:prstGeom>
        </p:spPr>
      </p:pic>
    </p:spTree>
    <p:extLst>
      <p:ext uri="{BB962C8B-B14F-4D97-AF65-F5344CB8AC3E}">
        <p14:creationId xmlns:p14="http://schemas.microsoft.com/office/powerpoint/2010/main" val="318212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Communications Resources</a:t>
            </a:r>
            <a:endParaRPr lang="en-US" sz="3200" dirty="0"/>
          </a:p>
        </p:txBody>
      </p:sp>
      <p:sp>
        <p:nvSpPr>
          <p:cNvPr id="3" name="Content Placeholder 2"/>
          <p:cNvSpPr>
            <a:spLocks noGrp="1"/>
          </p:cNvSpPr>
          <p:nvPr>
            <p:ph idx="1"/>
          </p:nvPr>
        </p:nvSpPr>
        <p:spPr/>
        <p:txBody>
          <a:bodyPr/>
          <a:lstStyle/>
          <a:p>
            <a:r>
              <a:rPr lang="en-US" sz="2400" dirty="0" smtClean="0"/>
              <a:t>Virtual Meeting Management</a:t>
            </a:r>
            <a:endParaRPr lang="en-US" sz="2400" dirty="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18</a:t>
            </a:fld>
            <a:endParaRPr lang="en-GB"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88" y="2595089"/>
            <a:ext cx="3290918" cy="9572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647" y="2780928"/>
            <a:ext cx="3644782" cy="6403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184" y="4262546"/>
            <a:ext cx="2989707" cy="13903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563" y="4578402"/>
            <a:ext cx="3675737" cy="858212"/>
          </a:xfrm>
          <a:prstGeom prst="rect">
            <a:avLst/>
          </a:prstGeom>
        </p:spPr>
      </p:pic>
    </p:spTree>
    <p:extLst>
      <p:ext uri="{BB962C8B-B14F-4D97-AF65-F5344CB8AC3E}">
        <p14:creationId xmlns:p14="http://schemas.microsoft.com/office/powerpoint/2010/main" val="379078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Communications Resources</a:t>
            </a:r>
            <a:endParaRPr lang="en-US" sz="3200" dirty="0"/>
          </a:p>
        </p:txBody>
      </p:sp>
      <p:sp>
        <p:nvSpPr>
          <p:cNvPr id="3" name="Content Placeholder 2"/>
          <p:cNvSpPr>
            <a:spLocks noGrp="1"/>
          </p:cNvSpPr>
          <p:nvPr>
            <p:ph idx="1"/>
          </p:nvPr>
        </p:nvSpPr>
        <p:spPr/>
        <p:txBody>
          <a:bodyPr/>
          <a:lstStyle/>
          <a:p>
            <a:pPr marL="0" indent="0">
              <a:buNone/>
            </a:pPr>
            <a:r>
              <a:rPr lang="en-US" sz="2400" dirty="0" smtClean="0"/>
              <a:t>Virtual Meetings can:</a:t>
            </a:r>
          </a:p>
          <a:p>
            <a:r>
              <a:rPr lang="en-US" sz="2400" dirty="0" smtClean="0"/>
              <a:t>Provide alternative to in-person meetings</a:t>
            </a:r>
          </a:p>
          <a:p>
            <a:r>
              <a:rPr lang="en-US" sz="2400" dirty="0" smtClean="0"/>
              <a:t>Connect with broader audience</a:t>
            </a:r>
          </a:p>
          <a:p>
            <a:r>
              <a:rPr lang="en-US" sz="2400" dirty="0" smtClean="0"/>
              <a:t>Maintain/Expand Audience</a:t>
            </a:r>
          </a:p>
          <a:p>
            <a:r>
              <a:rPr lang="en-US" sz="2400" dirty="0" smtClean="0"/>
              <a:t>Increase Engagement</a:t>
            </a:r>
          </a:p>
          <a:p>
            <a:endParaRPr lang="en-US" dirty="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19</a:t>
            </a:fld>
            <a:endParaRPr lang="en-GB" altLang="en-US"/>
          </a:p>
        </p:txBody>
      </p:sp>
    </p:spTree>
    <p:extLst>
      <p:ext uri="{BB962C8B-B14F-4D97-AF65-F5344CB8AC3E}">
        <p14:creationId xmlns:p14="http://schemas.microsoft.com/office/powerpoint/2010/main" val="2768716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9219"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92DFC7D1-C9DB-4571-8C68-58D31300871B}" type="slidenum">
              <a:rPr lang="en-GB" altLang="en-US" smtClean="0"/>
              <a:pPr/>
              <a:t>2</a:t>
            </a:fld>
            <a:endParaRPr lang="en-GB" altLang="en-US" smtClean="0"/>
          </a:p>
        </p:txBody>
      </p:sp>
      <p:sp>
        <p:nvSpPr>
          <p:cNvPr id="9220" name="Rectangle 2"/>
          <p:cNvSpPr>
            <a:spLocks noGrp="1" noChangeArrowheads="1"/>
          </p:cNvSpPr>
          <p:nvPr>
            <p:ph type="title"/>
          </p:nvPr>
        </p:nvSpPr>
        <p:spPr/>
        <p:txBody>
          <a:bodyPr/>
          <a:lstStyle/>
          <a:p>
            <a:pPr eaLnBrk="1" hangingPunct="1"/>
            <a:r>
              <a:rPr lang="it-IT" altLang="en-US" dirty="0" smtClean="0"/>
              <a:t>LSAC Communications Subcommittee Overview</a:t>
            </a:r>
            <a:endParaRPr lang="en-GB" altLang="en-US" dirty="0" smtClean="0"/>
          </a:p>
        </p:txBody>
      </p:sp>
      <p:sp>
        <p:nvSpPr>
          <p:cNvPr id="9221" name="Rectangle 3"/>
          <p:cNvSpPr>
            <a:spLocks noGrp="1" noChangeArrowheads="1"/>
          </p:cNvSpPr>
          <p:nvPr>
            <p:ph type="body" idx="1"/>
          </p:nvPr>
        </p:nvSpPr>
        <p:spPr/>
        <p:txBody>
          <a:bodyPr/>
          <a:lstStyle/>
          <a:p>
            <a:r>
              <a:rPr lang="en-US" altLang="en-US" sz="2400" b="1" dirty="0" smtClean="0"/>
              <a:t>Focus: </a:t>
            </a:r>
            <a:r>
              <a:rPr lang="en-US" altLang="en-US" sz="2400" dirty="0" smtClean="0"/>
              <a:t>Broad-based communications among LSAC, Local Sections, and other relevant stakeholders</a:t>
            </a:r>
          </a:p>
          <a:p>
            <a:r>
              <a:rPr lang="en-US" altLang="en-US" sz="2400" b="1" dirty="0" smtClean="0"/>
              <a:t>Vision: </a:t>
            </a:r>
            <a:r>
              <a:rPr lang="en-US" altLang="en-US" sz="2400" dirty="0" smtClean="0"/>
              <a:t>To become an essential partner in providing access to resources that facilitate and support enriched engagement with key stakeholders</a:t>
            </a:r>
          </a:p>
          <a:p>
            <a:r>
              <a:rPr lang="en-US" altLang="en-US" sz="2400" b="1" dirty="0" smtClean="0"/>
              <a:t>Mission: </a:t>
            </a:r>
            <a:r>
              <a:rPr lang="en-US" altLang="en-US" sz="2400" dirty="0" smtClean="0"/>
              <a:t>The LSAC Subcommittee on Communications (COM) provides access to and advice about communications resources that facilitate and support enriched engagement among LSAC, Local Section Leadership, and other relevant stakeholders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fade">
                                      <p:cBhvr>
                                        <p:cTn id="7" dur="5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fade">
                                      <p:cBhvr>
                                        <p:cTn id="12" dur="500"/>
                                        <p:tgtEl>
                                          <p:spTgt spid="9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fade">
                                      <p:cBhvr>
                                        <p:cTn id="17"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419" y="1252538"/>
            <a:ext cx="2649162" cy="4352925"/>
          </a:xfrm>
        </p:spPr>
      </p:pic>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20</a:t>
            </a:fld>
            <a:endParaRPr lang="en-GB" altLang="en-US"/>
          </a:p>
        </p:txBody>
      </p:sp>
    </p:spTree>
    <p:extLst>
      <p:ext uri="{BB962C8B-B14F-4D97-AF65-F5344CB8AC3E}">
        <p14:creationId xmlns:p14="http://schemas.microsoft.com/office/powerpoint/2010/main" val="680179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dirty="0" smtClean="0"/>
              <a:t>How to Contact</a:t>
            </a:r>
            <a:endParaRPr lang="en-US" altLang="en-US" dirty="0" smtClean="0"/>
          </a:p>
        </p:txBody>
      </p:sp>
      <p:sp>
        <p:nvSpPr>
          <p:cNvPr id="37891" name="Content Placeholder 2"/>
          <p:cNvSpPr>
            <a:spLocks noGrp="1"/>
          </p:cNvSpPr>
          <p:nvPr>
            <p:ph idx="1"/>
          </p:nvPr>
        </p:nvSpPr>
        <p:spPr/>
        <p:txBody>
          <a:bodyPr/>
          <a:lstStyle/>
          <a:p>
            <a:pPr eaLnBrk="1" hangingPunct="1"/>
            <a:r>
              <a:rPr lang="en-US" altLang="en-US" dirty="0" smtClean="0"/>
              <a:t>Online web-hosting solution:</a:t>
            </a:r>
            <a:br>
              <a:rPr lang="en-US" altLang="en-US" dirty="0" smtClean="0"/>
            </a:br>
            <a:r>
              <a:rPr lang="en-US" altLang="en-US" dirty="0" smtClean="0">
                <a:hlinkClick r:id="rId3"/>
              </a:rPr>
              <a:t>webhosting@acs.org</a:t>
            </a:r>
            <a:endParaRPr lang="en-US" altLang="en-US" dirty="0" smtClean="0"/>
          </a:p>
          <a:p>
            <a:pPr eaLnBrk="1" hangingPunct="1"/>
            <a:r>
              <a:rPr lang="en-US" altLang="en-US" dirty="0" smtClean="0"/>
              <a:t>Email Management Service (EMS):</a:t>
            </a:r>
            <a:br>
              <a:rPr lang="en-US" altLang="en-US" dirty="0" smtClean="0"/>
            </a:br>
            <a:r>
              <a:rPr lang="en-US" altLang="en-US" dirty="0" smtClean="0">
                <a:hlinkClick r:id="rId4"/>
              </a:rPr>
              <a:t>ems@acs.org</a:t>
            </a:r>
            <a:endParaRPr lang="en-US" altLang="en-US" dirty="0" smtClean="0"/>
          </a:p>
          <a:p>
            <a:pPr eaLnBrk="1" hangingPunct="1"/>
            <a:r>
              <a:rPr lang="en-US" altLang="en-US" dirty="0" smtClean="0"/>
              <a:t>Angela Morris, Project Manager				               Component &amp; Career Services	       			 </a:t>
            </a:r>
            <a:r>
              <a:rPr lang="en-US" altLang="en-US" dirty="0" smtClean="0">
                <a:hlinkClick r:id="rId5"/>
              </a:rPr>
              <a:t>a_morris@acs.org</a:t>
            </a:r>
            <a:r>
              <a:rPr lang="en-US" altLang="en-US" dirty="0" smtClean="0"/>
              <a:t/>
            </a:r>
            <a:br>
              <a:rPr lang="en-US" altLang="en-US" dirty="0" smtClean="0"/>
            </a:br>
            <a:endParaRPr lang="en-US" altLang="en-US" dirty="0" smtClean="0"/>
          </a:p>
        </p:txBody>
      </p:sp>
      <p:sp>
        <p:nvSpPr>
          <p:cNvPr id="37892"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37893"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6718D491-FB48-4821-8BEF-C32826098AD3}" type="slidenum">
              <a:rPr lang="en-GB" altLang="en-US" smtClean="0"/>
              <a:pPr/>
              <a:t>21</a:t>
            </a:fld>
            <a:endParaRPr lang="en-GB" altLang="en-US" smtClean="0"/>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22</a:t>
            </a:fld>
            <a:endParaRPr lang="en-GB" alt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684" y="1988840"/>
            <a:ext cx="6996633" cy="4009532"/>
          </a:xfrm>
        </p:spPr>
      </p:pic>
    </p:spTree>
    <p:extLst>
      <p:ext uri="{BB962C8B-B14F-4D97-AF65-F5344CB8AC3E}">
        <p14:creationId xmlns:p14="http://schemas.microsoft.com/office/powerpoint/2010/main" val="211816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8195"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361A03AA-DCED-47A9-971F-0C9A888C46D4}" type="slidenum">
              <a:rPr lang="en-GB" altLang="en-US" smtClean="0"/>
              <a:pPr/>
              <a:t>3</a:t>
            </a:fld>
            <a:endParaRPr lang="en-GB" altLang="en-US" smtClean="0"/>
          </a:p>
        </p:txBody>
      </p:sp>
      <p:sp>
        <p:nvSpPr>
          <p:cNvPr id="8196" name="Rectangle 4"/>
          <p:cNvSpPr>
            <a:spLocks noGrp="1" noChangeArrowheads="1"/>
          </p:cNvSpPr>
          <p:nvPr>
            <p:ph type="title"/>
          </p:nvPr>
        </p:nvSpPr>
        <p:spPr/>
        <p:txBody>
          <a:bodyPr/>
          <a:lstStyle/>
          <a:p>
            <a:pPr eaLnBrk="1" hangingPunct="1"/>
            <a:r>
              <a:rPr lang="en-US" altLang="en-US" sz="3200" dirty="0" smtClean="0"/>
              <a:t>Overview</a:t>
            </a:r>
            <a:endParaRPr lang="en-GB" altLang="en-US" sz="3200" dirty="0" smtClean="0"/>
          </a:p>
        </p:txBody>
      </p:sp>
      <p:sp>
        <p:nvSpPr>
          <p:cNvPr id="8197" name="Rectangle 5"/>
          <p:cNvSpPr>
            <a:spLocks noGrp="1" noChangeArrowheads="1"/>
          </p:cNvSpPr>
          <p:nvPr>
            <p:ph type="body" idx="1"/>
          </p:nvPr>
        </p:nvSpPr>
        <p:spPr>
          <a:xfrm>
            <a:off x="827088" y="1773238"/>
            <a:ext cx="7859712" cy="4032250"/>
          </a:xfrm>
        </p:spPr>
        <p:txBody>
          <a:bodyPr/>
          <a:lstStyle/>
          <a:p>
            <a:pPr eaLnBrk="1" hangingPunct="1">
              <a:lnSpc>
                <a:spcPct val="150000"/>
              </a:lnSpc>
              <a:buFont typeface="Arial" panose="020B0604020202020204" pitchFamily="34" charset="0"/>
              <a:buChar char="•"/>
            </a:pPr>
            <a:r>
              <a:rPr lang="en-US" altLang="en-US" sz="2400" dirty="0" smtClean="0"/>
              <a:t>Local Section Communication Challenges</a:t>
            </a:r>
          </a:p>
          <a:p>
            <a:pPr eaLnBrk="1" hangingPunct="1">
              <a:lnSpc>
                <a:spcPct val="150000"/>
              </a:lnSpc>
              <a:buFont typeface="Arial" panose="020B0604020202020204" pitchFamily="34" charset="0"/>
              <a:buChar char="•"/>
            </a:pPr>
            <a:r>
              <a:rPr lang="en-US" altLang="en-US" sz="2400" dirty="0" smtClean="0"/>
              <a:t>Communication Strategies </a:t>
            </a:r>
          </a:p>
          <a:p>
            <a:pPr eaLnBrk="1" hangingPunct="1">
              <a:lnSpc>
                <a:spcPct val="150000"/>
              </a:lnSpc>
              <a:buFont typeface="Arial" panose="020B0604020202020204" pitchFamily="34" charset="0"/>
              <a:buChar char="•"/>
            </a:pPr>
            <a:r>
              <a:rPr lang="en-US" altLang="en-US" sz="2400" dirty="0" smtClean="0"/>
              <a:t>ACS </a:t>
            </a:r>
            <a:r>
              <a:rPr lang="en-US" altLang="en-US" sz="2400" dirty="0"/>
              <a:t>Branding Guidelines &amp; </a:t>
            </a:r>
            <a:r>
              <a:rPr lang="en-US" altLang="en-US" sz="2400" dirty="0" smtClean="0"/>
              <a:t>Logos</a:t>
            </a:r>
          </a:p>
          <a:p>
            <a:pPr eaLnBrk="1" hangingPunct="1">
              <a:lnSpc>
                <a:spcPct val="150000"/>
              </a:lnSpc>
              <a:buFont typeface="Arial" panose="020B0604020202020204" pitchFamily="34" charset="0"/>
              <a:buChar char="•"/>
            </a:pPr>
            <a:r>
              <a:rPr lang="en-US" altLang="en-US" sz="2400" dirty="0" smtClean="0"/>
              <a:t>Communication Tools &amp; Resources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fade">
                                      <p:cBhvr>
                                        <p:cTn id="12" dur="500"/>
                                        <p:tgtEl>
                                          <p:spTgt spid="8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fade">
                                      <p:cBhvr>
                                        <p:cTn id="17" dur="500"/>
                                        <p:tgtEl>
                                          <p:spTgt spid="8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7">
                                            <p:txEl>
                                              <p:pRg st="3" end="3"/>
                                            </p:txEl>
                                          </p:spTgt>
                                        </p:tgtEl>
                                        <p:attrNameLst>
                                          <p:attrName>style.visibility</p:attrName>
                                        </p:attrNameLst>
                                      </p:cBhvr>
                                      <p:to>
                                        <p:strVal val="visible"/>
                                      </p:to>
                                    </p:set>
                                    <p:animEffect transition="in" filter="fade">
                                      <p:cBhvr>
                                        <p:cTn id="22" dur="500"/>
                                        <p:tgtEl>
                                          <p:spTgt spid="8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10243"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16DEF490-3ACF-4C06-95CB-B15548CCFB6B}" type="slidenum">
              <a:rPr lang="en-GB" altLang="en-US" smtClean="0"/>
              <a:pPr/>
              <a:t>4</a:t>
            </a:fld>
            <a:endParaRPr lang="en-GB" altLang="en-US" smtClean="0"/>
          </a:p>
        </p:txBody>
      </p:sp>
      <p:sp>
        <p:nvSpPr>
          <p:cNvPr id="10244" name="Rectangle 2"/>
          <p:cNvSpPr>
            <a:spLocks noGrp="1" noChangeArrowheads="1"/>
          </p:cNvSpPr>
          <p:nvPr>
            <p:ph type="title"/>
          </p:nvPr>
        </p:nvSpPr>
        <p:spPr/>
        <p:txBody>
          <a:bodyPr/>
          <a:lstStyle/>
          <a:p>
            <a:pPr eaLnBrk="1" hangingPunct="1"/>
            <a:r>
              <a:rPr lang="en-GB" altLang="en-US" sz="3200" dirty="0" smtClean="0"/>
              <a:t>Communication Challenges</a:t>
            </a:r>
          </a:p>
        </p:txBody>
      </p:sp>
      <p:sp>
        <p:nvSpPr>
          <p:cNvPr id="10245" name="Rectangle 3"/>
          <p:cNvSpPr>
            <a:spLocks noGrp="1" noChangeArrowheads="1"/>
          </p:cNvSpPr>
          <p:nvPr>
            <p:ph type="body" idx="1"/>
          </p:nvPr>
        </p:nvSpPr>
        <p:spPr/>
        <p:txBody>
          <a:bodyPr/>
          <a:lstStyle/>
          <a:p>
            <a:pPr eaLnBrk="1" hangingPunct="1">
              <a:lnSpc>
                <a:spcPct val="90000"/>
              </a:lnSpc>
            </a:pPr>
            <a:r>
              <a:rPr lang="en-US" altLang="en-US" sz="2400" dirty="0"/>
              <a:t>Continuity of Leadership </a:t>
            </a:r>
            <a:r>
              <a:rPr lang="en-US" altLang="en-US" sz="2400" dirty="0" smtClean="0"/>
              <a:t>Roles</a:t>
            </a:r>
          </a:p>
          <a:p>
            <a:pPr eaLnBrk="1" hangingPunct="1">
              <a:lnSpc>
                <a:spcPct val="90000"/>
              </a:lnSpc>
            </a:pPr>
            <a:r>
              <a:rPr lang="en-US" altLang="en-US" sz="2400" dirty="0"/>
              <a:t>Reaching Target </a:t>
            </a:r>
            <a:r>
              <a:rPr lang="en-US" altLang="en-US" sz="2400" dirty="0" smtClean="0"/>
              <a:t>Audience</a:t>
            </a:r>
          </a:p>
          <a:p>
            <a:pPr lvl="0" eaLnBrk="1" hangingPunct="1">
              <a:lnSpc>
                <a:spcPct val="90000"/>
              </a:lnSpc>
            </a:pPr>
            <a:r>
              <a:rPr lang="en-US" altLang="en-US" sz="2400" dirty="0" smtClean="0"/>
              <a:t>Member Engagement</a:t>
            </a:r>
            <a:endParaRPr lang="en-US" altLang="en-US" sz="2400" dirty="0"/>
          </a:p>
          <a:p>
            <a:pPr lvl="1" eaLnBrk="1" hangingPunct="1">
              <a:lnSpc>
                <a:spcPct val="90000"/>
              </a:lnSpc>
              <a:buFont typeface="Arial" charset="0"/>
              <a:buChar char="−"/>
            </a:pPr>
            <a:r>
              <a:rPr lang="en-US" altLang="en-US" sz="2400" dirty="0" smtClean="0"/>
              <a:t>Attracting Volunteers</a:t>
            </a:r>
            <a:endParaRPr lang="en-US" altLang="en-US" sz="2400" dirty="0"/>
          </a:p>
          <a:p>
            <a:pPr lvl="1" eaLnBrk="1" hangingPunct="1">
              <a:lnSpc>
                <a:spcPct val="90000"/>
              </a:lnSpc>
              <a:buFont typeface="Arial" charset="0"/>
              <a:buChar char="−"/>
            </a:pPr>
            <a:r>
              <a:rPr lang="en-US" altLang="en-US" sz="2400" dirty="0" smtClean="0"/>
              <a:t>Connecting with Disengaged Members</a:t>
            </a:r>
            <a:endParaRPr lang="en-US" altLang="en-US" sz="2400" dirty="0"/>
          </a:p>
          <a:p>
            <a:pPr lvl="0" eaLnBrk="1" hangingPunct="1">
              <a:lnSpc>
                <a:spcPct val="90000"/>
              </a:lnSpc>
            </a:pPr>
            <a:r>
              <a:rPr lang="en-US" altLang="en-US" sz="2400" dirty="0" smtClean="0"/>
              <a:t>Digital Presence</a:t>
            </a:r>
            <a:endParaRPr lang="en-US" altLang="en-US" sz="2400" dirty="0"/>
          </a:p>
          <a:p>
            <a:pPr lvl="1" eaLnBrk="1" hangingPunct="1">
              <a:lnSpc>
                <a:spcPct val="90000"/>
              </a:lnSpc>
              <a:buFont typeface="Arial" charset="0"/>
              <a:buChar char="−"/>
            </a:pPr>
            <a:r>
              <a:rPr lang="en-US" altLang="en-US" sz="2400" dirty="0" smtClean="0"/>
              <a:t>Website Maintenance </a:t>
            </a:r>
            <a:endParaRPr lang="en-US" altLang="en-US" sz="2400" dirty="0"/>
          </a:p>
          <a:p>
            <a:pPr lvl="1" eaLnBrk="1" hangingPunct="1">
              <a:lnSpc>
                <a:spcPct val="90000"/>
              </a:lnSpc>
              <a:buFont typeface="Arial" charset="0"/>
              <a:buChar char="−"/>
            </a:pPr>
            <a:r>
              <a:rPr lang="en-US" altLang="en-US" sz="2400" dirty="0" smtClean="0"/>
              <a:t>Archiving </a:t>
            </a:r>
            <a:endParaRPr lang="en-US" altLang="en-US" sz="2400" dirty="0"/>
          </a:p>
          <a:p>
            <a:pPr eaLnBrk="1" hangingPunct="1"/>
            <a:endParaRPr lang="en-US" altLang="en-US" sz="2400" dirty="0" smtClean="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12291"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432FEF97-CD4A-45E4-8F82-DBA1C8E0747D}" type="slidenum">
              <a:rPr lang="en-GB" altLang="en-US" smtClean="0"/>
              <a:pPr/>
              <a:t>5</a:t>
            </a:fld>
            <a:endParaRPr lang="en-GB" altLang="en-US" smtClean="0"/>
          </a:p>
        </p:txBody>
      </p:sp>
      <p:sp>
        <p:nvSpPr>
          <p:cNvPr id="12292" name="Rectangle 2"/>
          <p:cNvSpPr>
            <a:spLocks noGrp="1" noChangeArrowheads="1"/>
          </p:cNvSpPr>
          <p:nvPr>
            <p:ph type="title"/>
          </p:nvPr>
        </p:nvSpPr>
        <p:spPr/>
        <p:txBody>
          <a:bodyPr/>
          <a:lstStyle/>
          <a:p>
            <a:pPr eaLnBrk="1" hangingPunct="1"/>
            <a:r>
              <a:rPr lang="en-US" altLang="en-US" sz="3200" dirty="0" smtClean="0"/>
              <a:t>Exercise</a:t>
            </a:r>
            <a:endParaRPr lang="en-GB" altLang="en-US" sz="3200" dirty="0" smtClean="0"/>
          </a:p>
        </p:txBody>
      </p:sp>
      <p:sp>
        <p:nvSpPr>
          <p:cNvPr id="12293" name="Rectangle 3"/>
          <p:cNvSpPr>
            <a:spLocks noGrp="1" noChangeArrowheads="1"/>
          </p:cNvSpPr>
          <p:nvPr>
            <p:ph type="body" idx="1"/>
          </p:nvPr>
        </p:nvSpPr>
        <p:spPr/>
        <p:txBody>
          <a:bodyPr/>
          <a:lstStyle/>
          <a:p>
            <a:pPr marL="0" indent="0" algn="ctr" eaLnBrk="1" hangingPunct="1">
              <a:lnSpc>
                <a:spcPct val="90000"/>
              </a:lnSpc>
              <a:buNone/>
            </a:pPr>
            <a:r>
              <a:rPr lang="en-US" altLang="en-US" sz="2400" dirty="0" smtClean="0"/>
              <a:t>Brainstorm five tactics you could use to address your local section’s communication challenges.</a:t>
            </a:r>
          </a:p>
          <a:p>
            <a:pPr marL="0" indent="0" algn="ctr" eaLnBrk="1" hangingPunct="1">
              <a:lnSpc>
                <a:spcPct val="90000"/>
              </a:lnSpc>
              <a:buNone/>
            </a:pPr>
            <a:endParaRPr lang="en-US" altLang="en-US" sz="2400" b="1" dirty="0" smtClean="0"/>
          </a:p>
          <a:p>
            <a:pPr marL="0" indent="0" algn="ctr" eaLnBrk="1" hangingPunct="1">
              <a:lnSpc>
                <a:spcPct val="90000"/>
              </a:lnSpc>
              <a:buNone/>
            </a:pPr>
            <a:endParaRPr lang="en-US" altLang="en-US" sz="2400" b="1" dirty="0"/>
          </a:p>
          <a:p>
            <a:pPr marL="0" indent="0" algn="ctr" eaLnBrk="1" hangingPunct="1">
              <a:lnSpc>
                <a:spcPct val="90000"/>
              </a:lnSpc>
              <a:buNone/>
            </a:pPr>
            <a:endParaRPr lang="en-US" altLang="en-US" sz="2400" b="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796" y="2780928"/>
            <a:ext cx="3672408" cy="3501182"/>
          </a:xfrm>
          <a:prstGeom prst="rect">
            <a:avLst/>
          </a:prstGeom>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827088" y="1484313"/>
            <a:ext cx="7859712" cy="4608512"/>
          </a:xfrm>
        </p:spPr>
        <p:txBody>
          <a:bodyPr/>
          <a:lstStyle/>
          <a:p>
            <a:pPr marL="0" indent="0" eaLnBrk="1" hangingPunct="1">
              <a:buNone/>
            </a:pPr>
            <a:r>
              <a:rPr lang="en-US" altLang="en-US" sz="2800" u="sng" dirty="0" smtClean="0"/>
              <a:t>Establish Leadership</a:t>
            </a:r>
          </a:p>
          <a:p>
            <a:pPr lvl="0" eaLnBrk="1" hangingPunct="1">
              <a:lnSpc>
                <a:spcPct val="90000"/>
              </a:lnSpc>
            </a:pPr>
            <a:r>
              <a:rPr lang="en-US" altLang="en-US" sz="2400" dirty="0"/>
              <a:t>Continuity of Roles &amp; Responsibilities</a:t>
            </a:r>
          </a:p>
          <a:p>
            <a:pPr lvl="1" eaLnBrk="1" hangingPunct="1">
              <a:lnSpc>
                <a:spcPct val="90000"/>
              </a:lnSpc>
              <a:buFont typeface="Arial" charset="0"/>
              <a:buChar char="−"/>
            </a:pPr>
            <a:r>
              <a:rPr lang="en-US" altLang="en-US" sz="2400" dirty="0"/>
              <a:t>Who is doing </a:t>
            </a:r>
            <a:r>
              <a:rPr lang="en-US" altLang="en-US" sz="2400" dirty="0" smtClean="0"/>
              <a:t>what?</a:t>
            </a:r>
          </a:p>
          <a:p>
            <a:pPr eaLnBrk="1" hangingPunct="1"/>
            <a:r>
              <a:rPr lang="en-US" altLang="en-US" sz="2400" dirty="0" smtClean="0"/>
              <a:t>Define your Strategy &amp; Goals</a:t>
            </a:r>
          </a:p>
          <a:p>
            <a:pPr lvl="1" eaLnBrk="1" hangingPunct="1">
              <a:lnSpc>
                <a:spcPct val="90000"/>
              </a:lnSpc>
              <a:buFont typeface="Arial" charset="0"/>
              <a:buChar char="−"/>
            </a:pPr>
            <a:r>
              <a:rPr lang="en-US" altLang="en-US" sz="2400" dirty="0" smtClean="0"/>
              <a:t>Leadership Goals</a:t>
            </a:r>
          </a:p>
          <a:p>
            <a:pPr lvl="1" eaLnBrk="1" hangingPunct="1">
              <a:lnSpc>
                <a:spcPct val="90000"/>
              </a:lnSpc>
              <a:buFont typeface="Arial" charset="0"/>
              <a:buChar char="−"/>
            </a:pPr>
            <a:r>
              <a:rPr lang="en-US" altLang="en-US" sz="2400" dirty="0" smtClean="0"/>
              <a:t>Member Goals</a:t>
            </a:r>
          </a:p>
          <a:p>
            <a:pPr eaLnBrk="1" hangingPunct="1"/>
            <a:r>
              <a:rPr lang="en-US" altLang="en-US" sz="2400" dirty="0" smtClean="0"/>
              <a:t>Inventory Existing Resources</a:t>
            </a:r>
          </a:p>
          <a:p>
            <a:pPr marL="0" indent="0" eaLnBrk="1" hangingPunct="1">
              <a:buNone/>
            </a:pPr>
            <a:endParaRPr lang="en-US" altLang="en-US" dirty="0" smtClean="0"/>
          </a:p>
          <a:p>
            <a:pPr eaLnBrk="1" hangingPunct="1"/>
            <a:endParaRPr lang="en-US" altLang="en-US" dirty="0" smtClean="0"/>
          </a:p>
        </p:txBody>
      </p:sp>
      <p:sp>
        <p:nvSpPr>
          <p:cNvPr id="13315"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13316"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C1802B40-AE5C-4DB3-BFAD-DB6A28CB73E3}" type="slidenum">
              <a:rPr lang="en-GB" altLang="en-US" smtClean="0"/>
              <a:pPr/>
              <a:t>6</a:t>
            </a:fld>
            <a:endParaRPr lang="en-GB" altLang="en-US" smtClean="0"/>
          </a:p>
        </p:txBody>
      </p:sp>
      <p:sp>
        <p:nvSpPr>
          <p:cNvPr id="13318" name="Title 1"/>
          <p:cNvSpPr>
            <a:spLocks noGrp="1"/>
          </p:cNvSpPr>
          <p:nvPr>
            <p:ph type="title"/>
          </p:nvPr>
        </p:nvSpPr>
        <p:spPr/>
        <p:txBody>
          <a:bodyPr/>
          <a:lstStyle/>
          <a:p>
            <a:pPr eaLnBrk="1" hangingPunct="1"/>
            <a:r>
              <a:rPr lang="en-US" altLang="en-US" sz="3200" dirty="0" smtClean="0"/>
              <a:t>Communication Strategies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034" y="2383057"/>
            <a:ext cx="3461966" cy="2596475"/>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3200" dirty="0" smtClean="0"/>
              <a:t>Communication Strategies</a:t>
            </a:r>
          </a:p>
        </p:txBody>
      </p:sp>
      <p:sp>
        <p:nvSpPr>
          <p:cNvPr id="15363" name="Footer Placeholder 3"/>
          <p:cNvSpPr>
            <a:spLocks noGrp="1"/>
          </p:cNvSpPr>
          <p:nvPr>
            <p:ph type="ftr" sz="quarter" idx="10"/>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r>
              <a:rPr lang="en-GB" altLang="en-US" smtClean="0"/>
              <a:t>American Chemical Society</a:t>
            </a:r>
          </a:p>
        </p:txBody>
      </p:sp>
      <p:sp>
        <p:nvSpPr>
          <p:cNvPr id="15364" name="Slide Number Placeholder 4"/>
          <p:cNvSpPr>
            <a:spLocks noGrp="1"/>
          </p:cNvSpPr>
          <p:nvPr>
            <p:ph type="sldNum" sz="quarter" idx="11"/>
          </p:nvPr>
        </p:nvSpPr>
        <p:spPr>
          <a:noFill/>
        </p:spPr>
        <p:txBody>
          <a:bodyPr/>
          <a:lstStyle>
            <a:lvl1pPr>
              <a:defRPr>
                <a:solidFill>
                  <a:srgbClr val="0039A6"/>
                </a:solidFill>
                <a:latin typeface="Arial" charset="0"/>
              </a:defRPr>
            </a:lvl1pPr>
            <a:lvl2pPr>
              <a:defRPr sz="1600">
                <a:solidFill>
                  <a:srgbClr val="0039A6"/>
                </a:solidFill>
                <a:latin typeface="Arial" charset="0"/>
              </a:defRPr>
            </a:lvl2pPr>
            <a:lvl3pPr>
              <a:defRPr sz="1400">
                <a:solidFill>
                  <a:srgbClr val="0039A6"/>
                </a:solidFill>
                <a:latin typeface="Arial" charset="0"/>
              </a:defRPr>
            </a:lvl3pPr>
            <a:lvl4pPr>
              <a:defRPr sz="1200">
                <a:solidFill>
                  <a:srgbClr val="0039A6"/>
                </a:solidFill>
                <a:latin typeface="Arial" charset="0"/>
              </a:defRPr>
            </a:lvl4pPr>
            <a:lvl5pPr>
              <a:defRPr sz="1000">
                <a:solidFill>
                  <a:srgbClr val="0039A6"/>
                </a:solidFill>
                <a:latin typeface="Arial" charset="0"/>
              </a:defRPr>
            </a:lvl5pPr>
            <a:lvl6pPr eaLnBrk="0" hangingPunct="0">
              <a:defRPr sz="1000">
                <a:solidFill>
                  <a:srgbClr val="0039A6"/>
                </a:solidFill>
                <a:latin typeface="Arial" charset="0"/>
              </a:defRPr>
            </a:lvl6pPr>
            <a:lvl7pPr eaLnBrk="0" hangingPunct="0">
              <a:defRPr sz="1000">
                <a:solidFill>
                  <a:srgbClr val="0039A6"/>
                </a:solidFill>
                <a:latin typeface="Arial" charset="0"/>
              </a:defRPr>
            </a:lvl7pPr>
            <a:lvl8pPr eaLnBrk="0" hangingPunct="0">
              <a:defRPr sz="1000">
                <a:solidFill>
                  <a:srgbClr val="0039A6"/>
                </a:solidFill>
                <a:latin typeface="Arial" charset="0"/>
              </a:defRPr>
            </a:lvl8pPr>
            <a:lvl9pPr eaLnBrk="0" hangingPunct="0">
              <a:defRPr sz="1000">
                <a:solidFill>
                  <a:srgbClr val="0039A6"/>
                </a:solidFill>
                <a:latin typeface="Arial" charset="0"/>
              </a:defRPr>
            </a:lvl9pPr>
          </a:lstStyle>
          <a:p>
            <a:fld id="{B7483A7B-B9CD-4C4B-A9CB-572D2F44095F}" type="slidenum">
              <a:rPr lang="en-GB" altLang="en-US" smtClean="0"/>
              <a:pPr/>
              <a:t>7</a:t>
            </a:fld>
            <a:endParaRPr lang="en-GB" altLang="en-US" smtClean="0"/>
          </a:p>
        </p:txBody>
      </p:sp>
      <p:sp>
        <p:nvSpPr>
          <p:cNvPr id="2" name="Content Placeholder 1"/>
          <p:cNvSpPr>
            <a:spLocks noGrp="1"/>
          </p:cNvSpPr>
          <p:nvPr>
            <p:ph idx="1"/>
          </p:nvPr>
        </p:nvSpPr>
        <p:spPr>
          <a:xfrm>
            <a:off x="807479" y="1556792"/>
            <a:ext cx="7859712" cy="4752528"/>
          </a:xfrm>
        </p:spPr>
        <p:txBody>
          <a:bodyPr/>
          <a:lstStyle/>
          <a:p>
            <a:pPr marL="0" indent="0" eaLnBrk="1" hangingPunct="1">
              <a:buFontTx/>
              <a:buNone/>
              <a:defRPr/>
            </a:pPr>
            <a:r>
              <a:rPr lang="en-US" sz="2800" u="sng" dirty="0" smtClean="0"/>
              <a:t>Reaching Target Audience</a:t>
            </a:r>
            <a:endParaRPr lang="en-US" sz="2800" u="sng" dirty="0"/>
          </a:p>
          <a:p>
            <a:pPr eaLnBrk="1" hangingPunct="1"/>
            <a:r>
              <a:rPr lang="en-US" altLang="en-US" sz="2400" dirty="0" smtClean="0"/>
              <a:t>Identify Audiences within Local Section</a:t>
            </a:r>
            <a:endParaRPr lang="en-US" altLang="en-US" sz="2400" dirty="0"/>
          </a:p>
          <a:p>
            <a:pPr lvl="1" eaLnBrk="1" hangingPunct="1">
              <a:lnSpc>
                <a:spcPct val="90000"/>
              </a:lnSpc>
              <a:buFont typeface="Arial" charset="0"/>
              <a:buChar char="−"/>
            </a:pPr>
            <a:r>
              <a:rPr lang="en-US" altLang="en-US" sz="2400" dirty="0" smtClean="0"/>
              <a:t>Student vs. Professional vs. Retired</a:t>
            </a:r>
            <a:endParaRPr lang="en-US" altLang="en-US" sz="2400" dirty="0"/>
          </a:p>
          <a:p>
            <a:pPr lvl="1" eaLnBrk="1" hangingPunct="1">
              <a:lnSpc>
                <a:spcPct val="90000"/>
              </a:lnSpc>
              <a:buFont typeface="Arial" charset="0"/>
              <a:buChar char="−"/>
            </a:pPr>
            <a:r>
              <a:rPr lang="en-US" altLang="en-US" sz="2400" dirty="0" smtClean="0"/>
              <a:t>New Member vs. Lifetime Member</a:t>
            </a:r>
            <a:endParaRPr lang="en-US" altLang="en-US" sz="2400" dirty="0"/>
          </a:p>
          <a:p>
            <a:pPr eaLnBrk="1" hangingPunct="1">
              <a:defRPr/>
            </a:pPr>
            <a:r>
              <a:rPr lang="en-US" altLang="en-US" sz="2400" dirty="0"/>
              <a:t>Segmented </a:t>
            </a:r>
            <a:r>
              <a:rPr lang="en-US" altLang="en-US" sz="2400" dirty="0" smtClean="0"/>
              <a:t>Messaging</a:t>
            </a:r>
          </a:p>
          <a:p>
            <a:pPr eaLnBrk="1" hangingPunct="1">
              <a:defRPr/>
            </a:pPr>
            <a:r>
              <a:rPr lang="en-US" altLang="en-US" sz="2400" dirty="0" smtClean="0"/>
              <a:t>Personalized Content </a:t>
            </a:r>
          </a:p>
          <a:p>
            <a:pPr lvl="1" eaLnBrk="1" hangingPunct="1">
              <a:lnSpc>
                <a:spcPct val="90000"/>
              </a:lnSpc>
              <a:buFont typeface="Arial" charset="0"/>
              <a:buChar char="−"/>
            </a:pPr>
            <a:r>
              <a:rPr lang="en-US" altLang="en-US" sz="2400" dirty="0" smtClean="0"/>
              <a:t>Relatable Imagery</a:t>
            </a:r>
          </a:p>
          <a:p>
            <a:pPr lvl="1" eaLnBrk="1" hangingPunct="1">
              <a:lnSpc>
                <a:spcPct val="90000"/>
              </a:lnSpc>
              <a:buFont typeface="Arial" charset="0"/>
              <a:buChar char="−"/>
            </a:pPr>
            <a:r>
              <a:rPr lang="en-US" altLang="en-US" sz="2400" dirty="0" smtClean="0"/>
              <a:t>Values and Interests</a:t>
            </a:r>
          </a:p>
          <a:p>
            <a:pPr lvl="1" eaLnBrk="1" hangingPunct="1">
              <a:lnSpc>
                <a:spcPct val="90000"/>
              </a:lnSpc>
              <a:buFont typeface="Arial" charset="0"/>
              <a:buChar char="−"/>
            </a:pPr>
            <a:r>
              <a:rPr lang="en-US" altLang="en-US" sz="2400" dirty="0" smtClean="0"/>
              <a:t>Gather Stories/Feedback</a:t>
            </a:r>
            <a:endParaRPr lang="en-US" altLang="en-US" sz="2400" dirty="0"/>
          </a:p>
          <a:p>
            <a:pPr eaLnBrk="1" hangingPunct="1">
              <a:defRPr/>
            </a:pPr>
            <a:endParaRPr lang="en-US" altLang="en-US" sz="2400" dirty="0" smtClean="0"/>
          </a:p>
          <a:p>
            <a:pPr eaLnBrk="1" hangingPunct="1">
              <a:defRPr/>
            </a:pPr>
            <a:endParaRPr lang="en-US" altLang="en-US" sz="2400" dirty="0"/>
          </a:p>
          <a:p>
            <a:pPr eaLnBrk="1" hangingPunct="1">
              <a:defRP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237" y="3861048"/>
            <a:ext cx="2143125" cy="2143125"/>
          </a:xfrm>
          <a:prstGeom prst="rect">
            <a:avLst/>
          </a:prstGeo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Communication Strategies</a:t>
            </a:r>
            <a:endParaRPr lang="en-US" sz="2800" dirty="0"/>
          </a:p>
        </p:txBody>
      </p:sp>
      <p:sp>
        <p:nvSpPr>
          <p:cNvPr id="3" name="Content Placeholder 2"/>
          <p:cNvSpPr>
            <a:spLocks noGrp="1"/>
          </p:cNvSpPr>
          <p:nvPr>
            <p:ph idx="1"/>
          </p:nvPr>
        </p:nvSpPr>
        <p:spPr/>
        <p:txBody>
          <a:bodyPr/>
          <a:lstStyle/>
          <a:p>
            <a:pPr marL="0" indent="0">
              <a:buNone/>
            </a:pPr>
            <a:r>
              <a:rPr lang="en-US" sz="2400" u="sng" dirty="0" smtClean="0"/>
              <a:t>Member Engagement</a:t>
            </a:r>
            <a:endParaRPr lang="en-US" dirty="0" smtClean="0"/>
          </a:p>
          <a:p>
            <a:pPr eaLnBrk="1" hangingPunct="1">
              <a:lnSpc>
                <a:spcPct val="90000"/>
              </a:lnSpc>
            </a:pPr>
            <a:r>
              <a:rPr lang="en-US" altLang="en-US" sz="2400" dirty="0"/>
              <a:t>Focus their attention on the </a:t>
            </a:r>
            <a:r>
              <a:rPr lang="en-US" altLang="en-US" sz="2400" dirty="0" smtClean="0"/>
              <a:t>value</a:t>
            </a:r>
          </a:p>
          <a:p>
            <a:pPr lvl="0" eaLnBrk="1" hangingPunct="1">
              <a:lnSpc>
                <a:spcPct val="90000"/>
              </a:lnSpc>
            </a:pPr>
            <a:r>
              <a:rPr lang="en-US" altLang="en-US" sz="2400" dirty="0" smtClean="0"/>
              <a:t>Consistent Engagement vs. Saturation</a:t>
            </a:r>
            <a:endParaRPr lang="en-US" altLang="en-US" sz="2400" dirty="0"/>
          </a:p>
          <a:p>
            <a:pPr lvl="1" eaLnBrk="1" hangingPunct="1">
              <a:lnSpc>
                <a:spcPct val="90000"/>
              </a:lnSpc>
              <a:buFont typeface="Arial" charset="0"/>
              <a:buChar char="−"/>
            </a:pPr>
            <a:r>
              <a:rPr lang="en-US" altLang="en-US" sz="2400" dirty="0" smtClean="0"/>
              <a:t>Strategic, tailored messaging</a:t>
            </a:r>
          </a:p>
          <a:p>
            <a:r>
              <a:rPr lang="en-US" sz="2400" dirty="0" smtClean="0"/>
              <a:t>Call to Action</a:t>
            </a:r>
          </a:p>
          <a:p>
            <a:pPr lvl="1" eaLnBrk="1" hangingPunct="1">
              <a:lnSpc>
                <a:spcPct val="90000"/>
              </a:lnSpc>
              <a:buFont typeface="Arial" charset="0"/>
              <a:buChar char="−"/>
            </a:pPr>
            <a:r>
              <a:rPr lang="en-US" altLang="en-US" sz="2400" dirty="0" smtClean="0"/>
              <a:t>Start Small and Build</a:t>
            </a:r>
          </a:p>
          <a:p>
            <a:pPr lvl="1" eaLnBrk="1" hangingPunct="1">
              <a:lnSpc>
                <a:spcPct val="90000"/>
              </a:lnSpc>
              <a:buFont typeface="Arial" charset="0"/>
              <a:buChar char="−"/>
            </a:pPr>
            <a:r>
              <a:rPr lang="en-US" altLang="en-US" sz="2400" dirty="0" smtClean="0"/>
              <a:t>Empower to Lead</a:t>
            </a:r>
            <a:endParaRPr lang="en-US" altLang="en-US" sz="2400" dirty="0"/>
          </a:p>
          <a:p>
            <a:endParaRPr lang="en-US" dirty="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8</a:t>
            </a:fld>
            <a:endParaRPr lang="en-GB"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701951"/>
            <a:ext cx="3182555" cy="2424212"/>
          </a:xfrm>
          <a:prstGeom prst="rect">
            <a:avLst/>
          </a:prstGeom>
        </p:spPr>
      </p:pic>
    </p:spTree>
    <p:extLst>
      <p:ext uri="{BB962C8B-B14F-4D97-AF65-F5344CB8AC3E}">
        <p14:creationId xmlns:p14="http://schemas.microsoft.com/office/powerpoint/2010/main" val="3911325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Exercise</a:t>
            </a:r>
            <a:endParaRPr lang="en-US" sz="3200" dirty="0"/>
          </a:p>
        </p:txBody>
      </p:sp>
      <p:sp>
        <p:nvSpPr>
          <p:cNvPr id="3" name="Content Placeholder 2"/>
          <p:cNvSpPr>
            <a:spLocks noGrp="1"/>
          </p:cNvSpPr>
          <p:nvPr>
            <p:ph idx="1"/>
          </p:nvPr>
        </p:nvSpPr>
        <p:spPr/>
        <p:txBody>
          <a:bodyPr/>
          <a:lstStyle/>
          <a:p>
            <a:pPr marL="0" indent="0" algn="ctr">
              <a:buNone/>
            </a:pPr>
            <a:r>
              <a:rPr lang="en-US" sz="2400" dirty="0" smtClean="0"/>
              <a:t>Select a piece of candy and briefly discuss with your table mates why you chose the candy.</a:t>
            </a:r>
          </a:p>
          <a:p>
            <a:endParaRPr lang="en-US" dirty="0" smtClean="0"/>
          </a:p>
        </p:txBody>
      </p:sp>
      <p:sp>
        <p:nvSpPr>
          <p:cNvPr id="4" name="Footer Placeholder 3"/>
          <p:cNvSpPr>
            <a:spLocks noGrp="1"/>
          </p:cNvSpPr>
          <p:nvPr>
            <p:ph type="ftr" sz="quarter" idx="10"/>
          </p:nvPr>
        </p:nvSpPr>
        <p:spPr/>
        <p:txBody>
          <a:bodyPr/>
          <a:lstStyle/>
          <a:p>
            <a:pPr>
              <a:defRPr/>
            </a:pPr>
            <a:r>
              <a:rPr lang="en-GB" altLang="en-US" smtClean="0"/>
              <a:t>American Chemical Society</a:t>
            </a:r>
            <a:endParaRPr lang="en-GB" altLang="en-US"/>
          </a:p>
        </p:txBody>
      </p:sp>
      <p:sp>
        <p:nvSpPr>
          <p:cNvPr id="5" name="Slide Number Placeholder 4"/>
          <p:cNvSpPr>
            <a:spLocks noGrp="1"/>
          </p:cNvSpPr>
          <p:nvPr>
            <p:ph type="sldNum" sz="quarter" idx="11"/>
          </p:nvPr>
        </p:nvSpPr>
        <p:spPr/>
        <p:txBody>
          <a:bodyPr/>
          <a:lstStyle/>
          <a:p>
            <a:pPr>
              <a:defRPr/>
            </a:pPr>
            <a:fld id="{6EAABB49-BF67-4C66-915C-E279382E656E}" type="slidenum">
              <a:rPr lang="en-GB" altLang="en-US" smtClean="0"/>
              <a:pPr>
                <a:defRPr/>
              </a:pPr>
              <a:t>9</a:t>
            </a:fld>
            <a:endParaRPr lang="en-GB"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765" y="2780928"/>
            <a:ext cx="5060470" cy="3376026"/>
          </a:xfrm>
          <a:prstGeom prst="rect">
            <a:avLst/>
          </a:prstGeom>
        </p:spPr>
      </p:pic>
    </p:spTree>
    <p:extLst>
      <p:ext uri="{BB962C8B-B14F-4D97-AF65-F5344CB8AC3E}">
        <p14:creationId xmlns:p14="http://schemas.microsoft.com/office/powerpoint/2010/main" val="366421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CS Document" ma:contentTypeID="0x010100EE5400EAE5C348F69CFB42058F1CAEDD006125EDC9C7B3984DA62393999F5DDE3E" ma:contentTypeVersion="2" ma:contentTypeDescription="Create a new ACS Document" ma:contentTypeScope="" ma:versionID="8cda4b72f92b1e0e9be5abcecf9a516e">
  <xsd:schema xmlns:xsd="http://www.w3.org/2001/XMLSchema" xmlns:xs="http://www.w3.org/2001/XMLSchema" xmlns:p="http://schemas.microsoft.com/office/2006/metadata/properties" xmlns:ns1="http://schemas.microsoft.com/sharepoint/v3" xmlns:ns3="ef37f7cd-4fdd-4405-b3bb-57afa5a5ba05" targetNamespace="http://schemas.microsoft.com/office/2006/metadata/properties" ma:root="true" ma:fieldsID="aec0b31af815fe7a628c409ab48c9e1b" ns1:_="" ns3:_="">
    <xsd:import namespace="http://schemas.microsoft.com/sharepoint/v3"/>
    <xsd:import namespace="ef37f7cd-4fdd-4405-b3bb-57afa5a5ba05"/>
    <xsd:element name="properties">
      <xsd:complexType>
        <xsd:sequence>
          <xsd:element name="documentManagement">
            <xsd:complexType>
              <xsd:all>
                <xsd:element ref="ns1:PublishingStartDate" minOccurs="0"/>
                <xsd:element ref="ns1:PublishingExpirationDate" minOccurs="0"/>
                <xsd:element ref="ns1:Body" minOccurs="0"/>
                <xsd:element ref="ns3:ACSFormType"/>
                <xsd:element ref="ns3:ACSFormCategory"/>
                <xsd:element ref="ns3:ACSDepartment" minOccurs="0"/>
                <xsd:element ref="ns3:ACSDivision"/>
                <xsd:element ref="ns3:ACSOffice" minOccurs="0"/>
                <xsd:element ref="ns3:ACSReviewPerio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xsd:simpleType>
        <xsd:restriction base="dms:Unknown"/>
      </xsd:simpleType>
    </xsd:element>
    <xsd:element name="PublishingExpirationDate" ma:index="9" nillable="true" ma:displayName="Scheduling End Date" ma:hidden="true" ma:internalName="PublishingExpirationDate">
      <xsd:simpleType>
        <xsd:restriction base="dms:Unknown"/>
      </xsd:simpleType>
    </xsd:element>
    <xsd:element name="Body" ma:index="10" nillable="true" ma:displayName="Body" ma:internalName="Bod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37f7cd-4fdd-4405-b3bb-57afa5a5ba05" elementFormDefault="qualified">
    <xsd:import namespace="http://schemas.microsoft.com/office/2006/documentManagement/types"/>
    <xsd:import namespace="http://schemas.microsoft.com/office/infopath/2007/PartnerControls"/>
    <xsd:element name="ACSFormType" ma:index="12" ma:displayName="Form Type" ma:list="{8d172959-6fa4-42f6-871f-54dbdfd4aceb}" ma:internalName="ACSFormType" ma:readOnly="false" ma:showField="Title" ma:web="850cea4c-d0fb-4487-b51d-ee8ee284c70f">
      <xsd:simpleType>
        <xsd:restriction base="dms:Lookup"/>
      </xsd:simpleType>
    </xsd:element>
    <xsd:element name="ACSFormCategory" ma:index="13" ma:displayName="Form Category" ma:list="{44420682-dfcc-4f36-b99f-708f6f303a95}" ma:internalName="ACSFormCategory" ma:readOnly="false" ma:showField="Title" ma:web="850cea4c-d0fb-4487-b51d-ee8ee284c70f">
      <xsd:simpleType>
        <xsd:restriction base="dms:Lookup"/>
      </xsd:simpleType>
    </xsd:element>
    <xsd:element name="ACSDepartment" ma:index="14" nillable="true" ma:displayName="Department" ma:list="{46a90cc6-c686-42ce-9904-98664a5608f5}" ma:internalName="ACSDepartment" ma:readOnly="false" ma:showField="Title" ma:web="850cea4c-d0fb-4487-b51d-ee8ee284c70f">
      <xsd:simpleType>
        <xsd:restriction base="dms:Lookup"/>
      </xsd:simpleType>
    </xsd:element>
    <xsd:element name="ACSDivision" ma:index="15" ma:displayName="Division" ma:list="{1646f739-82ef-4b95-9990-978559a0f834}" ma:internalName="ACSDivision" ma:readOnly="false" ma:showField="Title" ma:web="850cea4c-d0fb-4487-b51d-ee8ee284c70f">
      <xsd:simpleType>
        <xsd:restriction base="dms:Lookup"/>
      </xsd:simpleType>
    </xsd:element>
    <xsd:element name="ACSOffice" ma:index="16" nillable="true" ma:displayName="Office" ma:format="Dropdown" ma:internalName="ACSOffice" ma:readOnly="false">
      <xsd:simpleType>
        <xsd:restriction base="dms:Choice">
          <xsd:enumeration value="Accounts Payable"/>
          <xsd:enumeration value="Administration"/>
          <xsd:enumeration value="Benefits"/>
          <xsd:enumeration value="Budgets &amp; Analysis"/>
          <xsd:enumeration value="Copy Center"/>
          <xsd:enumeration value="Conferencing"/>
          <xsd:enumeration value="Contract Administration"/>
          <xsd:enumeration value="Finance"/>
          <xsd:enumeration value="General Accounting"/>
          <xsd:enumeration value="Human Resources"/>
          <xsd:enumeration value="National Meetings"/>
          <xsd:enumeration value="Payroll"/>
          <xsd:enumeration value="Purchasing"/>
          <xsd:enumeration value="Service Center"/>
          <xsd:enumeration value="Taxes"/>
        </xsd:restriction>
      </xsd:simpleType>
    </xsd:element>
    <xsd:element name="ACSReviewPeriod" ma:index="17" ma:displayName="Review Period" ma:default="6 months" ma:format="Dropdown" ma:internalName="ACSReviewPeriod" ma:readOnly="false">
      <xsd:simpleType>
        <xsd:restriction base="dms:Choice">
          <xsd:enumeration value="6 months"/>
          <xsd:enumeration value="12 months"/>
          <xsd:enumeration value="18 month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CSFormType xmlns="ef37f7cd-4fdd-4405-b3bb-57afa5a5ba05">1</ACSFormType>
    <ACSDivision xmlns="ef37f7cd-4fdd-4405-b3bb-57afa5a5ba05">7</ACSDivision>
    <ACSFormCategory xmlns="ef37f7cd-4fdd-4405-b3bb-57afa5a5ba05">1</ACSFormCategory>
    <ACSDepartment xmlns="ef37f7cd-4fdd-4405-b3bb-57afa5a5ba05">20</ACSDepartment>
    <Body xmlns="http://schemas.microsoft.com/sharepoint/v3" xsi:nil="true"/>
    <ACSOffice xmlns="ef37f7cd-4fdd-4405-b3bb-57afa5a5ba05" xsi:nil="true"/>
    <ACSReviewPeriod xmlns="ef37f7cd-4fdd-4405-b3bb-57afa5a5ba05">6 months</ACSReviewPerio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50E5B51-D433-4D31-A62C-BCF267C73A5D}">
  <ds:schemaRefs>
    <ds:schemaRef ds:uri="http://schemas.microsoft.com/office/2006/metadata/longProperties"/>
  </ds:schemaRefs>
</ds:datastoreItem>
</file>

<file path=customXml/itemProps2.xml><?xml version="1.0" encoding="utf-8"?>
<ds:datastoreItem xmlns:ds="http://schemas.openxmlformats.org/officeDocument/2006/customXml" ds:itemID="{BF479487-AE33-4B38-A109-A5FCC6AF575F}">
  <ds:schemaRefs>
    <ds:schemaRef ds:uri="http://schemas.microsoft.com/sharepoint/v3/contenttype/forms"/>
  </ds:schemaRefs>
</ds:datastoreItem>
</file>

<file path=customXml/itemProps3.xml><?xml version="1.0" encoding="utf-8"?>
<ds:datastoreItem xmlns:ds="http://schemas.openxmlformats.org/officeDocument/2006/customXml" ds:itemID="{F81AE0C8-6F69-4B28-BAB0-B94991EB8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37f7cd-4fdd-4405-b3bb-57afa5a5b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5FF67F8-5FFE-4149-81D9-F2A8C8636126}">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ef37f7cd-4fdd-4405-b3bb-57afa5a5ba05"/>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5883</TotalTime>
  <Words>1367</Words>
  <Application>Microsoft Office PowerPoint</Application>
  <PresentationFormat>On-screen Show (4:3)</PresentationFormat>
  <Paragraphs>200</Paragraphs>
  <Slides>22</Slides>
  <Notes>15</Notes>
  <HiddenSlides>0</HiddenSlides>
  <MMClips>0</MMClips>
  <ScaleCrop>false</ScaleCrop>
  <HeadingPairs>
    <vt:vector size="8" baseType="variant">
      <vt:variant>
        <vt:lpstr>Fonts Used</vt:lpstr>
      </vt:variant>
      <vt:variant>
        <vt:i4>1</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29" baseType="lpstr">
      <vt:lpstr>Arial</vt:lpstr>
      <vt:lpstr>Default Design</vt:lpstr>
      <vt:lpstr>Custom Design</vt:lpstr>
      <vt:lpstr>1_Custom Design</vt:lpstr>
      <vt:lpstr>2_Custom Design</vt:lpstr>
      <vt:lpstr>3_Custom Design</vt:lpstr>
      <vt:lpstr>Image</vt:lpstr>
      <vt:lpstr>Communicating with your Local Section Members</vt:lpstr>
      <vt:lpstr>LSAC Communications Subcommittee Overview</vt:lpstr>
      <vt:lpstr>Overview</vt:lpstr>
      <vt:lpstr>Communication Challenges</vt:lpstr>
      <vt:lpstr>Exercise</vt:lpstr>
      <vt:lpstr>Communication Strategies</vt:lpstr>
      <vt:lpstr>Communication Strategies</vt:lpstr>
      <vt:lpstr>Communication Strategies</vt:lpstr>
      <vt:lpstr>Exercise</vt:lpstr>
      <vt:lpstr>Communication Strategies</vt:lpstr>
      <vt:lpstr>PowerPoint Presentation</vt:lpstr>
      <vt:lpstr>Branding Guidelines &amp; Logo</vt:lpstr>
      <vt:lpstr>Communications Resources</vt:lpstr>
      <vt:lpstr>Communications Resources</vt:lpstr>
      <vt:lpstr>Communications Resources</vt:lpstr>
      <vt:lpstr>Communications Resources</vt:lpstr>
      <vt:lpstr>Communications Resources</vt:lpstr>
      <vt:lpstr>Communications Resources</vt:lpstr>
      <vt:lpstr>Communications Resources</vt:lpstr>
      <vt:lpstr>PowerPoint Presentation</vt:lpstr>
      <vt:lpstr>How to Contact</vt:lpstr>
      <vt:lpstr>PowerPoint Presentation</vt:lpstr>
    </vt:vector>
  </TitlesOfParts>
  <Company>Cicero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Radcliffe</dc:creator>
  <cp:keywords>branding, template, presentation, PowerPoint</cp:keywords>
  <cp:lastModifiedBy>Angela Morris</cp:lastModifiedBy>
  <cp:revision>433</cp:revision>
  <cp:lastPrinted>2015-01-15T14:02:37Z</cp:lastPrinted>
  <dcterms:created xsi:type="dcterms:W3CDTF">2008-05-23T09:48:17Z</dcterms:created>
  <dcterms:modified xsi:type="dcterms:W3CDTF">2018-01-20T21:49:12Z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ACS Document</vt:lpwstr>
  </property>
</Properties>
</file>