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xml" ContentType="application/vnd.openxmlformats-officedocument.presentationml.tag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7.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8.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5.xml" ContentType="application/vnd.openxmlformats-officedocument.presentationml.tags+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6.xml" ContentType="application/vnd.openxmlformats-officedocument.presentationml.tags+xml"/>
  <Override PartName="/ppt/notesSlides/notesSlide3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7.xml" ContentType="application/vnd.openxmlformats-officedocument.presentationml.tags+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charts/chart16.xml" ContentType="application/vnd.openxmlformats-officedocument.drawingml.chart+xml"/>
  <Override PartName="/ppt/drawings/drawing1.xml" ContentType="application/vnd.openxmlformats-officedocument.drawingml.chartshapes+xml"/>
  <Override PartName="/ppt/tags/tag9.xml" ContentType="application/vnd.openxmlformats-officedocument.presentationml.tags+xml"/>
  <Override PartName="/ppt/notesSlides/notesSlide35.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ags/tag10.xml" ContentType="application/vnd.openxmlformats-officedocument.presentationml.tags+xml"/>
  <Override PartName="/ppt/charts/chart20.xml" ContentType="application/vnd.openxmlformats-officedocument.drawingml.chart+xml"/>
  <Override PartName="/ppt/charts/chart21.xml" ContentType="application/vnd.openxmlformats-officedocument.drawingml.chart+xml"/>
  <Override PartName="/ppt/tags/tag1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4"/>
    <p:sldMasterId id="2147483689" r:id="rId5"/>
    <p:sldMasterId id="2147483714" r:id="rId6"/>
    <p:sldMasterId id="2147483739" r:id="rId7"/>
    <p:sldMasterId id="2147483746" r:id="rId8"/>
    <p:sldMasterId id="2147483759" r:id="rId9"/>
    <p:sldMasterId id="2147483778" r:id="rId10"/>
    <p:sldMasterId id="2147483805" r:id="rId11"/>
    <p:sldMasterId id="2147483818" r:id="rId12"/>
    <p:sldMasterId id="2147483834" r:id="rId13"/>
  </p:sldMasterIdLst>
  <p:notesMasterIdLst>
    <p:notesMasterId r:id="rId77"/>
  </p:notesMasterIdLst>
  <p:sldIdLst>
    <p:sldId id="313" r:id="rId14"/>
    <p:sldId id="314" r:id="rId15"/>
    <p:sldId id="315" r:id="rId16"/>
    <p:sldId id="316" r:id="rId17"/>
    <p:sldId id="375" r:id="rId18"/>
    <p:sldId id="318" r:id="rId19"/>
    <p:sldId id="319" r:id="rId20"/>
    <p:sldId id="321" r:id="rId21"/>
    <p:sldId id="322" r:id="rId22"/>
    <p:sldId id="324" r:id="rId23"/>
    <p:sldId id="341" r:id="rId24"/>
    <p:sldId id="2006" r:id="rId25"/>
    <p:sldId id="1835" r:id="rId26"/>
    <p:sldId id="327" r:id="rId27"/>
    <p:sldId id="340" r:id="rId28"/>
    <p:sldId id="257" r:id="rId29"/>
    <p:sldId id="1911" r:id="rId30"/>
    <p:sldId id="1914" r:id="rId31"/>
    <p:sldId id="1905" r:id="rId32"/>
    <p:sldId id="1906" r:id="rId33"/>
    <p:sldId id="336" r:id="rId34"/>
    <p:sldId id="1910" r:id="rId35"/>
    <p:sldId id="1913" r:id="rId36"/>
    <p:sldId id="1690" r:id="rId37"/>
    <p:sldId id="282" r:id="rId38"/>
    <p:sldId id="259" r:id="rId39"/>
    <p:sldId id="2076137331" r:id="rId40"/>
    <p:sldId id="2076137339" r:id="rId41"/>
    <p:sldId id="263" r:id="rId42"/>
    <p:sldId id="1875" r:id="rId43"/>
    <p:sldId id="1876" r:id="rId44"/>
    <p:sldId id="1871" r:id="rId45"/>
    <p:sldId id="1780" r:id="rId46"/>
    <p:sldId id="1775" r:id="rId47"/>
    <p:sldId id="1774" r:id="rId48"/>
    <p:sldId id="1782" r:id="rId49"/>
    <p:sldId id="1904" r:id="rId50"/>
    <p:sldId id="2076137332" r:id="rId51"/>
    <p:sldId id="2076137333" r:id="rId52"/>
    <p:sldId id="1785" r:id="rId53"/>
    <p:sldId id="1787" r:id="rId54"/>
    <p:sldId id="494" r:id="rId55"/>
    <p:sldId id="2076137337" r:id="rId56"/>
    <p:sldId id="2076137340" r:id="rId57"/>
    <p:sldId id="1792" r:id="rId58"/>
    <p:sldId id="1795" r:id="rId59"/>
    <p:sldId id="1859" r:id="rId60"/>
    <p:sldId id="1899" r:id="rId61"/>
    <p:sldId id="1798" r:id="rId62"/>
    <p:sldId id="1844" r:id="rId63"/>
    <p:sldId id="1597" r:id="rId64"/>
    <p:sldId id="1865" r:id="rId65"/>
    <p:sldId id="1851" r:id="rId66"/>
    <p:sldId id="2076137338" r:id="rId67"/>
    <p:sldId id="329" r:id="rId68"/>
    <p:sldId id="1806" r:id="rId69"/>
    <p:sldId id="1778" r:id="rId70"/>
    <p:sldId id="1838" r:id="rId71"/>
    <p:sldId id="2076137341" r:id="rId72"/>
    <p:sldId id="367" r:id="rId73"/>
    <p:sldId id="2007" r:id="rId74"/>
    <p:sldId id="369" r:id="rId75"/>
    <p:sldId id="371"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F3E70-B754-43B9-B204-F86F72FC9E96}" v="2" dt="2022-04-19T15:46:16.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4660"/>
  </p:normalViewPr>
  <p:slideViewPr>
    <p:cSldViewPr snapToGrid="0">
      <p:cViewPr varScale="1">
        <p:scale>
          <a:sx n="164" d="100"/>
          <a:sy n="164" d="100"/>
        </p:scale>
        <p:origin x="124" y="80"/>
      </p:cViewPr>
      <p:guideLst/>
    </p:cSldViewPr>
  </p:slideViewPr>
  <p:notesTextViewPr>
    <p:cViewPr>
      <p:scale>
        <a:sx n="1" d="1"/>
        <a:sy n="1" d="1"/>
      </p:scale>
      <p:origin x="0" y="0"/>
    </p:cViewPr>
  </p:notesTextViewPr>
  <p:sorterViewPr>
    <p:cViewPr varScale="1">
      <p:scale>
        <a:sx n="100" d="100"/>
        <a:sy n="100" d="100"/>
      </p:scale>
      <p:origin x="0" y="-89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8.xml"/><Relationship Id="rId82" Type="http://schemas.microsoft.com/office/2015/10/relationships/revisionInfo" Target="revisionInfo.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Years</c:v>
                </c:pt>
              </c:strCache>
            </c:strRef>
          </c:tx>
          <c:spPr>
            <a:ln w="57150" cap="rnd">
              <a:solidFill>
                <a:schemeClr val="accent1"/>
              </a:solidFill>
              <a:round/>
            </a:ln>
            <a:effectLst/>
          </c:spPr>
          <c:marker>
            <c:symbol val="x"/>
            <c:size val="11"/>
            <c:spPr>
              <a:solidFill>
                <a:schemeClr val="accent3">
                  <a:lumMod val="75000"/>
                </a:schemeClr>
              </a:solidFill>
              <a:ln w="9525">
                <a:solidFill>
                  <a:schemeClr val="accent1"/>
                </a:solidFill>
              </a:ln>
              <a:effectLst/>
              <a:scene3d>
                <a:camera prst="orthographicFront"/>
                <a:lightRig rig="glow" dir="t">
                  <a:rot lat="0" lon="0" rev="4800000"/>
                </a:lightRig>
              </a:scene3d>
              <a:sp3d prstMaterial="matte">
                <a:bevelT w="127000" h="63500"/>
              </a:sp3d>
            </c:spPr>
          </c:marker>
          <c:cat>
            <c:strRef>
              <c:f>Sheet1!$A$2:$A$10</c:f>
              <c:strCache>
                <c:ptCount val="9"/>
                <c:pt idx="0">
                  <c:v>1940</c:v>
                </c:pt>
                <c:pt idx="1">
                  <c:v>1967</c:v>
                </c:pt>
                <c:pt idx="2">
                  <c:v>1972</c:v>
                </c:pt>
                <c:pt idx="3">
                  <c:v>1981</c:v>
                </c:pt>
                <c:pt idx="4">
                  <c:v>1991</c:v>
                </c:pt>
                <c:pt idx="5">
                  <c:v>1995</c:v>
                </c:pt>
                <c:pt idx="6">
                  <c:v>2000</c:v>
                </c:pt>
                <c:pt idx="7">
                  <c:v>2005-8</c:v>
                </c:pt>
                <c:pt idx="8">
                  <c:v>2010-14</c:v>
                </c:pt>
              </c:strCache>
            </c:strRef>
          </c:cat>
          <c:val>
            <c:numRef>
              <c:f>Sheet1!$B$2:$B$10</c:f>
              <c:numCache>
                <c:formatCode>General</c:formatCode>
                <c:ptCount val="9"/>
                <c:pt idx="0">
                  <c:v>2</c:v>
                </c:pt>
                <c:pt idx="1">
                  <c:v>5</c:v>
                </c:pt>
                <c:pt idx="2">
                  <c:v>5.5</c:v>
                </c:pt>
                <c:pt idx="3">
                  <c:v>6.5</c:v>
                </c:pt>
                <c:pt idx="4">
                  <c:v>7</c:v>
                </c:pt>
                <c:pt idx="5">
                  <c:v>8.3000000000000007</c:v>
                </c:pt>
                <c:pt idx="6">
                  <c:v>9.1</c:v>
                </c:pt>
                <c:pt idx="7">
                  <c:v>9.8000000000000007</c:v>
                </c:pt>
                <c:pt idx="8">
                  <c:v>11.3</c:v>
                </c:pt>
              </c:numCache>
            </c:numRef>
          </c:val>
          <c:smooth val="0"/>
          <c:extLst>
            <c:ext xmlns:c16="http://schemas.microsoft.com/office/drawing/2014/chart" uri="{C3380CC4-5D6E-409C-BE32-E72D297353CC}">
              <c16:uniqueId val="{00000000-9F92-4DE2-A7EB-ED370C894B21}"/>
            </c:ext>
          </c:extLst>
        </c:ser>
        <c:dLbls>
          <c:showLegendKey val="0"/>
          <c:showVal val="0"/>
          <c:showCatName val="0"/>
          <c:showSerName val="0"/>
          <c:showPercent val="0"/>
          <c:showBubbleSize val="0"/>
        </c:dLbls>
        <c:marker val="1"/>
        <c:smooth val="0"/>
        <c:axId val="997004752"/>
        <c:axId val="997009016"/>
      </c:lineChart>
      <c:catAx>
        <c:axId val="99700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997009016"/>
        <c:crosses val="autoZero"/>
        <c:auto val="1"/>
        <c:lblAlgn val="ctr"/>
        <c:lblOffset val="100"/>
        <c:noMultiLvlLbl val="0"/>
      </c:catAx>
      <c:valAx>
        <c:axId val="997009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800" b="1" dirty="0">
                    <a:solidFill>
                      <a:schemeClr val="tx1"/>
                    </a:solidFill>
                  </a:rPr>
                  <a:t> Avg. Number of Years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99700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S.e. LC50</c:v>
                </c:pt>
              </c:strCache>
            </c:strRef>
          </c:tx>
          <c:spPr>
            <a:ln w="50800"/>
          </c:spPr>
          <c:marker>
            <c:symbol val="circle"/>
            <c:size val="14"/>
            <c:spPr>
              <a:solidFill>
                <a:srgbClr val="0070C0"/>
              </a:solidFill>
              <a:ln>
                <a:solidFill>
                  <a:srgbClr val="002060"/>
                </a:solidFill>
              </a:ln>
              <a:scene3d>
                <a:camera prst="orthographicFront"/>
                <a:lightRig rig="glow" dir="t">
                  <a:rot lat="0" lon="0" rev="4800000"/>
                </a:lightRig>
              </a:scene3d>
              <a:sp3d prstMaterial="matte">
                <a:bevelT w="127000" h="63500"/>
              </a:sp3d>
            </c:spPr>
          </c:marker>
          <c:dPt>
            <c:idx val="0"/>
            <c:bubble3D val="0"/>
            <c:extLst>
              <c:ext xmlns:c16="http://schemas.microsoft.com/office/drawing/2014/chart" uri="{C3380CC4-5D6E-409C-BE32-E72D297353CC}">
                <c16:uniqueId val="{00000000-B61C-42D3-A8D5-FEBA9E76E230}"/>
              </c:ext>
            </c:extLst>
          </c:dPt>
          <c:dPt>
            <c:idx val="1"/>
            <c:bubble3D val="0"/>
            <c:extLst>
              <c:ext xmlns:c16="http://schemas.microsoft.com/office/drawing/2014/chart" uri="{C3380CC4-5D6E-409C-BE32-E72D297353CC}">
                <c16:uniqueId val="{00000001-B61C-42D3-A8D5-FEBA9E76E230}"/>
              </c:ext>
            </c:extLst>
          </c:dPt>
          <c:xVal>
            <c:strRef>
              <c:f>Sheet1!$A$2:$A$11</c:f>
              <c:strCache>
                <c:ptCount val="10"/>
                <c:pt idx="0">
                  <c:v>Spinosad</c:v>
                </c:pt>
                <c:pt idx="1">
                  <c:v>Spinetoram</c:v>
                </c:pt>
                <c:pt idx="2">
                  <c:v>19</c:v>
                </c:pt>
                <c:pt idx="3">
                  <c:v>21</c:v>
                </c:pt>
                <c:pt idx="4">
                  <c:v>22</c:v>
                </c:pt>
                <c:pt idx="5">
                  <c:v>23</c:v>
                </c:pt>
                <c:pt idx="6">
                  <c:v>24</c:v>
                </c:pt>
                <c:pt idx="7">
                  <c:v>25</c:v>
                </c:pt>
                <c:pt idx="8">
                  <c:v>26</c:v>
                </c:pt>
                <c:pt idx="9">
                  <c:v>27</c:v>
                </c:pt>
              </c:strCache>
            </c:strRef>
          </c:xVal>
          <c:yVal>
            <c:numRef>
              <c:f>Sheet1!$B$2:$B$11</c:f>
              <c:numCache>
                <c:formatCode>General</c:formatCode>
                <c:ptCount val="10"/>
                <c:pt idx="0">
                  <c:v>0.05</c:v>
                </c:pt>
                <c:pt idx="1">
                  <c:v>1.7000000000000001E-2</c:v>
                </c:pt>
                <c:pt idx="2">
                  <c:v>53</c:v>
                </c:pt>
                <c:pt idx="3">
                  <c:v>17</c:v>
                </c:pt>
                <c:pt idx="4">
                  <c:v>50</c:v>
                </c:pt>
                <c:pt idx="5">
                  <c:v>4.5</c:v>
                </c:pt>
                <c:pt idx="6">
                  <c:v>8.5000000000000006E-2</c:v>
                </c:pt>
                <c:pt idx="7">
                  <c:v>7.0000000000000007E-2</c:v>
                </c:pt>
                <c:pt idx="8">
                  <c:v>1.9E-2</c:v>
                </c:pt>
                <c:pt idx="9">
                  <c:v>6.0000000000000001E-3</c:v>
                </c:pt>
              </c:numCache>
            </c:numRef>
          </c:yVal>
          <c:smooth val="0"/>
          <c:extLst>
            <c:ext xmlns:c16="http://schemas.microsoft.com/office/drawing/2014/chart" uri="{C3380CC4-5D6E-409C-BE32-E72D297353CC}">
              <c16:uniqueId val="{00000002-B61C-42D3-A8D5-FEBA9E76E230}"/>
            </c:ext>
          </c:extLst>
        </c:ser>
        <c:ser>
          <c:idx val="1"/>
          <c:order val="1"/>
          <c:tx>
            <c:strRef>
              <c:f>Sheet1!$C$1</c:f>
              <c:strCache>
                <c:ptCount val="1"/>
                <c:pt idx="0">
                  <c:v>H.z. LC50</c:v>
                </c:pt>
              </c:strCache>
            </c:strRef>
          </c:tx>
          <c:spPr>
            <a:ln w="50800">
              <a:solidFill>
                <a:srgbClr val="FF0000"/>
              </a:solidFill>
            </a:ln>
          </c:spPr>
          <c:marker>
            <c:symbol val="circle"/>
            <c:size val="14"/>
            <c:spPr>
              <a:solidFill>
                <a:srgbClr val="FF0000"/>
              </a:solidFill>
              <a:ln>
                <a:solidFill>
                  <a:srgbClr val="FF0000"/>
                </a:solidFill>
              </a:ln>
              <a:scene3d>
                <a:camera prst="orthographicFront"/>
                <a:lightRig rig="threePt" dir="t"/>
              </a:scene3d>
              <a:sp3d prstMaterial="matte">
                <a:bevelT w="127000" h="63500"/>
              </a:sp3d>
            </c:spPr>
          </c:marker>
          <c:dPt>
            <c:idx val="0"/>
            <c:bubble3D val="0"/>
            <c:extLst>
              <c:ext xmlns:c16="http://schemas.microsoft.com/office/drawing/2014/chart" uri="{C3380CC4-5D6E-409C-BE32-E72D297353CC}">
                <c16:uniqueId val="{00000003-B61C-42D3-A8D5-FEBA9E76E230}"/>
              </c:ext>
            </c:extLst>
          </c:dPt>
          <c:dPt>
            <c:idx val="1"/>
            <c:bubble3D val="0"/>
            <c:extLst>
              <c:ext xmlns:c16="http://schemas.microsoft.com/office/drawing/2014/chart" uri="{C3380CC4-5D6E-409C-BE32-E72D297353CC}">
                <c16:uniqueId val="{00000004-B61C-42D3-A8D5-FEBA9E76E230}"/>
              </c:ext>
            </c:extLst>
          </c:dPt>
          <c:xVal>
            <c:strRef>
              <c:f>Sheet1!$A$2:$A$11</c:f>
              <c:strCache>
                <c:ptCount val="10"/>
                <c:pt idx="0">
                  <c:v>Spinosad</c:v>
                </c:pt>
                <c:pt idx="1">
                  <c:v>Spinetoram</c:v>
                </c:pt>
                <c:pt idx="2">
                  <c:v>19</c:v>
                </c:pt>
                <c:pt idx="3">
                  <c:v>21</c:v>
                </c:pt>
                <c:pt idx="4">
                  <c:v>22</c:v>
                </c:pt>
                <c:pt idx="5">
                  <c:v>23</c:v>
                </c:pt>
                <c:pt idx="6">
                  <c:v>24</c:v>
                </c:pt>
                <c:pt idx="7">
                  <c:v>25</c:v>
                </c:pt>
                <c:pt idx="8">
                  <c:v>26</c:v>
                </c:pt>
                <c:pt idx="9">
                  <c:v>27</c:v>
                </c:pt>
              </c:strCache>
            </c:strRef>
          </c:xVal>
          <c:yVal>
            <c:numRef>
              <c:f>Sheet1!$C$2:$C$11</c:f>
              <c:numCache>
                <c:formatCode>General</c:formatCode>
                <c:ptCount val="10"/>
                <c:pt idx="0">
                  <c:v>8.8999999999999996E-2</c:v>
                </c:pt>
                <c:pt idx="1">
                  <c:v>3.3000000000000002E-2</c:v>
                </c:pt>
                <c:pt idx="2">
                  <c:v>47</c:v>
                </c:pt>
                <c:pt idx="3">
                  <c:v>44</c:v>
                </c:pt>
                <c:pt idx="4">
                  <c:v>4.42</c:v>
                </c:pt>
                <c:pt idx="5">
                  <c:v>8.9</c:v>
                </c:pt>
                <c:pt idx="6">
                  <c:v>2.34</c:v>
                </c:pt>
                <c:pt idx="7">
                  <c:v>0.19</c:v>
                </c:pt>
                <c:pt idx="8">
                  <c:v>3.1E-2</c:v>
                </c:pt>
                <c:pt idx="9">
                  <c:v>3.2000000000000001E-2</c:v>
                </c:pt>
              </c:numCache>
            </c:numRef>
          </c:yVal>
          <c:smooth val="0"/>
          <c:extLst>
            <c:ext xmlns:c16="http://schemas.microsoft.com/office/drawing/2014/chart" uri="{C3380CC4-5D6E-409C-BE32-E72D297353CC}">
              <c16:uniqueId val="{00000005-B61C-42D3-A8D5-FEBA9E76E230}"/>
            </c:ext>
          </c:extLst>
        </c:ser>
        <c:dLbls>
          <c:showLegendKey val="0"/>
          <c:showVal val="0"/>
          <c:showCatName val="0"/>
          <c:showSerName val="0"/>
          <c:showPercent val="0"/>
          <c:showBubbleSize val="0"/>
        </c:dLbls>
        <c:axId val="158639296"/>
        <c:axId val="311986080"/>
      </c:scatterChart>
      <c:valAx>
        <c:axId val="158639296"/>
        <c:scaling>
          <c:orientation val="minMax"/>
        </c:scaling>
        <c:delete val="0"/>
        <c:axPos val="b"/>
        <c:numFmt formatCode="General" sourceLinked="1"/>
        <c:majorTickMark val="out"/>
        <c:minorTickMark val="none"/>
        <c:tickLblPos val="nextTo"/>
        <c:txPr>
          <a:bodyPr/>
          <a:lstStyle/>
          <a:p>
            <a:pPr>
              <a:defRPr sz="1600" b="1"/>
            </a:pPr>
            <a:endParaRPr lang="en-US"/>
          </a:p>
        </c:txPr>
        <c:crossAx val="311986080"/>
        <c:crossesAt val="0"/>
        <c:crossBetween val="midCat"/>
      </c:valAx>
      <c:valAx>
        <c:axId val="311986080"/>
        <c:scaling>
          <c:logBase val="10"/>
          <c:orientation val="minMax"/>
          <c:min val="1.0000000000000002E-3"/>
        </c:scaling>
        <c:delete val="0"/>
        <c:axPos val="l"/>
        <c:majorGridlines/>
        <c:minorGridlines>
          <c:spPr>
            <a:ln>
              <a:noFill/>
            </a:ln>
          </c:spPr>
        </c:minorGridlines>
        <c:title>
          <c:tx>
            <c:rich>
              <a:bodyPr rot="-5400000" vert="horz"/>
              <a:lstStyle/>
              <a:p>
                <a:pPr>
                  <a:defRPr/>
                </a:pPr>
                <a:r>
                  <a:rPr lang="en-US" dirty="0"/>
                  <a:t>LC</a:t>
                </a:r>
                <a:r>
                  <a:rPr lang="en-US" baseline="-25000" dirty="0"/>
                  <a:t>50</a:t>
                </a:r>
                <a:r>
                  <a:rPr lang="en-US" baseline="0" dirty="0"/>
                  <a:t>  </a:t>
                </a:r>
                <a:r>
                  <a:rPr lang="el-GR" baseline="0" dirty="0">
                    <a:latin typeface="Calibri"/>
                  </a:rPr>
                  <a:t>μ</a:t>
                </a:r>
                <a:r>
                  <a:rPr lang="en-US" baseline="0" dirty="0"/>
                  <a:t>g/cm</a:t>
                </a:r>
                <a:r>
                  <a:rPr lang="en-US" baseline="30000" dirty="0"/>
                  <a:t>2</a:t>
                </a:r>
                <a:r>
                  <a:rPr lang="en-US" baseline="0" dirty="0"/>
                  <a:t> </a:t>
                </a:r>
                <a:endParaRPr lang="en-US" dirty="0"/>
              </a:p>
            </c:rich>
          </c:tx>
          <c:overlay val="0"/>
        </c:title>
        <c:numFmt formatCode="General" sourceLinked="1"/>
        <c:majorTickMark val="out"/>
        <c:minorTickMark val="out"/>
        <c:tickLblPos val="nextTo"/>
        <c:spPr>
          <a:ln/>
        </c:spPr>
        <c:txPr>
          <a:bodyPr/>
          <a:lstStyle/>
          <a:p>
            <a:pPr>
              <a:defRPr sz="1400" b="1">
                <a:latin typeface="Arial" panose="020B0604020202020204" pitchFamily="34" charset="0"/>
                <a:cs typeface="Arial" panose="020B0604020202020204" pitchFamily="34" charset="0"/>
              </a:defRPr>
            </a:pPr>
            <a:endParaRPr lang="en-US"/>
          </a:p>
        </c:txPr>
        <c:crossAx val="158639296"/>
        <c:crosses val="autoZero"/>
        <c:crossBetween val="midCat"/>
      </c:valAx>
    </c:plotArea>
    <c:legend>
      <c:legendPos val="r"/>
      <c:layout>
        <c:manualLayout>
          <c:xMode val="edge"/>
          <c:yMode val="edge"/>
          <c:x val="0.14371411667248543"/>
          <c:y val="0.23919270540319315"/>
          <c:w val="0.14422960128323159"/>
          <c:h val="0.17842437164464353"/>
        </c:manualLayout>
      </c:layout>
      <c:overlay val="1"/>
      <c:spPr>
        <a:solidFill>
          <a:schemeClr val="bg1"/>
        </a:solidFill>
      </c:spPr>
      <c:txPr>
        <a:bodyPr/>
        <a:lstStyle/>
        <a:p>
          <a:pPr>
            <a:defRPr sz="1800">
              <a:latin typeface="Arial" panose="020B0604020202020204" pitchFamily="34" charset="0"/>
              <a:cs typeface="Arial" panose="020B0604020202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441030156426905"/>
          <c:y val="5.7105141528592834E-2"/>
          <c:w val="0.65013903281487662"/>
          <c:h val="0.7521609646462033"/>
        </c:manualLayout>
      </c:layout>
      <c:barChart>
        <c:barDir val="col"/>
        <c:grouping val="clustered"/>
        <c:varyColors val="0"/>
        <c:ser>
          <c:idx val="0"/>
          <c:order val="0"/>
          <c:tx>
            <c:strRef>
              <c:f>Sheet1!$B$1</c:f>
              <c:strCache>
                <c:ptCount val="1"/>
                <c:pt idx="0">
                  <c:v>LC50</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O-Me</c:v>
                </c:pt>
                <c:pt idx="1">
                  <c:v>O-Et</c:v>
                </c:pt>
                <c:pt idx="2">
                  <c:v>O-Me</c:v>
                </c:pt>
                <c:pt idx="3">
                  <c:v>O-Et</c:v>
                </c:pt>
              </c:strCache>
            </c:strRef>
          </c:cat>
          <c:val>
            <c:numRef>
              <c:f>Sheet1!$B$2:$B$5</c:f>
              <c:numCache>
                <c:formatCode>General</c:formatCode>
                <c:ptCount val="4"/>
                <c:pt idx="0">
                  <c:v>0.34200000000000003</c:v>
                </c:pt>
                <c:pt idx="1">
                  <c:v>5.0999999999999997E-2</c:v>
                </c:pt>
                <c:pt idx="2">
                  <c:v>5.3499999999999999E-2</c:v>
                </c:pt>
                <c:pt idx="3">
                  <c:v>1.72E-2</c:v>
                </c:pt>
              </c:numCache>
            </c:numRef>
          </c:val>
          <c:extLst>
            <c:ext xmlns:c16="http://schemas.microsoft.com/office/drawing/2014/chart" uri="{C3380CC4-5D6E-409C-BE32-E72D297353CC}">
              <c16:uniqueId val="{00000000-34EC-4003-AA21-0FDA16EAE009}"/>
            </c:ext>
          </c:extLst>
        </c:ser>
        <c:ser>
          <c:idx val="1"/>
          <c:order val="1"/>
          <c:tx>
            <c:strRef>
              <c:f>Sheet1!$C$1</c:f>
              <c:strCache>
                <c:ptCount val="1"/>
                <c:pt idx="0">
                  <c:v>LC90</c:v>
                </c:pt>
              </c:strCache>
            </c:strRef>
          </c:tx>
          <c:spPr>
            <a:solidFill>
              <a:srgbClr val="002060"/>
            </a:solidFill>
            <a:ln>
              <a:noFill/>
            </a:ln>
            <a:effectLst>
              <a:outerShdw blurRad="57150" dist="19050" dir="5400000" algn="ctr" rotWithShape="0">
                <a:srgbClr val="000000">
                  <a:alpha val="63000"/>
                </a:srgbClr>
              </a:outerShdw>
            </a:effectLst>
          </c:spPr>
          <c:invertIfNegative val="0"/>
          <c:cat>
            <c:strRef>
              <c:f>Sheet1!$A$2:$A$5</c:f>
              <c:strCache>
                <c:ptCount val="4"/>
                <c:pt idx="0">
                  <c:v>O-Me</c:v>
                </c:pt>
                <c:pt idx="1">
                  <c:v>O-Et</c:v>
                </c:pt>
                <c:pt idx="2">
                  <c:v>O-Me</c:v>
                </c:pt>
                <c:pt idx="3">
                  <c:v>O-Et</c:v>
                </c:pt>
              </c:strCache>
            </c:strRef>
          </c:cat>
          <c:val>
            <c:numRef>
              <c:f>Sheet1!$C$2:$C$5</c:f>
              <c:numCache>
                <c:formatCode>General</c:formatCode>
                <c:ptCount val="4"/>
                <c:pt idx="0">
                  <c:v>1.06</c:v>
                </c:pt>
                <c:pt idx="1">
                  <c:v>0.155</c:v>
                </c:pt>
                <c:pt idx="2">
                  <c:v>0.13100000000000001</c:v>
                </c:pt>
                <c:pt idx="3">
                  <c:v>4.1000000000000002E-2</c:v>
                </c:pt>
              </c:numCache>
            </c:numRef>
          </c:val>
          <c:extLst>
            <c:ext xmlns:c16="http://schemas.microsoft.com/office/drawing/2014/chart" uri="{C3380CC4-5D6E-409C-BE32-E72D297353CC}">
              <c16:uniqueId val="{00000001-34EC-4003-AA21-0FDA16EAE009}"/>
            </c:ext>
          </c:extLst>
        </c:ser>
        <c:dLbls>
          <c:showLegendKey val="0"/>
          <c:showVal val="0"/>
          <c:showCatName val="0"/>
          <c:showSerName val="0"/>
          <c:showPercent val="0"/>
          <c:showBubbleSize val="0"/>
        </c:dLbls>
        <c:gapWidth val="100"/>
        <c:overlap val="-24"/>
        <c:axId val="616713952"/>
        <c:axId val="616715128"/>
      </c:barChart>
      <c:catAx>
        <c:axId val="616713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16715128"/>
        <c:crosses val="autoZero"/>
        <c:auto val="1"/>
        <c:lblAlgn val="ctr"/>
        <c:lblOffset val="100"/>
        <c:noMultiLvlLbl val="0"/>
      </c:catAx>
      <c:valAx>
        <c:axId val="616715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616713952"/>
        <c:crosses val="autoZero"/>
        <c:crossBetween val="between"/>
      </c:valAx>
      <c:spPr>
        <a:noFill/>
        <a:ln>
          <a:noFill/>
        </a:ln>
        <a:effectLst/>
      </c:spPr>
    </c:plotArea>
    <c:legend>
      <c:legendPos val="b"/>
      <c:layout>
        <c:manualLayout>
          <c:xMode val="edge"/>
          <c:yMode val="edge"/>
          <c:x val="0.67443412761444621"/>
          <c:y val="0.15495263494643385"/>
          <c:w val="0.21538707040848706"/>
          <c:h val="0.1644741630000697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314067203157543E-2"/>
          <c:y val="3.9418581239199071E-2"/>
          <c:w val="0.9065682450435173"/>
          <c:h val="0.71554606156842393"/>
        </c:manualLayout>
      </c:layout>
      <c:barChart>
        <c:barDir val="col"/>
        <c:grouping val="clustered"/>
        <c:varyColors val="0"/>
        <c:ser>
          <c:idx val="0"/>
          <c:order val="0"/>
          <c:tx>
            <c:strRef>
              <c:f>Sheet1!$B$1</c:f>
              <c:strCache>
                <c:ptCount val="1"/>
                <c:pt idx="0">
                  <c:v>LC50</c:v>
                </c:pt>
              </c:strCache>
            </c:strRef>
          </c:tx>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Sheet1!$A$3:$A$5</c:f>
              <c:strCache>
                <c:ptCount val="3"/>
                <c:pt idx="0">
                  <c:v>O-CF2CF3</c:v>
                </c:pt>
                <c:pt idx="1">
                  <c:v>O-CF3</c:v>
                </c:pt>
                <c:pt idx="2">
                  <c:v>O-CF2CF3</c:v>
                </c:pt>
              </c:strCache>
            </c:strRef>
          </c:cat>
          <c:val>
            <c:numRef>
              <c:f>Sheet1!$B$3:$B$5</c:f>
              <c:numCache>
                <c:formatCode>General</c:formatCode>
                <c:ptCount val="3"/>
                <c:pt idx="0">
                  <c:v>4.3E-3</c:v>
                </c:pt>
                <c:pt idx="1">
                  <c:v>0.155</c:v>
                </c:pt>
                <c:pt idx="2">
                  <c:v>4.1000000000000003E-3</c:v>
                </c:pt>
              </c:numCache>
            </c:numRef>
          </c:val>
          <c:extLst>
            <c:ext xmlns:c16="http://schemas.microsoft.com/office/drawing/2014/chart" uri="{C3380CC4-5D6E-409C-BE32-E72D297353CC}">
              <c16:uniqueId val="{00000000-8E50-4126-8288-7E5792D70F57}"/>
            </c:ext>
          </c:extLst>
        </c:ser>
        <c:dLbls>
          <c:showLegendKey val="0"/>
          <c:showVal val="0"/>
          <c:showCatName val="0"/>
          <c:showSerName val="0"/>
          <c:showPercent val="0"/>
          <c:showBubbleSize val="0"/>
        </c:dLbls>
        <c:gapWidth val="100"/>
        <c:overlap val="-24"/>
        <c:axId val="515550656"/>
        <c:axId val="515551048"/>
      </c:barChart>
      <c:catAx>
        <c:axId val="5155506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515551048"/>
        <c:crossesAt val="1.0000000000000002E-3"/>
        <c:auto val="1"/>
        <c:lblAlgn val="ctr"/>
        <c:lblOffset val="100"/>
        <c:noMultiLvlLbl val="0"/>
      </c:catAx>
      <c:valAx>
        <c:axId val="515551048"/>
        <c:scaling>
          <c:logBase val="10"/>
          <c:orientation val="minMax"/>
          <c:max val="0.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lumMod val="50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515550656"/>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695354625796389"/>
          <c:y val="0.10536458123288371"/>
          <c:w val="0.76864346284505147"/>
          <c:h val="0.66176089319692788"/>
        </c:manualLayout>
      </c:layout>
      <c:barChart>
        <c:barDir val="col"/>
        <c:grouping val="clustered"/>
        <c:varyColors val="0"/>
        <c:ser>
          <c:idx val="0"/>
          <c:order val="0"/>
          <c:tx>
            <c:strRef>
              <c:f>Sheet1!$B$1</c:f>
              <c:strCache>
                <c:ptCount val="1"/>
                <c:pt idx="0">
                  <c:v>Day 0</c:v>
                </c:pt>
              </c:strCache>
            </c:strRef>
          </c:tx>
          <c:spPr>
            <a:solidFill>
              <a:schemeClr val="accent1">
                <a:lumMod val="20000"/>
                <a:lumOff val="80000"/>
              </a:schemeClr>
            </a:solidFill>
            <a:ln>
              <a:noFill/>
            </a:ln>
            <a:effectLst>
              <a:outerShdw blurRad="57150" dist="19050" dir="5400000" algn="ctr" rotWithShape="0">
                <a:srgbClr val="000000">
                  <a:alpha val="63000"/>
                </a:srgbClr>
              </a:outerShdw>
            </a:effectLst>
            <a:scene3d>
              <a:camera prst="orthographicFront"/>
              <a:lightRig rig="threePt" dir="t"/>
            </a:scene3d>
            <a:sp3d prstMaterial="matte">
              <a:bevelT w="127000" h="63500"/>
            </a:sp3d>
          </c:spPr>
          <c:invertIfNegative val="0"/>
          <c:cat>
            <c:strRef>
              <c:f>Sheet1!$A$2:$A$4</c:f>
              <c:strCache>
                <c:ptCount val="3"/>
                <c:pt idx="0">
                  <c:v>25 SC</c:v>
                </c:pt>
                <c:pt idx="1">
                  <c:v>26 SC</c:v>
                </c:pt>
                <c:pt idx="2">
                  <c:v>spinetoram SC</c:v>
                </c:pt>
              </c:strCache>
            </c:strRef>
          </c:cat>
          <c:val>
            <c:numRef>
              <c:f>Sheet1!$B$2:$B$4</c:f>
              <c:numCache>
                <c:formatCode>General</c:formatCode>
                <c:ptCount val="3"/>
                <c:pt idx="0">
                  <c:v>0.3</c:v>
                </c:pt>
                <c:pt idx="1">
                  <c:v>0.4</c:v>
                </c:pt>
                <c:pt idx="2">
                  <c:v>0.3</c:v>
                </c:pt>
              </c:numCache>
            </c:numRef>
          </c:val>
          <c:extLst>
            <c:ext xmlns:c16="http://schemas.microsoft.com/office/drawing/2014/chart" uri="{C3380CC4-5D6E-409C-BE32-E72D297353CC}">
              <c16:uniqueId val="{00000000-7364-48EF-B366-83B9B84D39EF}"/>
            </c:ext>
          </c:extLst>
        </c:ser>
        <c:ser>
          <c:idx val="1"/>
          <c:order val="1"/>
          <c:tx>
            <c:strRef>
              <c:f>Sheet1!$C$1</c:f>
              <c:strCache>
                <c:ptCount val="1"/>
                <c:pt idx="0">
                  <c:v>Day 2</c:v>
                </c:pt>
              </c:strCache>
            </c:strRef>
          </c:tx>
          <c:spPr>
            <a:solidFill>
              <a:schemeClr val="accent1">
                <a:lumMod val="40000"/>
                <a:lumOff val="60000"/>
              </a:schemeClr>
            </a:solidFill>
            <a:ln>
              <a:noFill/>
            </a:ln>
            <a:effectLst>
              <a:outerShdw blurRad="57150" dist="19050" dir="5400000" algn="ctr" rotWithShape="0">
                <a:srgbClr val="000000">
                  <a:alpha val="63000"/>
                </a:srgbClr>
              </a:outerShdw>
            </a:effectLst>
            <a:scene3d>
              <a:camera prst="orthographicFront"/>
              <a:lightRig rig="threePt" dir="t"/>
            </a:scene3d>
            <a:sp3d prstMaterial="matte">
              <a:bevelT w="127000" h="63500"/>
            </a:sp3d>
          </c:spPr>
          <c:invertIfNegative val="0"/>
          <c:cat>
            <c:strRef>
              <c:f>Sheet1!$A$2:$A$4</c:f>
              <c:strCache>
                <c:ptCount val="3"/>
                <c:pt idx="0">
                  <c:v>25 SC</c:v>
                </c:pt>
                <c:pt idx="1">
                  <c:v>26 SC</c:v>
                </c:pt>
                <c:pt idx="2">
                  <c:v>spinetoram SC</c:v>
                </c:pt>
              </c:strCache>
            </c:strRef>
          </c:cat>
          <c:val>
            <c:numRef>
              <c:f>Sheet1!$C$2:$C$4</c:f>
              <c:numCache>
                <c:formatCode>General</c:formatCode>
                <c:ptCount val="3"/>
                <c:pt idx="0">
                  <c:v>1.3</c:v>
                </c:pt>
                <c:pt idx="1">
                  <c:v>0.9</c:v>
                </c:pt>
                <c:pt idx="2">
                  <c:v>3</c:v>
                </c:pt>
              </c:numCache>
            </c:numRef>
          </c:val>
          <c:extLst>
            <c:ext xmlns:c16="http://schemas.microsoft.com/office/drawing/2014/chart" uri="{C3380CC4-5D6E-409C-BE32-E72D297353CC}">
              <c16:uniqueId val="{00000001-7364-48EF-B366-83B9B84D39EF}"/>
            </c:ext>
          </c:extLst>
        </c:ser>
        <c:ser>
          <c:idx val="2"/>
          <c:order val="2"/>
          <c:tx>
            <c:strRef>
              <c:f>Sheet1!$D$1</c:f>
              <c:strCache>
                <c:ptCount val="1"/>
                <c:pt idx="0">
                  <c:v>Day 4</c:v>
                </c:pt>
              </c:strCache>
            </c:strRef>
          </c:tx>
          <c:spPr>
            <a:solidFill>
              <a:srgbClr val="00B0F0"/>
            </a:solidFill>
            <a:ln>
              <a:noFill/>
            </a:ln>
            <a:effectLst>
              <a:outerShdw blurRad="57150" dist="19050" dir="5400000" algn="ctr" rotWithShape="0">
                <a:srgbClr val="000000">
                  <a:alpha val="63000"/>
                </a:srgbClr>
              </a:outerShdw>
            </a:effectLst>
            <a:scene3d>
              <a:camera prst="orthographicFront"/>
              <a:lightRig rig="threePt" dir="t"/>
            </a:scene3d>
            <a:sp3d prstMaterial="matte">
              <a:bevelT w="127000" h="63500"/>
            </a:sp3d>
          </c:spPr>
          <c:invertIfNegative val="0"/>
          <c:cat>
            <c:strRef>
              <c:f>Sheet1!$A$2:$A$4</c:f>
              <c:strCache>
                <c:ptCount val="3"/>
                <c:pt idx="0">
                  <c:v>25 SC</c:v>
                </c:pt>
                <c:pt idx="1">
                  <c:v>26 SC</c:v>
                </c:pt>
                <c:pt idx="2">
                  <c:v>spinetoram SC</c:v>
                </c:pt>
              </c:strCache>
            </c:strRef>
          </c:cat>
          <c:val>
            <c:numRef>
              <c:f>Sheet1!$D$2:$D$4</c:f>
              <c:numCache>
                <c:formatCode>General</c:formatCode>
                <c:ptCount val="3"/>
                <c:pt idx="0">
                  <c:v>10</c:v>
                </c:pt>
                <c:pt idx="1">
                  <c:v>1.3</c:v>
                </c:pt>
                <c:pt idx="2">
                  <c:v>1.5</c:v>
                </c:pt>
              </c:numCache>
            </c:numRef>
          </c:val>
          <c:extLst>
            <c:ext xmlns:c16="http://schemas.microsoft.com/office/drawing/2014/chart" uri="{C3380CC4-5D6E-409C-BE32-E72D297353CC}">
              <c16:uniqueId val="{00000002-7364-48EF-B366-83B9B84D39EF}"/>
            </c:ext>
          </c:extLst>
        </c:ser>
        <c:ser>
          <c:idx val="3"/>
          <c:order val="3"/>
          <c:tx>
            <c:strRef>
              <c:f>Sheet1!$E$1</c:f>
              <c:strCache>
                <c:ptCount val="1"/>
                <c:pt idx="0">
                  <c:v>Day 7</c:v>
                </c:pt>
              </c:strCache>
            </c:strRef>
          </c:tx>
          <c:spPr>
            <a:solidFill>
              <a:srgbClr val="002060"/>
            </a:solidFill>
            <a:ln>
              <a:noFill/>
            </a:ln>
            <a:effectLst>
              <a:outerShdw blurRad="57150" dist="19050" dir="5400000" algn="ctr" rotWithShape="0">
                <a:srgbClr val="000000">
                  <a:alpha val="63000"/>
                </a:srgbClr>
              </a:outerShdw>
            </a:effectLst>
            <a:scene3d>
              <a:camera prst="orthographicFront"/>
              <a:lightRig rig="threePt" dir="t"/>
            </a:scene3d>
            <a:sp3d prstMaterial="matte">
              <a:bevelT w="127000" h="63500"/>
            </a:sp3d>
          </c:spPr>
          <c:invertIfNegative val="0"/>
          <c:cat>
            <c:strRef>
              <c:f>Sheet1!$A$2:$A$4</c:f>
              <c:strCache>
                <c:ptCount val="3"/>
                <c:pt idx="0">
                  <c:v>25 SC</c:v>
                </c:pt>
                <c:pt idx="1">
                  <c:v>26 SC</c:v>
                </c:pt>
                <c:pt idx="2">
                  <c:v>spinetoram SC</c:v>
                </c:pt>
              </c:strCache>
            </c:strRef>
          </c:cat>
          <c:val>
            <c:numRef>
              <c:f>Sheet1!$E$2:$E$4</c:f>
              <c:numCache>
                <c:formatCode>General</c:formatCode>
                <c:ptCount val="3"/>
                <c:pt idx="0">
                  <c:v>10</c:v>
                </c:pt>
                <c:pt idx="1">
                  <c:v>1.8</c:v>
                </c:pt>
                <c:pt idx="2">
                  <c:v>3.5</c:v>
                </c:pt>
              </c:numCache>
            </c:numRef>
          </c:val>
          <c:extLst>
            <c:ext xmlns:c16="http://schemas.microsoft.com/office/drawing/2014/chart" uri="{C3380CC4-5D6E-409C-BE32-E72D297353CC}">
              <c16:uniqueId val="{00000003-7364-48EF-B366-83B9B84D39EF}"/>
            </c:ext>
          </c:extLst>
        </c:ser>
        <c:dLbls>
          <c:showLegendKey val="0"/>
          <c:showVal val="0"/>
          <c:showCatName val="0"/>
          <c:showSerName val="0"/>
          <c:showPercent val="0"/>
          <c:showBubbleSize val="0"/>
        </c:dLbls>
        <c:gapWidth val="100"/>
        <c:overlap val="-24"/>
        <c:axId val="514097072"/>
        <c:axId val="514098640"/>
      </c:barChart>
      <c:catAx>
        <c:axId val="5140970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514098640"/>
        <c:crosses val="autoZero"/>
        <c:auto val="1"/>
        <c:lblAlgn val="ctr"/>
        <c:lblOffset val="100"/>
        <c:noMultiLvlLbl val="0"/>
      </c:catAx>
      <c:valAx>
        <c:axId val="51409864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dirty="0">
                    <a:solidFill>
                      <a:schemeClr val="tx1"/>
                    </a:solidFill>
                  </a:rPr>
                  <a:t>S.e. LC50  gai/ha</a:t>
                </a:r>
              </a:p>
            </c:rich>
          </c:tx>
          <c:layout>
            <c:manualLayout>
              <c:xMode val="edge"/>
              <c:yMode val="edge"/>
              <c:x val="2.9190828159806927E-2"/>
              <c:y val="0.1527652761326421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14097072"/>
        <c:crosses val="autoZero"/>
        <c:crossBetween val="between"/>
        <c:majorUnit val="2"/>
      </c:valAx>
      <c:spPr>
        <a:noFill/>
        <a:ln>
          <a:noFill/>
        </a:ln>
        <a:effectLst/>
      </c:spPr>
    </c:plotArea>
    <c:legend>
      <c:legendPos val="b"/>
      <c:layout>
        <c:manualLayout>
          <c:xMode val="edge"/>
          <c:yMode val="edge"/>
          <c:x val="0.15222170987727576"/>
          <c:y val="0.10342797534881149"/>
          <c:w val="0.13607831449182278"/>
          <c:h val="0.31831007416015838"/>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5"/>
      <c:depthPercent val="10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spPr>
            <a:scene3d>
              <a:camera prst="orthographicFront"/>
              <a:lightRig rig="threePt" dir="t"/>
            </a:scene3d>
          </c:spPr>
          <c:dPt>
            <c:idx val="0"/>
            <c:bubble3D val="0"/>
            <c:explosion val="14"/>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1-7E2D-4487-88A2-07856C1C769B}"/>
              </c:ext>
            </c:extLst>
          </c:dPt>
          <c:dPt>
            <c:idx val="1"/>
            <c:bubble3D val="0"/>
            <c:explosion val="14"/>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3-7E2D-4487-88A2-07856C1C769B}"/>
              </c:ext>
            </c:extLst>
          </c:dPt>
          <c:dPt>
            <c:idx val="2"/>
            <c:bubble3D val="0"/>
            <c:explosion val="7"/>
            <c:spPr>
              <a:solidFill>
                <a:srgbClr val="FFC000">
                  <a:alpha val="0"/>
                </a:srgbClr>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5-7E2D-4487-88A2-07856C1C769B}"/>
              </c:ext>
            </c:extLst>
          </c:dPt>
          <c:dPt>
            <c:idx val="3"/>
            <c:bubble3D val="0"/>
            <c:explosion val="17"/>
            <c:spPr>
              <a:solidFill>
                <a:schemeClr val="bg1"/>
              </a:solidFill>
              <a:ln w="19050">
                <a:solidFill>
                  <a:schemeClr val="tx1"/>
                </a:solidFill>
              </a:ln>
              <a:effectLst>
                <a:outerShdw blurRad="88900" sx="102000" sy="102000" algn="ctr" rotWithShape="0">
                  <a:prstClr val="black">
                    <a:alpha val="10000"/>
                  </a:prstClr>
                </a:outerShdw>
              </a:effectLst>
              <a:scene3d>
                <a:camera prst="orthographicFront"/>
                <a:lightRig rig="threePt" dir="t"/>
              </a:scene3d>
              <a:sp3d contourW="19050">
                <a:contourClr>
                  <a:schemeClr val="tx1"/>
                </a:contourClr>
              </a:sp3d>
            </c:spPr>
            <c:extLst>
              <c:ext xmlns:c16="http://schemas.microsoft.com/office/drawing/2014/chart" uri="{C3380CC4-5D6E-409C-BE32-E72D297353CC}">
                <c16:uniqueId val="{00000007-7E2D-4487-88A2-07856C1C769B}"/>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9-7E2D-4487-88A2-07856C1C769B}"/>
              </c:ext>
            </c:extLst>
          </c:dPt>
          <c:dLbls>
            <c:dLbl>
              <c:idx val="0"/>
              <c:layout>
                <c:manualLayout>
                  <c:x val="-6.9963635206456529E-2"/>
                  <c:y val="-7.4389459918961431E-3"/>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7E2D-4487-88A2-07856C1C769B}"/>
                </c:ext>
              </c:extLst>
            </c:dLbl>
            <c:dLbl>
              <c:idx val="1"/>
              <c:layout>
                <c:manualLayout>
                  <c:x val="-0.12612474368014648"/>
                  <c:y val="-8.428345285182294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C00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2D-4487-88A2-07856C1C769B}"/>
                </c:ext>
              </c:extLst>
            </c:dLbl>
            <c:dLbl>
              <c:idx val="2"/>
              <c:layout>
                <c:manualLayout>
                  <c:x val="-4.5774904850123241E-2"/>
                  <c:y val="-3.4023304274988689E-2"/>
                </c:manualLayout>
              </c:layout>
              <c:tx>
                <c:rich>
                  <a:bodyPr rot="0" spcFirstLastPara="1" vertOverflow="ellipsis" vert="horz" wrap="square" lIns="38100" tIns="19050" rIns="38100" bIns="19050" anchor="ctr" anchorCtr="0">
                    <a:spAutoFit/>
                  </a:bodyPr>
                  <a:lstStyle/>
                  <a:p>
                    <a:pPr algn="l">
                      <a:defRPr sz="1800" b="1" i="0" u="none" strike="noStrike" kern="1200" spc="0" baseline="0">
                        <a:solidFill>
                          <a:schemeClr val="bg1"/>
                        </a:solidFill>
                        <a:effectLst/>
                        <a:latin typeface="+mn-lt"/>
                        <a:ea typeface="+mn-ea"/>
                        <a:cs typeface="+mn-cs"/>
                      </a:defRPr>
                    </a:pPr>
                    <a:fld id="{8FF91797-3D22-4CBC-B703-767E92F89F4E}" type="CATEGORYNAME">
                      <a:rPr lang="en-US">
                        <a:solidFill>
                          <a:schemeClr val="bg1"/>
                        </a:solidFill>
                        <a:effectLst/>
                      </a:rPr>
                      <a:pPr algn="l">
                        <a:defRPr sz="1800">
                          <a:solidFill>
                            <a:schemeClr val="bg1"/>
                          </a:solidFill>
                          <a:effectLst/>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bg1"/>
                      </a:solidFill>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E2D-4487-88A2-07856C1C769B}"/>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7E2D-4487-88A2-07856C1C769B}"/>
                </c:ext>
              </c:extLst>
            </c:dLbl>
            <c:dLbl>
              <c:idx val="4"/>
              <c:layout>
                <c:manualLayout>
                  <c:x val="2.4473143462468715E-2"/>
                  <c:y val="1.5810414436525221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2D-4487-88A2-07856C1C769B}"/>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Screening</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7E2D-4487-88A2-07856C1C769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72330815385342"/>
          <c:y val="4.6030277102754466E-2"/>
          <c:w val="0.79878674897960178"/>
          <c:h val="0.86044182556263404"/>
        </c:manualLayout>
      </c:layout>
      <c:barChart>
        <c:barDir val="col"/>
        <c:grouping val="clustered"/>
        <c:varyColors val="0"/>
        <c:ser>
          <c:idx val="0"/>
          <c:order val="0"/>
          <c:tx>
            <c:strRef>
              <c:f>Sheet1!$B$1</c:f>
              <c:strCache>
                <c:ptCount val="1"/>
                <c:pt idx="0">
                  <c:v>Treatment</c:v>
                </c:pt>
              </c:strCache>
            </c:strRef>
          </c:tx>
          <c:spPr>
            <a:solidFill>
              <a:schemeClr val="accent1">
                <a:lumMod val="75000"/>
              </a:schemeClr>
            </a:solidFill>
            <a:scene3d>
              <a:camera prst="orthographicFront"/>
              <a:lightRig rig="glow" dir="t">
                <a:rot lat="0" lon="0" rev="4800000"/>
              </a:lightRig>
            </a:scene3d>
            <a:sp3d prstMaterial="matte">
              <a:bevelT w="127000" h="63500"/>
            </a:sp3d>
          </c:spPr>
          <c:invertIfNegative val="0"/>
          <c:cat>
            <c:strRef>
              <c:f>Sheet1!$A$2:$A$5</c:f>
              <c:strCache>
                <c:ptCount val="4"/>
                <c:pt idx="0">
                  <c:v>27  SC 20gai/ha</c:v>
                </c:pt>
                <c:pt idx="1">
                  <c:v>spinetoram SC 20gai/ha</c:v>
                </c:pt>
                <c:pt idx="2">
                  <c:v>chlorantraniliprole 33.6 gai/ha</c:v>
                </c:pt>
                <c:pt idx="3">
                  <c:v>Control</c:v>
                </c:pt>
              </c:strCache>
            </c:strRef>
          </c:cat>
          <c:val>
            <c:numRef>
              <c:f>Sheet1!$B$2:$B$5</c:f>
              <c:numCache>
                <c:formatCode>General</c:formatCode>
                <c:ptCount val="4"/>
                <c:pt idx="0">
                  <c:v>0.33</c:v>
                </c:pt>
                <c:pt idx="1">
                  <c:v>1.05</c:v>
                </c:pt>
                <c:pt idx="2">
                  <c:v>1.23</c:v>
                </c:pt>
                <c:pt idx="3">
                  <c:v>3.53</c:v>
                </c:pt>
              </c:numCache>
            </c:numRef>
          </c:val>
          <c:extLst>
            <c:ext xmlns:c16="http://schemas.microsoft.com/office/drawing/2014/chart" uri="{C3380CC4-5D6E-409C-BE32-E72D297353CC}">
              <c16:uniqueId val="{00000000-9493-4F7D-B8BA-896292FCC7D8}"/>
            </c:ext>
          </c:extLst>
        </c:ser>
        <c:dLbls>
          <c:showLegendKey val="0"/>
          <c:showVal val="0"/>
          <c:showCatName val="0"/>
          <c:showSerName val="0"/>
          <c:showPercent val="0"/>
          <c:showBubbleSize val="0"/>
        </c:dLbls>
        <c:gapWidth val="150"/>
        <c:axId val="311269832"/>
        <c:axId val="312602736"/>
      </c:barChart>
      <c:catAx>
        <c:axId val="311269832"/>
        <c:scaling>
          <c:orientation val="minMax"/>
        </c:scaling>
        <c:delete val="0"/>
        <c:axPos val="b"/>
        <c:numFmt formatCode="General" sourceLinked="0"/>
        <c:majorTickMark val="out"/>
        <c:minorTickMark val="none"/>
        <c:tickLblPos val="nextTo"/>
        <c:txPr>
          <a:bodyPr rot="0"/>
          <a:lstStyle/>
          <a:p>
            <a:pPr>
              <a:defRPr sz="1200" b="1"/>
            </a:pPr>
            <a:endParaRPr lang="en-US"/>
          </a:p>
        </c:txPr>
        <c:crossAx val="312602736"/>
        <c:crosses val="autoZero"/>
        <c:auto val="1"/>
        <c:lblAlgn val="ctr"/>
        <c:lblOffset val="100"/>
        <c:noMultiLvlLbl val="0"/>
      </c:catAx>
      <c:valAx>
        <c:axId val="312602736"/>
        <c:scaling>
          <c:orientation val="minMax"/>
        </c:scaling>
        <c:delete val="0"/>
        <c:axPos val="l"/>
        <c:majorGridlines/>
        <c:title>
          <c:tx>
            <c:rich>
              <a:bodyPr/>
              <a:lstStyle/>
              <a:p>
                <a:pPr>
                  <a:defRPr sz="1800"/>
                </a:pPr>
                <a:r>
                  <a:rPr lang="en-US" sz="1800" dirty="0"/>
                  <a:t>Number of Larvae</a:t>
                </a:r>
              </a:p>
            </c:rich>
          </c:tx>
          <c:layout>
            <c:manualLayout>
              <c:xMode val="edge"/>
              <c:yMode val="edge"/>
              <c:x val="1.2032084928203034E-2"/>
              <c:y val="0.22164705474501931"/>
            </c:manualLayout>
          </c:layout>
          <c:overlay val="0"/>
        </c:title>
        <c:numFmt formatCode="General" sourceLinked="1"/>
        <c:majorTickMark val="out"/>
        <c:minorTickMark val="none"/>
        <c:tickLblPos val="nextTo"/>
        <c:txPr>
          <a:bodyPr/>
          <a:lstStyle/>
          <a:p>
            <a:pPr>
              <a:defRPr sz="1800" b="1"/>
            </a:pPr>
            <a:endParaRPr lang="en-US"/>
          </a:p>
        </c:txPr>
        <c:crossAx val="311269832"/>
        <c:crosses val="autoZero"/>
        <c:crossBetween val="between"/>
        <c:majorUnit val="1"/>
      </c:valAx>
    </c:plotArea>
    <c:plotVisOnly val="1"/>
    <c:dispBlanksAs val="gap"/>
    <c:showDLblsOverMax val="0"/>
  </c:chart>
  <c:txPr>
    <a:bodyPr/>
    <a:lstStyle/>
    <a:p>
      <a:pPr>
        <a:defRPr sz="10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2DAAA</c:v>
                </c:pt>
              </c:strCache>
            </c:strRef>
          </c:tx>
          <c:spPr>
            <a:solidFill>
              <a:srgbClr val="00B0F0"/>
            </a:solidFill>
            <a:scene3d>
              <a:camera prst="orthographicFront"/>
              <a:lightRig rig="threePt" dir="t"/>
            </a:scene3d>
            <a:sp3d prstMaterial="matte">
              <a:bevelT w="127000" h="63500"/>
            </a:sp3d>
          </c:spPr>
          <c:invertIfNegative val="0"/>
          <c:cat>
            <c:strRef>
              <c:f>Sheet1!$A$2:$A$4</c:f>
              <c:strCache>
                <c:ptCount val="3"/>
                <c:pt idx="0">
                  <c:v>27  SC 20 gai/ha</c:v>
                </c:pt>
                <c:pt idx="1">
                  <c:v>Spinetoram SC 20 gai/ha</c:v>
                </c:pt>
                <c:pt idx="2">
                  <c:v>Control</c:v>
                </c:pt>
              </c:strCache>
            </c:strRef>
          </c:cat>
          <c:val>
            <c:numRef>
              <c:f>Sheet1!$B$2:$B$4</c:f>
              <c:numCache>
                <c:formatCode>General</c:formatCode>
                <c:ptCount val="3"/>
                <c:pt idx="0">
                  <c:v>3.3</c:v>
                </c:pt>
                <c:pt idx="1">
                  <c:v>6.5</c:v>
                </c:pt>
                <c:pt idx="2">
                  <c:v>22.8</c:v>
                </c:pt>
              </c:numCache>
            </c:numRef>
          </c:val>
          <c:extLst>
            <c:ext xmlns:c16="http://schemas.microsoft.com/office/drawing/2014/chart" uri="{C3380CC4-5D6E-409C-BE32-E72D297353CC}">
              <c16:uniqueId val="{00000000-E0FB-4C1B-8E64-A9CCEE6A118B}"/>
            </c:ext>
          </c:extLst>
        </c:ser>
        <c:ser>
          <c:idx val="1"/>
          <c:order val="1"/>
          <c:tx>
            <c:strRef>
              <c:f>Sheet1!$C$1</c:f>
              <c:strCache>
                <c:ptCount val="1"/>
                <c:pt idx="0">
                  <c:v>7DAAA</c:v>
                </c:pt>
              </c:strCache>
            </c:strRef>
          </c:tx>
          <c:spPr>
            <a:solidFill>
              <a:srgbClr val="002060"/>
            </a:solidFill>
            <a:ln>
              <a:noFill/>
            </a:ln>
            <a:scene3d>
              <a:camera prst="orthographicFront"/>
              <a:lightRig rig="threePt" dir="t"/>
            </a:scene3d>
            <a:sp3d prstMaterial="matte">
              <a:bevelT w="127000" h="63500"/>
            </a:sp3d>
          </c:spPr>
          <c:invertIfNegative val="0"/>
          <c:cat>
            <c:strRef>
              <c:f>Sheet1!$A$2:$A$4</c:f>
              <c:strCache>
                <c:ptCount val="3"/>
                <c:pt idx="0">
                  <c:v>27  SC 20 gai/ha</c:v>
                </c:pt>
                <c:pt idx="1">
                  <c:v>Spinetoram SC 20 gai/ha</c:v>
                </c:pt>
                <c:pt idx="2">
                  <c:v>Control</c:v>
                </c:pt>
              </c:strCache>
            </c:strRef>
          </c:cat>
          <c:val>
            <c:numRef>
              <c:f>Sheet1!$C$2:$C$4</c:f>
              <c:numCache>
                <c:formatCode>General</c:formatCode>
                <c:ptCount val="3"/>
                <c:pt idx="0">
                  <c:v>4.8</c:v>
                </c:pt>
                <c:pt idx="1">
                  <c:v>9.3000000000000007</c:v>
                </c:pt>
                <c:pt idx="2">
                  <c:v>33.6</c:v>
                </c:pt>
              </c:numCache>
            </c:numRef>
          </c:val>
          <c:extLst>
            <c:ext xmlns:c16="http://schemas.microsoft.com/office/drawing/2014/chart" uri="{C3380CC4-5D6E-409C-BE32-E72D297353CC}">
              <c16:uniqueId val="{00000001-E0FB-4C1B-8E64-A9CCEE6A118B}"/>
            </c:ext>
          </c:extLst>
        </c:ser>
        <c:dLbls>
          <c:showLegendKey val="0"/>
          <c:showVal val="0"/>
          <c:showCatName val="0"/>
          <c:showSerName val="0"/>
          <c:showPercent val="0"/>
          <c:showBubbleSize val="0"/>
        </c:dLbls>
        <c:gapWidth val="150"/>
        <c:axId val="312603520"/>
        <c:axId val="312603912"/>
      </c:barChart>
      <c:catAx>
        <c:axId val="312603520"/>
        <c:scaling>
          <c:orientation val="minMax"/>
        </c:scaling>
        <c:delete val="0"/>
        <c:axPos val="b"/>
        <c:numFmt formatCode="General" sourceLinked="0"/>
        <c:majorTickMark val="out"/>
        <c:minorTickMark val="none"/>
        <c:tickLblPos val="nextTo"/>
        <c:txPr>
          <a:bodyPr/>
          <a:lstStyle/>
          <a:p>
            <a:pPr>
              <a:defRPr sz="1400" b="1" baseline="0"/>
            </a:pPr>
            <a:endParaRPr lang="en-US"/>
          </a:p>
        </c:txPr>
        <c:crossAx val="312603912"/>
        <c:crosses val="autoZero"/>
        <c:auto val="1"/>
        <c:lblAlgn val="ctr"/>
        <c:lblOffset val="100"/>
        <c:noMultiLvlLbl val="0"/>
      </c:catAx>
      <c:valAx>
        <c:axId val="312603912"/>
        <c:scaling>
          <c:orientation val="minMax"/>
        </c:scaling>
        <c:delete val="0"/>
        <c:axPos val="l"/>
        <c:majorGridlines/>
        <c:title>
          <c:tx>
            <c:rich>
              <a:bodyPr/>
              <a:lstStyle/>
              <a:p>
                <a:pPr>
                  <a:defRPr sz="1800"/>
                </a:pPr>
                <a:r>
                  <a:rPr lang="en-US" sz="1800" dirty="0"/>
                  <a:t>Number</a:t>
                </a:r>
                <a:r>
                  <a:rPr lang="en-US" sz="1800" baseline="0" dirty="0"/>
                  <a:t> of larvae</a:t>
                </a:r>
                <a:endParaRPr lang="en-US" sz="1800" dirty="0"/>
              </a:p>
            </c:rich>
          </c:tx>
          <c:layout>
            <c:manualLayout>
              <c:xMode val="edge"/>
              <c:yMode val="edge"/>
              <c:x val="4.5180722891566263E-3"/>
              <c:y val="0.26309761279840022"/>
            </c:manualLayout>
          </c:layout>
          <c:overlay val="0"/>
        </c:title>
        <c:numFmt formatCode="General" sourceLinked="1"/>
        <c:majorTickMark val="out"/>
        <c:minorTickMark val="none"/>
        <c:tickLblPos val="nextTo"/>
        <c:txPr>
          <a:bodyPr/>
          <a:lstStyle/>
          <a:p>
            <a:pPr>
              <a:defRPr sz="1800" b="1"/>
            </a:pPr>
            <a:endParaRPr lang="en-US"/>
          </a:p>
        </c:txPr>
        <c:crossAx val="312603520"/>
        <c:crosses val="autoZero"/>
        <c:crossBetween val="between"/>
      </c:valAx>
    </c:plotArea>
    <c:legend>
      <c:legendPos val="t"/>
      <c:layout>
        <c:manualLayout>
          <c:xMode val="edge"/>
          <c:yMode val="edge"/>
          <c:x val="0.23677238037552997"/>
          <c:y val="0.14336917562724014"/>
          <c:w val="0.33411358068349017"/>
          <c:h val="9.2863432393531453E-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alpha val="18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06694359236698"/>
          <c:y val="2.4172443356659867E-2"/>
          <c:w val="0.76839193773926895"/>
          <c:h val="0.68747984355929337"/>
        </c:manualLayout>
      </c:layout>
      <c:barChart>
        <c:barDir val="col"/>
        <c:grouping val="clustered"/>
        <c:varyColors val="0"/>
        <c:ser>
          <c:idx val="0"/>
          <c:order val="0"/>
          <c:tx>
            <c:strRef>
              <c:f>Sheet1!$B$1</c:f>
              <c:strCache>
                <c:ptCount val="1"/>
                <c:pt idx="0">
                  <c:v>WT</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elete val="1"/>
          </c:dLbls>
          <c:cat>
            <c:strRef>
              <c:f>Sheet1!$A$2:$A$6</c:f>
              <c:strCache>
                <c:ptCount val="5"/>
                <c:pt idx="0">
                  <c:v>spinosad</c:v>
                </c:pt>
                <c:pt idx="1">
                  <c:v>spinetoram</c:v>
                </c:pt>
                <c:pt idx="2">
                  <c:v>26</c:v>
                </c:pt>
                <c:pt idx="3">
                  <c:v>27</c:v>
                </c:pt>
                <c:pt idx="4">
                  <c:v>cypermethrin</c:v>
                </c:pt>
              </c:strCache>
            </c:strRef>
          </c:cat>
          <c:val>
            <c:numRef>
              <c:f>Sheet1!$B$2:$B$6</c:f>
              <c:numCache>
                <c:formatCode>General</c:formatCode>
                <c:ptCount val="5"/>
                <c:pt idx="0">
                  <c:v>3.5000000000000003E-2</c:v>
                </c:pt>
                <c:pt idx="1">
                  <c:v>2.5000000000000001E-2</c:v>
                </c:pt>
                <c:pt idx="2">
                  <c:v>3.1E-2</c:v>
                </c:pt>
                <c:pt idx="3">
                  <c:v>9.1999999999999998E-3</c:v>
                </c:pt>
                <c:pt idx="4">
                  <c:v>7.8E-2</c:v>
                </c:pt>
              </c:numCache>
            </c:numRef>
          </c:val>
          <c:extLst>
            <c:ext xmlns:c16="http://schemas.microsoft.com/office/drawing/2014/chart" uri="{C3380CC4-5D6E-409C-BE32-E72D297353CC}">
              <c16:uniqueId val="{00000000-8A39-40AE-94F9-77C60B4A8A95}"/>
            </c:ext>
          </c:extLst>
        </c:ser>
        <c:ser>
          <c:idx val="1"/>
          <c:order val="1"/>
          <c:tx>
            <c:strRef>
              <c:f>Sheet1!$C$1</c:f>
              <c:strCache>
                <c:ptCount val="1"/>
                <c:pt idx="0">
                  <c:v>SpinR</c:v>
                </c:pt>
              </c:strCache>
            </c:strRef>
          </c:tx>
          <c:spPr>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elete val="1"/>
          </c:dLbls>
          <c:cat>
            <c:strRef>
              <c:f>Sheet1!$A$2:$A$6</c:f>
              <c:strCache>
                <c:ptCount val="5"/>
                <c:pt idx="0">
                  <c:v>spinosad</c:v>
                </c:pt>
                <c:pt idx="1">
                  <c:v>spinetoram</c:v>
                </c:pt>
                <c:pt idx="2">
                  <c:v>26</c:v>
                </c:pt>
                <c:pt idx="3">
                  <c:v>27</c:v>
                </c:pt>
                <c:pt idx="4">
                  <c:v>cypermethrin</c:v>
                </c:pt>
              </c:strCache>
            </c:strRef>
          </c:cat>
          <c:val>
            <c:numRef>
              <c:f>Sheet1!$C$2:$C$6</c:f>
              <c:numCache>
                <c:formatCode>General</c:formatCode>
                <c:ptCount val="5"/>
                <c:pt idx="0">
                  <c:v>10.9</c:v>
                </c:pt>
                <c:pt idx="1">
                  <c:v>3.52</c:v>
                </c:pt>
                <c:pt idx="2">
                  <c:v>3.75</c:v>
                </c:pt>
                <c:pt idx="3">
                  <c:v>2.37</c:v>
                </c:pt>
                <c:pt idx="4">
                  <c:v>0.02</c:v>
                </c:pt>
              </c:numCache>
            </c:numRef>
          </c:val>
          <c:extLst>
            <c:ext xmlns:c16="http://schemas.microsoft.com/office/drawing/2014/chart" uri="{C3380CC4-5D6E-409C-BE32-E72D297353CC}">
              <c16:uniqueId val="{00000001-8A39-40AE-94F9-77C60B4A8A95}"/>
            </c:ext>
          </c:extLst>
        </c:ser>
        <c:dLbls>
          <c:dLblPos val="outEnd"/>
          <c:showLegendKey val="0"/>
          <c:showVal val="1"/>
          <c:showCatName val="0"/>
          <c:showSerName val="0"/>
          <c:showPercent val="0"/>
          <c:showBubbleSize val="0"/>
        </c:dLbls>
        <c:gapWidth val="100"/>
        <c:overlap val="-24"/>
        <c:axId val="313088408"/>
        <c:axId val="313088800"/>
      </c:barChart>
      <c:catAx>
        <c:axId val="313088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313088800"/>
        <c:crossesAt val="1.0000000000000002E-3"/>
        <c:auto val="1"/>
        <c:lblAlgn val="ctr"/>
        <c:lblOffset val="100"/>
        <c:noMultiLvlLbl val="0"/>
      </c:catAx>
      <c:valAx>
        <c:axId val="313088800"/>
        <c:scaling>
          <c:logBase val="10"/>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lumMod val="75000"/>
                </a:schemeClr>
              </a:solidFill>
              <a:round/>
            </a:ln>
            <a:effectLst/>
          </c:spPr>
        </c:min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b="1" dirty="0">
                    <a:solidFill>
                      <a:schemeClr val="tx1"/>
                    </a:solidFill>
                  </a:rPr>
                  <a:t>Avg. LC</a:t>
                </a:r>
                <a:r>
                  <a:rPr lang="en-US" sz="2000" b="1" baseline="-25000" dirty="0">
                    <a:solidFill>
                      <a:schemeClr val="tx1"/>
                    </a:solidFill>
                  </a:rPr>
                  <a:t>50</a:t>
                </a:r>
                <a:r>
                  <a:rPr lang="en-US" sz="2000" b="1" dirty="0">
                    <a:solidFill>
                      <a:schemeClr val="tx1"/>
                    </a:solidFill>
                  </a:rPr>
                  <a:t> ppm</a:t>
                </a:r>
              </a:p>
            </c:rich>
          </c:tx>
          <c:layout>
            <c:manualLayout>
              <c:xMode val="edge"/>
              <c:yMode val="edge"/>
              <c:x val="3.7908396032129602E-2"/>
              <c:y val="0.19800171557724988"/>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313088408"/>
        <c:crosses val="autoZero"/>
        <c:crossBetween val="between"/>
      </c:valAx>
      <c:spPr>
        <a:noFill/>
        <a:ln>
          <a:noFill/>
        </a:ln>
        <a:effectLst/>
      </c:spPr>
    </c:plotArea>
    <c:legend>
      <c:legendPos val="r"/>
      <c:layout>
        <c:manualLayout>
          <c:xMode val="edge"/>
          <c:yMode val="edge"/>
          <c:x val="0.84635640033563309"/>
          <c:y val="0.18499457097646393"/>
          <c:w val="0.15117685219715332"/>
          <c:h val="0.14254326419867375"/>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037413237138961"/>
          <c:y val="4.2650914595637426E-2"/>
          <c:w val="0.71708057341543485"/>
          <c:h val="0.62203287394274387"/>
        </c:manualLayout>
      </c:layout>
      <c:barChart>
        <c:barDir val="col"/>
        <c:grouping val="clustered"/>
        <c:varyColors val="0"/>
        <c:ser>
          <c:idx val="0"/>
          <c:order val="0"/>
          <c:tx>
            <c:strRef>
              <c:f>Sheet1!$B$1</c:f>
              <c:strCache>
                <c:ptCount val="1"/>
                <c:pt idx="0">
                  <c:v>WT</c:v>
                </c:pt>
              </c:strCache>
            </c:strRef>
          </c:tx>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elete val="1"/>
          </c:dLbls>
          <c:cat>
            <c:strRef>
              <c:f>Sheet1!$A$2:$A$6</c:f>
              <c:strCache>
                <c:ptCount val="5"/>
                <c:pt idx="0">
                  <c:v>spinosad</c:v>
                </c:pt>
                <c:pt idx="1">
                  <c:v>spinetoram</c:v>
                </c:pt>
                <c:pt idx="2">
                  <c:v>26</c:v>
                </c:pt>
                <c:pt idx="3">
                  <c:v>27</c:v>
                </c:pt>
                <c:pt idx="4">
                  <c:v>cypermethrin</c:v>
                </c:pt>
              </c:strCache>
            </c:strRef>
          </c:cat>
          <c:val>
            <c:numRef>
              <c:f>Sheet1!$B$2:$B$6</c:f>
              <c:numCache>
                <c:formatCode>General</c:formatCode>
                <c:ptCount val="5"/>
                <c:pt idx="0">
                  <c:v>1.1299999999999999E-2</c:v>
                </c:pt>
                <c:pt idx="1">
                  <c:v>3.7000000000000002E-3</c:v>
                </c:pt>
                <c:pt idx="2">
                  <c:v>1.11E-2</c:v>
                </c:pt>
                <c:pt idx="3">
                  <c:v>8.0000000000000004E-4</c:v>
                </c:pt>
                <c:pt idx="4">
                  <c:v>9.7999999999999997E-3</c:v>
                </c:pt>
              </c:numCache>
            </c:numRef>
          </c:val>
          <c:extLst>
            <c:ext xmlns:c16="http://schemas.microsoft.com/office/drawing/2014/chart" uri="{C3380CC4-5D6E-409C-BE32-E72D297353CC}">
              <c16:uniqueId val="{00000000-CB21-4B32-B59D-2F32A19EEFC1}"/>
            </c:ext>
          </c:extLst>
        </c:ser>
        <c:ser>
          <c:idx val="1"/>
          <c:order val="1"/>
          <c:tx>
            <c:strRef>
              <c:f>Sheet1!$C$1</c:f>
              <c:strCache>
                <c:ptCount val="1"/>
                <c:pt idx="0">
                  <c:v>SpinR</c:v>
                </c:pt>
              </c:strCache>
            </c:strRef>
          </c:tx>
          <c:spPr>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elete val="1"/>
          </c:dLbls>
          <c:cat>
            <c:strRef>
              <c:f>Sheet1!$A$2:$A$6</c:f>
              <c:strCache>
                <c:ptCount val="5"/>
                <c:pt idx="0">
                  <c:v>spinosad</c:v>
                </c:pt>
                <c:pt idx="1">
                  <c:v>spinetoram</c:v>
                </c:pt>
                <c:pt idx="2">
                  <c:v>26</c:v>
                </c:pt>
                <c:pt idx="3">
                  <c:v>27</c:v>
                </c:pt>
                <c:pt idx="4">
                  <c:v>cypermethrin</c:v>
                </c:pt>
              </c:strCache>
            </c:strRef>
          </c:cat>
          <c:val>
            <c:numRef>
              <c:f>Sheet1!$C$2:$C$6</c:f>
              <c:numCache>
                <c:formatCode>General</c:formatCode>
                <c:ptCount val="5"/>
                <c:pt idx="0">
                  <c:v>20.9</c:v>
                </c:pt>
                <c:pt idx="1">
                  <c:v>11.1</c:v>
                </c:pt>
                <c:pt idx="2">
                  <c:v>27.2</c:v>
                </c:pt>
                <c:pt idx="3">
                  <c:v>1.21</c:v>
                </c:pt>
                <c:pt idx="4">
                  <c:v>1.9900000000000001E-2</c:v>
                </c:pt>
              </c:numCache>
            </c:numRef>
          </c:val>
          <c:extLst>
            <c:ext xmlns:c16="http://schemas.microsoft.com/office/drawing/2014/chart" uri="{C3380CC4-5D6E-409C-BE32-E72D297353CC}">
              <c16:uniqueId val="{00000001-CB21-4B32-B59D-2F32A19EEFC1}"/>
            </c:ext>
          </c:extLst>
        </c:ser>
        <c:dLbls>
          <c:dLblPos val="outEnd"/>
          <c:showLegendKey val="0"/>
          <c:showVal val="1"/>
          <c:showCatName val="0"/>
          <c:showSerName val="0"/>
          <c:showPercent val="0"/>
          <c:showBubbleSize val="0"/>
        </c:dLbls>
        <c:gapWidth val="71"/>
        <c:overlap val="-24"/>
        <c:axId val="515556928"/>
        <c:axId val="515557320"/>
      </c:barChart>
      <c:catAx>
        <c:axId val="515556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2640000" spcFirstLastPara="1" vertOverflow="ellipsis" wrap="square" anchor="ctr" anchorCtr="1"/>
          <a:lstStyle/>
          <a:p>
            <a:pPr>
              <a:defRPr sz="1400" b="1" i="0" u="none" strike="noStrike" kern="1200" baseline="0">
                <a:solidFill>
                  <a:schemeClr val="tx1"/>
                </a:solidFill>
                <a:latin typeface="+mn-lt"/>
                <a:ea typeface="+mn-ea"/>
                <a:cs typeface="+mn-cs"/>
              </a:defRPr>
            </a:pPr>
            <a:endParaRPr lang="en-US"/>
          </a:p>
        </c:txPr>
        <c:crossAx val="515557320"/>
        <c:crossesAt val="1.0000000000000003E-4"/>
        <c:auto val="1"/>
        <c:lblAlgn val="ctr"/>
        <c:lblOffset val="100"/>
        <c:tickLblSkip val="1"/>
        <c:noMultiLvlLbl val="0"/>
      </c:catAx>
      <c:valAx>
        <c:axId val="515557320"/>
        <c:scaling>
          <c:logBase val="10"/>
          <c:orientation val="minMax"/>
          <c:min val="1.0000000000000003E-4"/>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lumMod val="75000"/>
                </a:schemeClr>
              </a:solidFill>
              <a:round/>
            </a:ln>
            <a:effectLst/>
          </c:spPr>
        </c:min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dirty="0">
                    <a:solidFill>
                      <a:schemeClr val="tx1"/>
                    </a:solidFill>
                  </a:rPr>
                  <a:t>Avg. LC</a:t>
                </a:r>
                <a:r>
                  <a:rPr lang="en-US" sz="1800" b="1" baseline="-25000" dirty="0">
                    <a:solidFill>
                      <a:schemeClr val="tx1"/>
                    </a:solidFill>
                  </a:rPr>
                  <a:t>90</a:t>
                </a:r>
                <a:r>
                  <a:rPr lang="en-US" sz="1800" b="1" dirty="0">
                    <a:solidFill>
                      <a:schemeClr val="tx1"/>
                    </a:solidFill>
                  </a:rPr>
                  <a:t>  ug/cm</a:t>
                </a:r>
                <a:r>
                  <a:rPr lang="en-US" sz="1800" b="1" baseline="30000" dirty="0">
                    <a:solidFill>
                      <a:schemeClr val="tx1"/>
                    </a:solidFill>
                  </a:rPr>
                  <a:t>2</a:t>
                </a:r>
              </a:p>
            </c:rich>
          </c:tx>
          <c:layout>
            <c:manualLayout>
              <c:xMode val="edge"/>
              <c:yMode val="edge"/>
              <c:x val="3.3561748226224992E-2"/>
              <c:y val="0.179468524865951"/>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515556928"/>
        <c:crosses val="autoZero"/>
        <c:crossBetween val="between"/>
      </c:valAx>
      <c:spPr>
        <a:noFill/>
        <a:ln>
          <a:noFill/>
        </a:ln>
        <a:effectLst/>
      </c:spPr>
    </c:plotArea>
    <c:legend>
      <c:legendPos val="r"/>
      <c:layout>
        <c:manualLayout>
          <c:xMode val="edge"/>
          <c:yMode val="edge"/>
          <c:x val="0.84388670542123589"/>
          <c:y val="0.13994174885288768"/>
          <c:w val="0.15410625403586456"/>
          <c:h val="0.11159452993964117"/>
        </c:manualLayout>
      </c:layou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5"/>
      <c:depthPercent val="10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spPr>
            <a:scene3d>
              <a:camera prst="orthographicFront"/>
              <a:lightRig rig="threePt" dir="t"/>
            </a:scene3d>
          </c:spPr>
          <c:dPt>
            <c:idx val="0"/>
            <c:bubble3D val="0"/>
            <c:explosion val="14"/>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1-7E2D-4487-88A2-07856C1C769B}"/>
              </c:ext>
            </c:extLst>
          </c:dPt>
          <c:dPt>
            <c:idx val="1"/>
            <c:bubble3D val="0"/>
            <c:explosion val="14"/>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3-7E2D-4487-88A2-07856C1C769B}"/>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5-7E2D-4487-88A2-07856C1C769B}"/>
              </c:ext>
            </c:extLst>
          </c:dPt>
          <c:dPt>
            <c:idx val="3"/>
            <c:bubble3D val="0"/>
            <c:explosion val="17"/>
            <c:spPr>
              <a:solidFill>
                <a:schemeClr val="bg1"/>
              </a:solidFill>
              <a:ln w="19050">
                <a:solidFill>
                  <a:schemeClr val="tx1"/>
                </a:solidFill>
              </a:ln>
              <a:effectLst>
                <a:outerShdw blurRad="88900" sx="102000" sy="102000" algn="ctr" rotWithShape="0">
                  <a:prstClr val="black">
                    <a:alpha val="10000"/>
                  </a:prstClr>
                </a:outerShdw>
              </a:effectLst>
              <a:scene3d>
                <a:camera prst="orthographicFront"/>
                <a:lightRig rig="threePt" dir="t"/>
              </a:scene3d>
              <a:sp3d contourW="19050">
                <a:contourClr>
                  <a:schemeClr val="tx1"/>
                </a:contourClr>
              </a:sp3d>
            </c:spPr>
            <c:extLst>
              <c:ext xmlns:c16="http://schemas.microsoft.com/office/drawing/2014/chart" uri="{C3380CC4-5D6E-409C-BE32-E72D297353CC}">
                <c16:uniqueId val="{00000007-7E2D-4487-88A2-07856C1C769B}"/>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9-7E2D-4487-88A2-07856C1C769B}"/>
              </c:ext>
            </c:extLst>
          </c:dPt>
          <c:dLbls>
            <c:dLbl>
              <c:idx val="0"/>
              <c:layout>
                <c:manualLayout>
                  <c:x val="-6.9963635206456529E-2"/>
                  <c:y val="-7.4389459918961431E-3"/>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7E2D-4487-88A2-07856C1C769B}"/>
                </c:ext>
              </c:extLst>
            </c:dLbl>
            <c:dLbl>
              <c:idx val="1"/>
              <c:layout>
                <c:manualLayout>
                  <c:x val="-0.12612474368014648"/>
                  <c:y val="-8.428345285182294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C00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2D-4487-88A2-07856C1C769B}"/>
                </c:ext>
              </c:extLst>
            </c:dLbl>
            <c:dLbl>
              <c:idx val="2"/>
              <c:layout>
                <c:manualLayout>
                  <c:x val="-4.5774904850123241E-2"/>
                  <c:y val="-3.4023304274988689E-2"/>
                </c:manualLayout>
              </c:layout>
              <c:tx>
                <c:rich>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fld id="{8FF91797-3D22-4CBC-B703-767E92F89F4E}" type="CATEGORYNAME">
                      <a:rPr lang="en-US">
                        <a:solidFill>
                          <a:srgbClr val="CC9900"/>
                        </a:solidFill>
                      </a:rPr>
                      <a:pPr algn="l">
                        <a:defRPr sz="1800">
                          <a:solidFill>
                            <a:srgbClr val="FFC000"/>
                          </a:solidFill>
                          <a:effectLst>
                            <a:outerShdw blurRad="38100" dist="38100" dir="2700000" algn="tl">
                              <a:srgbClr val="000000">
                                <a:alpha val="43137"/>
                              </a:srgbClr>
                            </a:outerShdw>
                          </a:effectLst>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E2D-4487-88A2-07856C1C769B}"/>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7E2D-4487-88A2-07856C1C769B}"/>
                </c:ext>
              </c:extLst>
            </c:dLbl>
            <c:dLbl>
              <c:idx val="4"/>
              <c:layout>
                <c:manualLayout>
                  <c:x val="2.4473143462468715E-2"/>
                  <c:y val="1.5810414436525221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2D-4487-88A2-07856C1C769B}"/>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Screening</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7E2D-4487-88A2-07856C1C769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5"/>
      <c:depthPercent val="10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spPr>
            <a:scene3d>
              <a:camera prst="orthographicFront"/>
              <a:lightRig rig="threePt" dir="t"/>
            </a:scene3d>
          </c:spPr>
          <c:dPt>
            <c:idx val="0"/>
            <c:bubble3D val="0"/>
            <c:explosion val="14"/>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1-7E2D-4487-88A2-07856C1C769B}"/>
              </c:ext>
            </c:extLst>
          </c:dPt>
          <c:dPt>
            <c:idx val="1"/>
            <c:bubble3D val="0"/>
            <c:explosion val="14"/>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3-7E2D-4487-88A2-07856C1C769B}"/>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5-7E2D-4487-88A2-07856C1C769B}"/>
              </c:ext>
            </c:extLst>
          </c:dPt>
          <c:dPt>
            <c:idx val="3"/>
            <c:bubble3D val="0"/>
            <c:explosion val="17"/>
            <c:spPr>
              <a:solidFill>
                <a:schemeClr val="bg1"/>
              </a:solidFill>
              <a:ln w="19050">
                <a:solidFill>
                  <a:schemeClr val="tx1"/>
                </a:solidFill>
              </a:ln>
              <a:effectLst>
                <a:outerShdw blurRad="88900" sx="102000" sy="102000" algn="ctr" rotWithShape="0">
                  <a:prstClr val="black">
                    <a:alpha val="10000"/>
                  </a:prstClr>
                </a:outerShdw>
              </a:effectLst>
              <a:scene3d>
                <a:camera prst="orthographicFront"/>
                <a:lightRig rig="threePt" dir="t"/>
              </a:scene3d>
              <a:sp3d contourW="19050">
                <a:contourClr>
                  <a:schemeClr val="tx1"/>
                </a:contourClr>
              </a:sp3d>
            </c:spPr>
            <c:extLst>
              <c:ext xmlns:c16="http://schemas.microsoft.com/office/drawing/2014/chart" uri="{C3380CC4-5D6E-409C-BE32-E72D297353CC}">
                <c16:uniqueId val="{00000007-7E2D-4487-88A2-07856C1C769B}"/>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9-7E2D-4487-88A2-07856C1C769B}"/>
              </c:ext>
            </c:extLst>
          </c:dPt>
          <c:dLbls>
            <c:dLbl>
              <c:idx val="0"/>
              <c:layout>
                <c:manualLayout>
                  <c:x val="-6.9963635206456529E-2"/>
                  <c:y val="-7.4389459918961431E-3"/>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3">
                          <a:lumMod val="75000"/>
                        </a:schemeClr>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7E2D-4487-88A2-07856C1C769B}"/>
                </c:ext>
              </c:extLst>
            </c:dLbl>
            <c:dLbl>
              <c:idx val="1"/>
              <c:layout>
                <c:manualLayout>
                  <c:x val="-0.12612474368014648"/>
                  <c:y val="-8.428345285182294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C00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2D-4487-88A2-07856C1C769B}"/>
                </c:ext>
              </c:extLst>
            </c:dLbl>
            <c:dLbl>
              <c:idx val="2"/>
              <c:layout>
                <c:manualLayout>
                  <c:x val="-4.5774904850123241E-2"/>
                  <c:y val="-3.4023304274988689E-2"/>
                </c:manualLayout>
              </c:layout>
              <c:tx>
                <c:rich>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fld id="{8FF91797-3D22-4CBC-B703-767E92F89F4E}" type="CATEGORYNAME">
                      <a:rPr lang="en-US">
                        <a:solidFill>
                          <a:srgbClr val="CC9900"/>
                        </a:solidFill>
                      </a:rPr>
                      <a:pPr algn="l">
                        <a:defRPr sz="1800">
                          <a:solidFill>
                            <a:srgbClr val="FFC000"/>
                          </a:solidFill>
                          <a:effectLst>
                            <a:outerShdw blurRad="38100" dist="38100" dir="2700000" algn="tl">
                              <a:srgbClr val="000000">
                                <a:alpha val="43137"/>
                              </a:srgbClr>
                            </a:outerShdw>
                          </a:effectLst>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E2D-4487-88A2-07856C1C769B}"/>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7E2D-4487-88A2-07856C1C769B}"/>
                </c:ext>
              </c:extLst>
            </c:dLbl>
            <c:dLbl>
              <c:idx val="4"/>
              <c:layout>
                <c:manualLayout>
                  <c:x val="2.4473143462468715E-2"/>
                  <c:y val="1.5810414436525221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2D-4487-88A2-07856C1C769B}"/>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Screening</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7E2D-4487-88A2-07856C1C769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5"/>
      <c:rotY val="100"/>
      <c:depthPercent val="10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088848003630116"/>
          <c:y val="0.15300123298677587"/>
          <c:w val="0.59096884899478785"/>
          <c:h val="0.56996174161637381"/>
        </c:manualLayout>
      </c:layout>
      <c:pie3DChart>
        <c:varyColors val="1"/>
        <c:ser>
          <c:idx val="0"/>
          <c:order val="0"/>
          <c:tx>
            <c:strRef>
              <c:f>Sheet1!$B$1</c:f>
              <c:strCache>
                <c:ptCount val="1"/>
                <c:pt idx="0">
                  <c:v>Numbers</c:v>
                </c:pt>
              </c:strCache>
            </c:strRef>
          </c:tx>
          <c:spPr>
            <a:scene3d>
              <a:camera prst="orthographicFront"/>
              <a:lightRig rig="threePt" dir="t"/>
            </a:scene3d>
          </c:spPr>
          <c:dPt>
            <c:idx val="0"/>
            <c:bubble3D val="0"/>
            <c:explosion val="14"/>
            <c:spPr>
              <a:solidFill>
                <a:srgbClr val="0070C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1-EB37-42A4-AD6A-413C9695279B}"/>
              </c:ext>
            </c:extLst>
          </c:dPt>
          <c:dPt>
            <c:idx val="1"/>
            <c:bubble3D val="0"/>
            <c:explosion val="14"/>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3-EB37-42A4-AD6A-413C9695279B}"/>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5-EB37-42A4-AD6A-413C9695279B}"/>
              </c:ext>
            </c:extLst>
          </c:dPt>
          <c:dPt>
            <c:idx val="3"/>
            <c:bubble3D val="0"/>
            <c:explosion val="17"/>
            <c:spPr>
              <a:solidFill>
                <a:schemeClr val="bg1"/>
              </a:solidFill>
              <a:ln w="19050">
                <a:solidFill>
                  <a:schemeClr val="tx1"/>
                </a:solidFill>
              </a:ln>
              <a:effectLst>
                <a:outerShdw blurRad="88900" sx="102000" sy="102000" algn="ctr" rotWithShape="0">
                  <a:prstClr val="black">
                    <a:alpha val="10000"/>
                  </a:prstClr>
                </a:outerShdw>
              </a:effectLst>
              <a:scene3d>
                <a:camera prst="orthographicFront"/>
                <a:lightRig rig="threePt" dir="t"/>
              </a:scene3d>
              <a:sp3d contourW="19050">
                <a:contourClr>
                  <a:schemeClr val="tx1"/>
                </a:contourClr>
              </a:sp3d>
            </c:spPr>
            <c:extLst>
              <c:ext xmlns:c16="http://schemas.microsoft.com/office/drawing/2014/chart" uri="{C3380CC4-5D6E-409C-BE32-E72D297353CC}">
                <c16:uniqueId val="{00000007-EB37-42A4-AD6A-413C9695279B}"/>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9-EB37-42A4-AD6A-413C9695279B}"/>
              </c:ext>
            </c:extLst>
          </c:dPt>
          <c:dLbls>
            <c:dLbl>
              <c:idx val="0"/>
              <c:layout>
                <c:manualLayout>
                  <c:x val="-0.15682067555146709"/>
                  <c:y val="0.1360443910159875"/>
                </c:manualLayout>
              </c:layout>
              <c:spPr>
                <a:noFill/>
                <a:ln>
                  <a:noFill/>
                </a:ln>
                <a:effectLst/>
              </c:spPr>
              <c:txPr>
                <a:bodyPr rot="0" spcFirstLastPara="1" vertOverflow="ellipsis" vert="horz" wrap="square" lIns="38100" tIns="19050" rIns="38100" bIns="19050" anchor="ctr" anchorCtr="0">
                  <a:noAutofit/>
                </a:bodyPr>
                <a:lstStyle/>
                <a:p>
                  <a:pPr algn="ct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5083338560141983"/>
                      <c:h val="0.32321597406100794"/>
                    </c:manualLayout>
                  </c15:layout>
                </c:ext>
                <c:ext xmlns:c16="http://schemas.microsoft.com/office/drawing/2014/chart" uri="{C3380CC4-5D6E-409C-BE32-E72D297353CC}">
                  <c16:uniqueId val="{00000001-EB37-42A4-AD6A-413C9695279B}"/>
                </c:ext>
              </c:extLst>
            </c:dLbl>
            <c:dLbl>
              <c:idx val="1"/>
              <c:layout>
                <c:manualLayout>
                  <c:x val="6.2174786029940705E-2"/>
                  <c:y val="0.21620220866722481"/>
                </c:manualLayout>
              </c:layout>
              <c:spPr>
                <a:noFill/>
                <a:ln>
                  <a:noFill/>
                </a:ln>
                <a:effectLst/>
              </c:spPr>
              <c:txPr>
                <a:bodyPr rot="0" spcFirstLastPara="1" vertOverflow="ellipsis" vert="horz" wrap="square" lIns="38100" tIns="19050" rIns="38100" bIns="19050" anchor="ctr" anchorCtr="0">
                  <a:noAutofit/>
                </a:bodyPr>
                <a:lstStyle/>
                <a:p>
                  <a:pPr algn="ctr">
                    <a:defRPr sz="1800" b="1" i="0" u="none" strike="noStrike" kern="1200" spc="0" baseline="0">
                      <a:solidFill>
                        <a:srgbClr val="C00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832406833103739"/>
                      <c:h val="0.27653271430820481"/>
                    </c:manualLayout>
                  </c15:layout>
                </c:ext>
                <c:ext xmlns:c16="http://schemas.microsoft.com/office/drawing/2014/chart" uri="{C3380CC4-5D6E-409C-BE32-E72D297353CC}">
                  <c16:uniqueId val="{00000003-EB37-42A4-AD6A-413C9695279B}"/>
                </c:ext>
              </c:extLst>
            </c:dLbl>
            <c:dLbl>
              <c:idx val="2"/>
              <c:layout>
                <c:manualLayout>
                  <c:x val="-4.5062059641371235E-2"/>
                  <c:y val="0.11826444234339074"/>
                </c:manualLayout>
              </c:layout>
              <c:tx>
                <c:rich>
                  <a:bodyPr rot="0" spcFirstLastPara="1" vertOverflow="ellipsis" vert="horz" wrap="square" lIns="38100" tIns="19050" rIns="38100" bIns="19050" anchor="ctr" anchorCtr="0">
                    <a:noAutofit/>
                  </a:bodyPr>
                  <a:lstStyle/>
                  <a:p>
                    <a:pPr algn="ctr">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fld id="{8FF91797-3D22-4CBC-B703-767E92F89F4E}" type="CATEGORYNAME">
                      <a:rPr lang="en-US" smtClean="0">
                        <a:solidFill>
                          <a:srgbClr val="CC9900"/>
                        </a:solidFill>
                      </a:rPr>
                      <a:pPr algn="ctr">
                        <a:defRPr sz="1800">
                          <a:solidFill>
                            <a:srgbClr val="FFC000"/>
                          </a:solidFill>
                          <a:effectLst>
                            <a:outerShdw blurRad="38100" dist="38100" dir="2700000" algn="tl">
                              <a:srgbClr val="000000">
                                <a:alpha val="43137"/>
                              </a:srgbClr>
                            </a:outerShdw>
                          </a:effectLst>
                        </a:defRPr>
                      </a:pPr>
                      <a:t>[CATEGORY NAME]</a:t>
                    </a:fld>
                    <a:r>
                      <a:rPr lang="en-US" dirty="0">
                        <a:solidFill>
                          <a:srgbClr val="CC9900"/>
                        </a:solidFill>
                      </a:rPr>
                      <a:t> </a:t>
                    </a:r>
                  </a:p>
                  <a:p>
                    <a:pPr algn="ctr">
                      <a:defRPr sz="1800">
                        <a:solidFill>
                          <a:srgbClr val="FFC000"/>
                        </a:solidFill>
                        <a:effectLst>
                          <a:outerShdw blurRad="38100" dist="38100" dir="2700000" algn="tl">
                            <a:srgbClr val="000000">
                              <a:alpha val="43137"/>
                            </a:srgbClr>
                          </a:outerShdw>
                        </a:effectLst>
                      </a:defRPr>
                    </a:pPr>
                    <a:r>
                      <a:rPr lang="en-US" dirty="0">
                        <a:solidFill>
                          <a:srgbClr val="CC9900"/>
                        </a:solidFill>
                      </a:rPr>
                      <a:t>9%</a:t>
                    </a:r>
                  </a:p>
                </c:rich>
              </c:tx>
              <c:spPr>
                <a:noFill/>
                <a:ln>
                  <a:noFill/>
                </a:ln>
                <a:effectLst/>
              </c:spPr>
              <c:txPr>
                <a:bodyPr rot="0" spcFirstLastPara="1" vertOverflow="ellipsis" vert="horz" wrap="square" lIns="38100" tIns="19050" rIns="38100" bIns="19050" anchor="ctr" anchorCtr="0">
                  <a:noAutofit/>
                </a:bodyPr>
                <a:lstStyle/>
                <a:p>
                  <a:pPr algn="ctr">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115015343587173"/>
                      <c:h val="0.20310437959114422"/>
                    </c:manualLayout>
                  </c15:layout>
                  <c15:dlblFieldTable/>
                  <c15:showDataLabelsRange val="0"/>
                </c:ext>
                <c:ext xmlns:c16="http://schemas.microsoft.com/office/drawing/2014/chart" uri="{C3380CC4-5D6E-409C-BE32-E72D297353CC}">
                  <c16:uniqueId val="{00000005-EB37-42A4-AD6A-413C9695279B}"/>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EB37-42A4-AD6A-413C9695279B}"/>
                </c:ext>
              </c:extLst>
            </c:dLbl>
            <c:dLbl>
              <c:idx val="4"/>
              <c:layout>
                <c:manualLayout>
                  <c:x val="-1.9780566957741833E-2"/>
                  <c:y val="-4.3321719337056447E-2"/>
                </c:manualLayout>
              </c:layout>
              <c:spPr>
                <a:noFill/>
                <a:ln>
                  <a:noFill/>
                </a:ln>
                <a:effectLst/>
              </c:spPr>
              <c:txPr>
                <a:bodyPr rot="0" spcFirstLastPara="1" vertOverflow="ellipsis" vert="horz" wrap="square" lIns="38100" tIns="19050" rIns="38100" bIns="19050" anchor="ctr" anchorCtr="0">
                  <a:spAutoFit/>
                </a:bodyPr>
                <a:lstStyle/>
                <a:p>
                  <a:pPr algn="ctr">
                    <a:defRPr sz="18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080205572320061"/>
                      <c:h val="0.24059392888602538"/>
                    </c:manualLayout>
                  </c15:layout>
                </c:ext>
                <c:ext xmlns:c16="http://schemas.microsoft.com/office/drawing/2014/chart" uri="{C3380CC4-5D6E-409C-BE32-E72D297353CC}">
                  <c16:uniqueId val="{00000009-EB37-42A4-AD6A-413C9695279B}"/>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Screening</c:v>
                </c:pt>
                <c:pt idx="4">
                  <c:v>Natural Products</c:v>
                </c:pt>
              </c:strCache>
            </c:strRef>
          </c:cat>
          <c:val>
            <c:numRef>
              <c:f>Sheet1!$B$2:$B$6</c:f>
              <c:numCache>
                <c:formatCode>General</c:formatCode>
                <c:ptCount val="5"/>
                <c:pt idx="0">
                  <c:v>16</c:v>
                </c:pt>
                <c:pt idx="1">
                  <c:v>48</c:v>
                </c:pt>
                <c:pt idx="2">
                  <c:v>9</c:v>
                </c:pt>
                <c:pt idx="3">
                  <c:v>0</c:v>
                </c:pt>
                <c:pt idx="4">
                  <c:v>27</c:v>
                </c:pt>
              </c:numCache>
            </c:numRef>
          </c:val>
          <c:extLst>
            <c:ext xmlns:c16="http://schemas.microsoft.com/office/drawing/2014/chart" uri="{C3380CC4-5D6E-409C-BE32-E72D297353CC}">
              <c16:uniqueId val="{0000000A-EB37-42A4-AD6A-413C9695279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alpha val="18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alpha val="18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dPt>
            <c:idx val="0"/>
            <c:bubble3D val="0"/>
            <c:explosion val="14"/>
            <c:spPr>
              <a:solidFill>
                <a:srgbClr val="0070C0">
                  <a:alpha val="22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CBDB-4B93-BDC1-270D5E1CC580}"/>
              </c:ext>
            </c:extLst>
          </c:dPt>
          <c:dPt>
            <c:idx val="1"/>
            <c:bubble3D val="0"/>
            <c:explosion val="14"/>
            <c:spPr>
              <a:solidFill>
                <a:srgbClr val="C00000">
                  <a:alpha val="20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CBDB-4B93-BDC1-270D5E1CC580}"/>
              </c:ext>
            </c:extLst>
          </c:dPt>
          <c:dPt>
            <c:idx val="2"/>
            <c:bubble3D val="0"/>
            <c:explosion val="7"/>
            <c:spPr>
              <a:solidFill>
                <a:srgbClr val="FFC000">
                  <a:alpha val="18000"/>
                </a:srgb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CBDB-4B93-BDC1-270D5E1CC580}"/>
              </c:ext>
            </c:extLst>
          </c:dPt>
          <c:dPt>
            <c:idx val="3"/>
            <c:bubble3D val="0"/>
            <c:explosion val="17"/>
            <c:spPr>
              <a:solidFill>
                <a:schemeClr val="bg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CBDB-4B93-BDC1-270D5E1CC580}"/>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CBDB-4B93-BDC1-270D5E1CC580}"/>
              </c:ext>
            </c:extLst>
          </c:dPt>
          <c:dLbls>
            <c:dLbl>
              <c:idx val="0"/>
              <c:delete val="1"/>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CBDB-4B93-BDC1-270D5E1CC580}"/>
                </c:ext>
              </c:extLst>
            </c:dLbl>
            <c:dLbl>
              <c:idx val="1"/>
              <c:delete val="1"/>
              <c:extLst>
                <c:ext xmlns:c15="http://schemas.microsoft.com/office/drawing/2012/chart" uri="{CE6537A1-D6FC-4f65-9D91-7224C49458BB}"/>
                <c:ext xmlns:c16="http://schemas.microsoft.com/office/drawing/2014/chart" uri="{C3380CC4-5D6E-409C-BE32-E72D297353CC}">
                  <c16:uniqueId val="{00000003-CBDB-4B93-BDC1-270D5E1CC580}"/>
                </c:ext>
              </c:extLst>
            </c:dLbl>
            <c:dLbl>
              <c:idx val="2"/>
              <c:delete val="1"/>
              <c:extLst>
                <c:ext xmlns:c15="http://schemas.microsoft.com/office/drawing/2012/chart" uri="{CE6537A1-D6FC-4f65-9D91-7224C49458BB}"/>
                <c:ext xmlns:c16="http://schemas.microsoft.com/office/drawing/2014/chart" uri="{C3380CC4-5D6E-409C-BE32-E72D297353CC}">
                  <c16:uniqueId val="{00000005-CBDB-4B93-BDC1-270D5E1CC580}"/>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CBDB-4B93-BDC1-270D5E1CC580}"/>
                </c:ext>
              </c:extLst>
            </c:dLbl>
            <c:dLbl>
              <c:idx val="4"/>
              <c:layout>
                <c:manualLayout>
                  <c:x val="-0.31909634006390108"/>
                  <c:y val="4.0915154807806227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46013687071840759"/>
                      <c:h val="0.20755067881718428"/>
                    </c:manualLayout>
                  </c15:layout>
                </c:ext>
                <c:ext xmlns:c16="http://schemas.microsoft.com/office/drawing/2014/chart" uri="{C3380CC4-5D6E-409C-BE32-E72D297353CC}">
                  <c16:uniqueId val="{00000009-CBDB-4B93-BDC1-270D5E1CC58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 </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CBDB-4B93-BDC1-270D5E1CC580}"/>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205"/>
      <c:depthPercent val="100"/>
      <c:rAngAx val="0"/>
      <c:perspective val="4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51876255221437"/>
          <c:y val="0.17517586417636308"/>
          <c:w val="0.59490249145665308"/>
          <c:h val="0.57365745079372543"/>
        </c:manualLayout>
      </c:layout>
      <c:pie3DChart>
        <c:varyColors val="1"/>
        <c:ser>
          <c:idx val="0"/>
          <c:order val="0"/>
          <c:tx>
            <c:strRef>
              <c:f>Sheet1!$B$1</c:f>
              <c:strCache>
                <c:ptCount val="1"/>
                <c:pt idx="0">
                  <c:v>Numbers</c:v>
                </c:pt>
              </c:strCache>
            </c:strRef>
          </c:tx>
          <c:spPr>
            <a:scene3d>
              <a:camera prst="orthographicFront"/>
              <a:lightRig rig="threePt" dir="t"/>
            </a:scene3d>
          </c:spPr>
          <c:dPt>
            <c:idx val="0"/>
            <c:bubble3D val="0"/>
            <c:explosion val="14"/>
            <c:spPr>
              <a:solidFill>
                <a:srgbClr val="0070C0">
                  <a:alpha val="19000"/>
                </a:srgbClr>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1-7E2D-4487-88A2-07856C1C769B}"/>
              </c:ext>
            </c:extLst>
          </c:dPt>
          <c:dPt>
            <c:idx val="1"/>
            <c:bubble3D val="0"/>
            <c:explosion val="14"/>
            <c:spPr>
              <a:solidFill>
                <a:srgbClr val="C00000">
                  <a:alpha val="13000"/>
                </a:srgbClr>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3-7E2D-4487-88A2-07856C1C769B}"/>
              </c:ext>
            </c:extLst>
          </c:dPt>
          <c:dPt>
            <c:idx val="2"/>
            <c:bubble3D val="0"/>
            <c:explosion val="7"/>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5-7E2D-4487-88A2-07856C1C769B}"/>
              </c:ext>
            </c:extLst>
          </c:dPt>
          <c:dPt>
            <c:idx val="3"/>
            <c:bubble3D val="0"/>
            <c:explosion val="17"/>
            <c:spPr>
              <a:solidFill>
                <a:schemeClr val="bg1"/>
              </a:solidFill>
              <a:ln w="19050">
                <a:solidFill>
                  <a:schemeClr val="tx1"/>
                </a:solidFill>
              </a:ln>
              <a:effectLst>
                <a:outerShdw blurRad="88900" sx="102000" sy="102000" algn="ctr" rotWithShape="0">
                  <a:prstClr val="black">
                    <a:alpha val="10000"/>
                  </a:prstClr>
                </a:outerShdw>
              </a:effectLst>
              <a:scene3d>
                <a:camera prst="orthographicFront"/>
                <a:lightRig rig="threePt" dir="t"/>
              </a:scene3d>
              <a:sp3d contourW="19050">
                <a:contourClr>
                  <a:schemeClr val="tx1"/>
                </a:contourClr>
              </a:sp3d>
            </c:spPr>
            <c:extLst>
              <c:ext xmlns:c16="http://schemas.microsoft.com/office/drawing/2014/chart" uri="{C3380CC4-5D6E-409C-BE32-E72D297353CC}">
                <c16:uniqueId val="{00000007-7E2D-4487-88A2-07856C1C769B}"/>
              </c:ext>
            </c:extLst>
          </c:dPt>
          <c:dPt>
            <c:idx val="4"/>
            <c:bubble3D val="0"/>
            <c:explosion val="9"/>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c:spPr>
            <c:extLst>
              <c:ext xmlns:c16="http://schemas.microsoft.com/office/drawing/2014/chart" uri="{C3380CC4-5D6E-409C-BE32-E72D297353CC}">
                <c16:uniqueId val="{00000009-7E2D-4487-88A2-07856C1C769B}"/>
              </c:ext>
            </c:extLst>
          </c:dPt>
          <c:dLbls>
            <c:dLbl>
              <c:idx val="0"/>
              <c:layout>
                <c:manualLayout>
                  <c:x val="-6.9963635206456529E-2"/>
                  <c:y val="-7.4389459918961431E-3"/>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2346501451057615"/>
                      <c:h val="0.24214245862004832"/>
                    </c:manualLayout>
                  </c15:layout>
                </c:ext>
                <c:ext xmlns:c16="http://schemas.microsoft.com/office/drawing/2014/chart" uri="{C3380CC4-5D6E-409C-BE32-E72D297353CC}">
                  <c16:uniqueId val="{00000001-7E2D-4487-88A2-07856C1C769B}"/>
                </c:ext>
              </c:extLst>
            </c:dLbl>
            <c:dLbl>
              <c:idx val="1"/>
              <c:layout>
                <c:manualLayout>
                  <c:x val="-0.12612474368014648"/>
                  <c:y val="-8.428345285182294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C00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2D-4487-88A2-07856C1C769B}"/>
                </c:ext>
              </c:extLst>
            </c:dLbl>
            <c:dLbl>
              <c:idx val="2"/>
              <c:layout>
                <c:manualLayout>
                  <c:x val="-4.5774904850123241E-2"/>
                  <c:y val="-3.4023304274988689E-2"/>
                </c:manualLayout>
              </c:layout>
              <c:tx>
                <c:rich>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fld id="{8FF91797-3D22-4CBC-B703-767E92F89F4E}" type="CATEGORYNAME">
                      <a:rPr lang="en-US">
                        <a:solidFill>
                          <a:srgbClr val="CC9900"/>
                        </a:solidFill>
                      </a:rPr>
                      <a:pPr algn="l">
                        <a:defRPr sz="1800">
                          <a:solidFill>
                            <a:srgbClr val="FFC000"/>
                          </a:solidFill>
                          <a:effectLst>
                            <a:outerShdw blurRad="38100" dist="38100" dir="2700000" algn="tl">
                              <a:srgbClr val="000000">
                                <a:alpha val="43137"/>
                              </a:srgbClr>
                            </a:outerShdw>
                          </a:effectLst>
                        </a:defRPr>
                      </a:pPr>
                      <a:t>[CATEGORY NAME]</a:t>
                    </a:fld>
                    <a:endParaRPr lang="en-US"/>
                  </a:p>
                </c:rich>
              </c:tx>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FFC0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E2D-4487-88A2-07856C1C769B}"/>
                </c:ext>
              </c:extLst>
            </c:dLbl>
            <c:dLbl>
              <c:idx val="3"/>
              <c:delete val="1"/>
              <c:extLst>
                <c:ext xmlns:c15="http://schemas.microsoft.com/office/drawing/2012/chart" uri="{CE6537A1-D6FC-4f65-9D91-7224C49458BB}">
                  <c15:layout>
                    <c:manualLayout>
                      <c:w val="0.13012479925721893"/>
                      <c:h val="0.12839828351116794"/>
                    </c:manualLayout>
                  </c15:layout>
                </c:ext>
                <c:ext xmlns:c16="http://schemas.microsoft.com/office/drawing/2014/chart" uri="{C3380CC4-5D6E-409C-BE32-E72D297353CC}">
                  <c16:uniqueId val="{00000007-7E2D-4487-88A2-07856C1C769B}"/>
                </c:ext>
              </c:extLst>
            </c:dLbl>
            <c:dLbl>
              <c:idx val="4"/>
              <c:layout>
                <c:manualLayout>
                  <c:x val="2.4473143462468715E-2"/>
                  <c:y val="1.5810414436525221E-2"/>
                </c:manualLayout>
              </c:layout>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rgbClr val="009900"/>
                      </a:solidFill>
                      <a:effectLst>
                        <a:outerShdw blurRad="38100" dist="38100" dir="2700000" algn="tl">
                          <a:srgbClr val="000000">
                            <a:alpha val="43137"/>
                          </a:srgbClr>
                        </a:outerShdw>
                      </a:effectLst>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E2D-4487-88A2-07856C1C769B}"/>
                </c:ext>
              </c:extLst>
            </c:dLbl>
            <c:spPr>
              <a:noFill/>
              <a:ln>
                <a:noFill/>
              </a:ln>
              <a:effectLst/>
            </c:spPr>
            <c:txPr>
              <a:bodyPr rot="0" spcFirstLastPara="1" vertOverflow="ellipsis" vert="horz" wrap="square" lIns="38100" tIns="19050" rIns="38100" bIns="19050" anchor="ctr" anchorCtr="0">
                <a:spAutoFit/>
              </a:bodyPr>
              <a:lstStyle/>
              <a:p>
                <a:pPr algn="l">
                  <a:defRPr sz="1800" b="1" i="0" u="none" strike="noStrike" kern="1200" spc="0" baseline="0">
                    <a:solidFill>
                      <a:schemeClr val="accent1"/>
                    </a:solidFill>
                    <a:effectLst>
                      <a:outerShdw blurRad="38100" dist="38100" dir="2700000" algn="tl">
                        <a:srgbClr val="000000">
                          <a:alpha val="43137"/>
                        </a:srgbClr>
                      </a:outerShdw>
                    </a:effectLst>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BioActive Hypothesis</c:v>
                </c:pt>
                <c:pt idx="1">
                  <c:v>Competitor Inspired</c:v>
                </c:pt>
                <c:pt idx="2">
                  <c:v>Next Generation</c:v>
                </c:pt>
                <c:pt idx="3">
                  <c:v>Screening</c:v>
                </c:pt>
                <c:pt idx="4">
                  <c:v>Natural Products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7E2D-4487-88A2-07856C1C769B}"/>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 Id="rId5" Type="http://schemas.openxmlformats.org/officeDocument/2006/relationships/image" Target="../media/image96.emf"/><Relationship Id="rId4" Type="http://schemas.openxmlformats.org/officeDocument/2006/relationships/image" Target="../media/image95.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image" Target="../media/image102.emf"/><Relationship Id="rId1" Type="http://schemas.openxmlformats.org/officeDocument/2006/relationships/image" Target="../media/image101.emf"/><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image" Target="../media/image106.emf"/><Relationship Id="rId6" Type="http://schemas.openxmlformats.org/officeDocument/2006/relationships/image" Target="../media/image105.emf"/><Relationship Id="rId5" Type="http://schemas.openxmlformats.org/officeDocument/2006/relationships/image" Target="../media/image110.emf"/><Relationship Id="rId4" Type="http://schemas.openxmlformats.org/officeDocument/2006/relationships/image" Target="../media/image10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image" Target="../media/image1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0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02.emf"/><Relationship Id="rId1" Type="http://schemas.openxmlformats.org/officeDocument/2006/relationships/image" Target="../media/image115.emf"/><Relationship Id="rId4" Type="http://schemas.openxmlformats.org/officeDocument/2006/relationships/image" Target="../media/image92.e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21.emf"/><Relationship Id="rId7" Type="http://schemas.openxmlformats.org/officeDocument/2006/relationships/image" Target="../media/image125.emf"/><Relationship Id="rId2" Type="http://schemas.openxmlformats.org/officeDocument/2006/relationships/image" Target="../media/image120.emf"/><Relationship Id="rId1" Type="http://schemas.openxmlformats.org/officeDocument/2006/relationships/image" Target="../media/image119.emf"/><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3.emf"/><Relationship Id="rId1" Type="http://schemas.openxmlformats.org/officeDocument/2006/relationships/image" Target="../media/image79.emf"/><Relationship Id="rId5" Type="http://schemas.openxmlformats.org/officeDocument/2006/relationships/image" Target="../media/image87.emf"/><Relationship Id="rId4" Type="http://schemas.openxmlformats.org/officeDocument/2006/relationships/image" Target="../media/image8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emf"/></Relationships>
</file>

<file path=ppt/drawings/drawing1.xml><?xml version="1.0" encoding="utf-8"?>
<c:userShapes xmlns:c="http://schemas.openxmlformats.org/drawingml/2006/chart">
  <cdr:relSizeAnchor xmlns:cdr="http://schemas.openxmlformats.org/drawingml/2006/chartDrawing">
    <cdr:from>
      <cdr:x>0.14318</cdr:x>
      <cdr:y>0.77585</cdr:y>
    </cdr:from>
    <cdr:to>
      <cdr:x>0.23755</cdr:x>
      <cdr:y>0.86632</cdr:y>
    </cdr:to>
    <cdr:sp macro="" textlink="">
      <cdr:nvSpPr>
        <cdr:cNvPr id="2" name="TextBox 1">
          <a:extLst xmlns:a="http://schemas.openxmlformats.org/drawingml/2006/main">
            <a:ext uri="{FF2B5EF4-FFF2-40B4-BE49-F238E27FC236}">
              <a16:creationId xmlns:a16="http://schemas.microsoft.com/office/drawing/2014/main" id="{39E861B4-78BC-4ECE-9B43-930AAFCBE249}"/>
            </a:ext>
          </a:extLst>
        </cdr:cNvPr>
        <cdr:cNvSpPr txBox="1"/>
      </cdr:nvSpPr>
      <cdr:spPr>
        <a:xfrm xmlns:a="http://schemas.openxmlformats.org/drawingml/2006/main">
          <a:off x="1387424" y="3165036"/>
          <a:ext cx="914400" cy="3690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8A709-E60F-42AC-B6AA-A176C42AE11F}" type="datetimeFigureOut">
              <a:rPr lang="es-ES_tradnl" smtClean="0"/>
              <a:t>20/04/2022</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C7DA95-DF23-40E9-9DF4-20A878349644}" type="slidenum">
              <a:rPr lang="es-ES_tradnl" smtClean="0"/>
              <a:t>‹#›</a:t>
            </a:fld>
            <a:endParaRPr lang="es-ES_tradnl"/>
          </a:p>
        </p:txBody>
      </p:sp>
    </p:spTree>
    <p:extLst>
      <p:ext uri="{BB962C8B-B14F-4D97-AF65-F5344CB8AC3E}">
        <p14:creationId xmlns:p14="http://schemas.microsoft.com/office/powerpoint/2010/main" val="1813536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265820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84078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0281-C683-41D7-82D3-86112AB25CCA}" type="slidenum">
              <a:rPr kumimoji="0" lang="en-GB"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3852263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93774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970969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b="1">
                <a:solidFill>
                  <a:schemeClr val="tx1"/>
                </a:solidFill>
                <a:latin typeface="Arial" panose="020B0604020202020204" pitchFamily="34" charset="0"/>
              </a:defRPr>
            </a:lvl1pPr>
            <a:lvl2pPr marL="744064" indent="-286179" algn="ctr">
              <a:defRPr sz="1200" b="1">
                <a:solidFill>
                  <a:schemeClr val="tx1"/>
                </a:solidFill>
                <a:latin typeface="Arial" panose="020B0604020202020204" pitchFamily="34" charset="0"/>
              </a:defRPr>
            </a:lvl2pPr>
            <a:lvl3pPr marL="1144715" indent="-228943" algn="ctr">
              <a:defRPr sz="1200" b="1">
                <a:solidFill>
                  <a:schemeClr val="tx1"/>
                </a:solidFill>
                <a:latin typeface="Arial" panose="020B0604020202020204" pitchFamily="34" charset="0"/>
              </a:defRPr>
            </a:lvl3pPr>
            <a:lvl4pPr marL="1602600" indent="-228943" algn="ctr">
              <a:defRPr sz="1200" b="1">
                <a:solidFill>
                  <a:schemeClr val="tx1"/>
                </a:solidFill>
                <a:latin typeface="Arial" panose="020B0604020202020204" pitchFamily="34" charset="0"/>
              </a:defRPr>
            </a:lvl4pPr>
            <a:lvl5pPr marL="2060486" indent="-228943" algn="ctr">
              <a:defRPr sz="1200" b="1">
                <a:solidFill>
                  <a:schemeClr val="tx1"/>
                </a:solidFill>
                <a:latin typeface="Arial" panose="020B0604020202020204" pitchFamily="34" charset="0"/>
              </a:defRPr>
            </a:lvl5pPr>
            <a:lvl6pPr marL="2518372" indent="-228943" algn="ctr" eaLnBrk="0" fontAlgn="base" hangingPunct="0">
              <a:spcBef>
                <a:spcPct val="0"/>
              </a:spcBef>
              <a:spcAft>
                <a:spcPct val="0"/>
              </a:spcAft>
              <a:defRPr sz="1200" b="1">
                <a:solidFill>
                  <a:schemeClr val="tx1"/>
                </a:solidFill>
                <a:latin typeface="Arial" panose="020B0604020202020204" pitchFamily="34" charset="0"/>
              </a:defRPr>
            </a:lvl6pPr>
            <a:lvl7pPr marL="2976258" indent="-228943" algn="ctr" eaLnBrk="0" fontAlgn="base" hangingPunct="0">
              <a:spcBef>
                <a:spcPct val="0"/>
              </a:spcBef>
              <a:spcAft>
                <a:spcPct val="0"/>
              </a:spcAft>
              <a:defRPr sz="1200" b="1">
                <a:solidFill>
                  <a:schemeClr val="tx1"/>
                </a:solidFill>
                <a:latin typeface="Arial" panose="020B0604020202020204" pitchFamily="34" charset="0"/>
              </a:defRPr>
            </a:lvl7pPr>
            <a:lvl8pPr marL="3434144" indent="-228943" algn="ctr" eaLnBrk="0" fontAlgn="base" hangingPunct="0">
              <a:spcBef>
                <a:spcPct val="0"/>
              </a:spcBef>
              <a:spcAft>
                <a:spcPct val="0"/>
              </a:spcAft>
              <a:defRPr sz="1200" b="1">
                <a:solidFill>
                  <a:schemeClr val="tx1"/>
                </a:solidFill>
                <a:latin typeface="Arial" panose="020B0604020202020204" pitchFamily="34" charset="0"/>
              </a:defRPr>
            </a:lvl8pPr>
            <a:lvl9pPr marL="3892029" indent="-228943" algn="ctr"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D1DD9B-C7B4-4695-8CA7-7D880EAD8F1D}"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3460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b="1">
                <a:solidFill>
                  <a:schemeClr val="tx1"/>
                </a:solidFill>
                <a:latin typeface="Arial" panose="020B0604020202020204" pitchFamily="34" charset="0"/>
              </a:defRPr>
            </a:lvl1pPr>
            <a:lvl2pPr marL="744064" indent="-286179" algn="ctr">
              <a:defRPr sz="1200" b="1">
                <a:solidFill>
                  <a:schemeClr val="tx1"/>
                </a:solidFill>
                <a:latin typeface="Arial" panose="020B0604020202020204" pitchFamily="34" charset="0"/>
              </a:defRPr>
            </a:lvl2pPr>
            <a:lvl3pPr marL="1144715" indent="-228943" algn="ctr">
              <a:defRPr sz="1200" b="1">
                <a:solidFill>
                  <a:schemeClr val="tx1"/>
                </a:solidFill>
                <a:latin typeface="Arial" panose="020B0604020202020204" pitchFamily="34" charset="0"/>
              </a:defRPr>
            </a:lvl3pPr>
            <a:lvl4pPr marL="1602600" indent="-228943" algn="ctr">
              <a:defRPr sz="1200" b="1">
                <a:solidFill>
                  <a:schemeClr val="tx1"/>
                </a:solidFill>
                <a:latin typeface="Arial" panose="020B0604020202020204" pitchFamily="34" charset="0"/>
              </a:defRPr>
            </a:lvl4pPr>
            <a:lvl5pPr marL="2060486" indent="-228943" algn="ctr">
              <a:defRPr sz="1200" b="1">
                <a:solidFill>
                  <a:schemeClr val="tx1"/>
                </a:solidFill>
                <a:latin typeface="Arial" panose="020B0604020202020204" pitchFamily="34" charset="0"/>
              </a:defRPr>
            </a:lvl5pPr>
            <a:lvl6pPr marL="2518372" indent="-228943" algn="ctr" eaLnBrk="0" fontAlgn="base" hangingPunct="0">
              <a:spcBef>
                <a:spcPct val="0"/>
              </a:spcBef>
              <a:spcAft>
                <a:spcPct val="0"/>
              </a:spcAft>
              <a:defRPr sz="1200" b="1">
                <a:solidFill>
                  <a:schemeClr val="tx1"/>
                </a:solidFill>
                <a:latin typeface="Arial" panose="020B0604020202020204" pitchFamily="34" charset="0"/>
              </a:defRPr>
            </a:lvl6pPr>
            <a:lvl7pPr marL="2976258" indent="-228943" algn="ctr" eaLnBrk="0" fontAlgn="base" hangingPunct="0">
              <a:spcBef>
                <a:spcPct val="0"/>
              </a:spcBef>
              <a:spcAft>
                <a:spcPct val="0"/>
              </a:spcAft>
              <a:defRPr sz="1200" b="1">
                <a:solidFill>
                  <a:schemeClr val="tx1"/>
                </a:solidFill>
                <a:latin typeface="Arial" panose="020B0604020202020204" pitchFamily="34" charset="0"/>
              </a:defRPr>
            </a:lvl7pPr>
            <a:lvl8pPr marL="3434144" indent="-228943" algn="ctr" eaLnBrk="0" fontAlgn="base" hangingPunct="0">
              <a:spcBef>
                <a:spcPct val="0"/>
              </a:spcBef>
              <a:spcAft>
                <a:spcPct val="0"/>
              </a:spcAft>
              <a:defRPr sz="1200" b="1">
                <a:solidFill>
                  <a:schemeClr val="tx1"/>
                </a:solidFill>
                <a:latin typeface="Arial" panose="020B0604020202020204" pitchFamily="34" charset="0"/>
              </a:defRPr>
            </a:lvl8pPr>
            <a:lvl9pPr marL="3892029" indent="-228943" algn="ctr"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D1DD9B-C7B4-4695-8CA7-7D880EAD8F1D}"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1082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4328F-25A2-4F62-B53F-D88084B3CF88}"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27944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200" b="1">
                <a:solidFill>
                  <a:schemeClr val="tx1"/>
                </a:solidFill>
                <a:latin typeface="Arial" panose="020B0604020202020204" pitchFamily="34" charset="0"/>
              </a:defRPr>
            </a:lvl1pPr>
            <a:lvl2pPr marL="744064" indent="-286179" algn="ctr">
              <a:defRPr sz="1200" b="1">
                <a:solidFill>
                  <a:schemeClr val="tx1"/>
                </a:solidFill>
                <a:latin typeface="Arial" panose="020B0604020202020204" pitchFamily="34" charset="0"/>
              </a:defRPr>
            </a:lvl2pPr>
            <a:lvl3pPr marL="1144715" indent="-228943" algn="ctr">
              <a:defRPr sz="1200" b="1">
                <a:solidFill>
                  <a:schemeClr val="tx1"/>
                </a:solidFill>
                <a:latin typeface="Arial" panose="020B0604020202020204" pitchFamily="34" charset="0"/>
              </a:defRPr>
            </a:lvl3pPr>
            <a:lvl4pPr marL="1602600" indent="-228943" algn="ctr">
              <a:defRPr sz="1200" b="1">
                <a:solidFill>
                  <a:schemeClr val="tx1"/>
                </a:solidFill>
                <a:latin typeface="Arial" panose="020B0604020202020204" pitchFamily="34" charset="0"/>
              </a:defRPr>
            </a:lvl4pPr>
            <a:lvl5pPr marL="2060486" indent="-228943" algn="ctr">
              <a:defRPr sz="1200" b="1">
                <a:solidFill>
                  <a:schemeClr val="tx1"/>
                </a:solidFill>
                <a:latin typeface="Arial" panose="020B0604020202020204" pitchFamily="34" charset="0"/>
              </a:defRPr>
            </a:lvl5pPr>
            <a:lvl6pPr marL="2518372" indent="-228943" algn="ctr" eaLnBrk="0" fontAlgn="base" hangingPunct="0">
              <a:spcBef>
                <a:spcPct val="0"/>
              </a:spcBef>
              <a:spcAft>
                <a:spcPct val="0"/>
              </a:spcAft>
              <a:defRPr sz="1200" b="1">
                <a:solidFill>
                  <a:schemeClr val="tx1"/>
                </a:solidFill>
                <a:latin typeface="Arial" panose="020B0604020202020204" pitchFamily="34" charset="0"/>
              </a:defRPr>
            </a:lvl6pPr>
            <a:lvl7pPr marL="2976258" indent="-228943" algn="ctr" eaLnBrk="0" fontAlgn="base" hangingPunct="0">
              <a:spcBef>
                <a:spcPct val="0"/>
              </a:spcBef>
              <a:spcAft>
                <a:spcPct val="0"/>
              </a:spcAft>
              <a:defRPr sz="1200" b="1">
                <a:solidFill>
                  <a:schemeClr val="tx1"/>
                </a:solidFill>
                <a:latin typeface="Arial" panose="020B0604020202020204" pitchFamily="34" charset="0"/>
              </a:defRPr>
            </a:lvl7pPr>
            <a:lvl8pPr marL="3434144" indent="-228943" algn="ctr" eaLnBrk="0" fontAlgn="base" hangingPunct="0">
              <a:spcBef>
                <a:spcPct val="0"/>
              </a:spcBef>
              <a:spcAft>
                <a:spcPct val="0"/>
              </a:spcAft>
              <a:defRPr sz="1200" b="1">
                <a:solidFill>
                  <a:schemeClr val="tx1"/>
                </a:solidFill>
                <a:latin typeface="Arial" panose="020B0604020202020204" pitchFamily="34" charset="0"/>
              </a:defRPr>
            </a:lvl8pPr>
            <a:lvl9pPr marL="3892029" indent="-228943" algn="ctr" eaLnBrk="0" fontAlgn="base" hangingPunct="0">
              <a:spcBef>
                <a:spcPct val="0"/>
              </a:spcBef>
              <a:spcAft>
                <a:spcPct val="0"/>
              </a:spcAft>
              <a:defRPr sz="12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D1DD9B-C7B4-4695-8CA7-7D880EAD8F1D}" type="slidenum">
              <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3462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TALKING POINTS: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Our 2030 sustainability goals create a sustainable future.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Building trust is critical to agriculture’s long-term success. Trust with consumers, external stakeholders, and customers.​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Farming is full of uncertainty. Making long-term sustainability investments today reduce risk and help anticipate and react to economic, social, environmental, and regulatory changes.​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Sustainability grows demand by increasing business growth, and opening up new markets for our customers and for us. It drives innovations to increase yield, optimize inputs, and expand the solutions we offer to farmers.​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168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73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19402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21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4328F-25A2-4F62-B53F-D88084B3CF88}"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457862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1E24B-5B35-4700-8E33-8EE3B9B7B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926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041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08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470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965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13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161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32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261862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009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24328F-25A2-4F62-B53F-D88084B3CF88}"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295979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801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BA56-C725-1A41-912E-3D2B8DED62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944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BA56-C725-1A41-912E-3D2B8DED62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068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BA56-C725-1A41-912E-3D2B8DED62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104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685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3BA56-C725-1A41-912E-3D2B8DED62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487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1AB214-5A7A-4DBD-8617-83E56A4314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025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D3DF7-73EE-3E4D-9809-02B5CBE3A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027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442613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0281-C683-41D7-82D3-86112AB25CCA}" type="slidenum">
              <a:rPr kumimoji="0" lang="en-GB"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a:sym typeface="Arial"/>
            </a:endParaRPr>
          </a:p>
        </p:txBody>
      </p:sp>
    </p:spTree>
    <p:extLst>
      <p:ext uri="{BB962C8B-B14F-4D97-AF65-F5344CB8AC3E}">
        <p14:creationId xmlns:p14="http://schemas.microsoft.com/office/powerpoint/2010/main" val="32973210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4807854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4201998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110623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43266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22965-8193-4853-958F-B8C3DD64C599}" type="slidenum">
              <a:rPr kumimoji="0" lang="en-US" sz="1200" b="0" i="0" u="none" strike="noStrike" kern="1200" cap="none" spc="0" normalizeH="0" baseline="0" noProof="0" smtClean="0">
                <a:ln>
                  <a:noFill/>
                </a:ln>
                <a:solidFill>
                  <a:prstClr val="black"/>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6589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0281-C683-41D7-82D3-86112AB25CCA}" type="slidenum">
              <a:rPr kumimoji="0" lang="en-GB"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charset="-128"/>
                <a:cs typeface="Helvetica"/>
                <a:sym typeface="Aria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128"/>
              <a:cs typeface="Helvetica"/>
              <a:sym typeface="Arial"/>
            </a:endParaRPr>
          </a:p>
        </p:txBody>
      </p:sp>
    </p:spTree>
    <p:extLst>
      <p:ext uri="{BB962C8B-B14F-4D97-AF65-F5344CB8AC3E}">
        <p14:creationId xmlns:p14="http://schemas.microsoft.com/office/powerpoint/2010/main" val="86471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0281-C683-41D7-82D3-86112AB25CCA}" type="slidenum">
              <a:rPr kumimoji="0" lang="en-GB"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charset="-128"/>
                <a:cs typeface="Helvetica"/>
                <a:sym typeface="Arial"/>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128"/>
              <a:cs typeface="Helvetica"/>
              <a:sym typeface="Arial"/>
            </a:endParaRPr>
          </a:p>
        </p:txBody>
      </p:sp>
    </p:spTree>
    <p:extLst>
      <p:ext uri="{BB962C8B-B14F-4D97-AF65-F5344CB8AC3E}">
        <p14:creationId xmlns:p14="http://schemas.microsoft.com/office/powerpoint/2010/main" val="2570361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 1</a:t>
            </a:r>
          </a:p>
          <a:p>
            <a:r>
              <a:rPr lang="en-US" err="1"/>
              <a:t>ABCChem</a:t>
            </a:r>
            <a:r>
              <a:rPr lang="en-US"/>
              <a:t> Call for Papers is Open! The Organizing Societies of the Atlantic Basin Conference on Chemistry is accepting abstracts for the upcoming conference to be held in Marrakech, Morocco, 13-16 December 2022. The deadline to submit is 4 April. Submit today! #ABCChem2022 https://abcchem.org/ </a:t>
            </a:r>
          </a:p>
          <a:p>
            <a:r>
              <a:rPr lang="en-US"/>
              <a:t>Option 2</a:t>
            </a:r>
          </a:p>
          <a:p>
            <a:r>
              <a:rPr lang="en-US"/>
              <a:t>Discover how we’re Linking the World through Chemistry at </a:t>
            </a:r>
            <a:r>
              <a:rPr lang="en-US" err="1"/>
              <a:t>ABCChem</a:t>
            </a:r>
            <a:r>
              <a:rPr lang="en-US"/>
              <a:t> 2022. </a:t>
            </a:r>
          </a:p>
          <a:p>
            <a:r>
              <a:rPr lang="en-US"/>
              <a:t>#ABCChem2022 Learn more at abcchem.org.</a:t>
            </a:r>
          </a:p>
          <a:p>
            <a:r>
              <a:rPr lang="en-US"/>
              <a:t>Option 3</a:t>
            </a:r>
          </a:p>
          <a:p>
            <a:r>
              <a:rPr lang="en-US" err="1"/>
              <a:t>ABCChem</a:t>
            </a:r>
            <a:r>
              <a:rPr lang="en-US"/>
              <a:t> 2022 “Linking the World Through Chemistry” Call for Papers is now open. Submission deadline is 4 April. Learn more! #abcchem2022</a:t>
            </a:r>
          </a:p>
          <a:p>
            <a:endParaRPr lang="es-ES_tradnl"/>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A0DFB-47A9-4B39-BEF1-4D2DAADCDA4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05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AA0281-C683-41D7-82D3-86112AB25CCA}" type="slidenum">
              <a:rPr kumimoji="0" lang="en-GB"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charset="-128"/>
                <a:cs typeface="Helvetica"/>
                <a:sym typeface="Arial"/>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128"/>
              <a:cs typeface="Helvetica"/>
              <a:sym typeface="Arial"/>
            </a:endParaRPr>
          </a:p>
        </p:txBody>
      </p:sp>
    </p:spTree>
    <p:extLst>
      <p:ext uri="{BB962C8B-B14F-4D97-AF65-F5344CB8AC3E}">
        <p14:creationId xmlns:p14="http://schemas.microsoft.com/office/powerpoint/2010/main" val="2783211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9B5E-E947-2243-BB6E-48BDD78B08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2EA329-F311-A141-9F2B-3F51BFF4A3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A6564E-03F7-604E-997D-3090BDF57BE5}"/>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36A94DBB-E415-F046-86E3-7067E8D77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E7029-988B-F34F-B1EC-36CD2E6F8E16}"/>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506183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0E36-A404-1E42-AD93-BB4527DB50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F807E-423D-D540-8DC5-4399A2FF2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277B0-0C9A-A140-94AA-7FF2CF4C3FA7}"/>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E23EF44B-26DE-4144-92C2-FD74B5D35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6C04-9FDB-904B-B76E-1A0CE8A60D27}"/>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5933025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495981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535CD-6133-4275-9389-E00E66DAB0DF}"/>
              </a:ext>
            </a:extLst>
          </p:cNvPr>
          <p:cNvSpPr/>
          <p:nvPr userDrawn="1"/>
        </p:nvSpPr>
        <p:spPr bwMode="hidden">
          <a:xfrm>
            <a:off x="0" y="6355080"/>
            <a:ext cx="12198096" cy="5120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nchor="t"/>
          <a:lstStyle>
            <a:lvl1pPr marL="0" indent="0" algn="l">
              <a:spcAft>
                <a:spcPts val="0"/>
              </a:spcAft>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DB241AEA-ED28-443E-84D1-A9CD0978E268}"/>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dirty="0"/>
              <a:t>Insert Risk Classification (using: Insert tab &gt; Header &amp; Footer)</a:t>
            </a:r>
          </a:p>
        </p:txBody>
      </p:sp>
      <p:sp>
        <p:nvSpPr>
          <p:cNvPr id="9" name="Text Placeholder 34">
            <a:extLst>
              <a:ext uri="{FF2B5EF4-FFF2-40B4-BE49-F238E27FC236}">
                <a16:creationId xmlns:a16="http://schemas.microsoft.com/office/drawing/2014/main" id="{EED06128-6ED5-4E9E-A040-6E30F7262781}"/>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tx2"/>
                </a:solidFill>
              </a:defRPr>
            </a:lvl1pPr>
          </a:lstStyle>
          <a:p>
            <a:pPr lvl="0"/>
            <a:r>
              <a:rPr lang="en-US" dirty="0"/>
              <a:t>Date</a:t>
            </a:r>
          </a:p>
        </p:txBody>
      </p:sp>
      <p:pic>
        <p:nvPicPr>
          <p:cNvPr id="7" name="Picture 6">
            <a:extLst>
              <a:ext uri="{FF2B5EF4-FFF2-40B4-BE49-F238E27FC236}">
                <a16:creationId xmlns:a16="http://schemas.microsoft.com/office/drawing/2014/main" id="{2AF8DF22-30F0-44A7-B803-621BA9BD06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1832" y="731520"/>
            <a:ext cx="2651760" cy="523744"/>
          </a:xfrm>
          <a:prstGeom prst="rect">
            <a:avLst/>
          </a:prstGeom>
        </p:spPr>
      </p:pic>
    </p:spTree>
    <p:extLst>
      <p:ext uri="{BB962C8B-B14F-4D97-AF65-F5344CB8AC3E}">
        <p14:creationId xmlns:p14="http://schemas.microsoft.com/office/powerpoint/2010/main" val="25776549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927C67C-55F1-4A8C-BF2E-A4058A88FB35}"/>
              </a:ext>
            </a:extLst>
          </p:cNvPr>
          <p:cNvGrpSpPr/>
          <p:nvPr userDrawn="1"/>
        </p:nvGrpSpPr>
        <p:grpSpPr bwMode="hidden">
          <a:xfrm>
            <a:off x="0" y="0"/>
            <a:ext cx="12188952" cy="6858000"/>
            <a:chOff x="0" y="0"/>
            <a:chExt cx="12188952" cy="6858000"/>
          </a:xfrm>
          <a:solidFill>
            <a:srgbClr val="2E7CC9"/>
          </a:solidFill>
        </p:grpSpPr>
        <p:sp>
          <p:nvSpPr>
            <p:cNvPr id="42" name="Freeform 12">
              <a:extLst>
                <a:ext uri="{FF2B5EF4-FFF2-40B4-BE49-F238E27FC236}">
                  <a16:creationId xmlns:a16="http://schemas.microsoft.com/office/drawing/2014/main" id="{32A91242-A342-43EB-94F0-73D7EA5C61C0}"/>
                </a:ext>
              </a:extLst>
            </p:cNvPr>
            <p:cNvSpPr>
              <a:spLocks/>
            </p:cNvSpPr>
            <p:nvPr userDrawn="1"/>
          </p:nvSpPr>
          <p:spPr bwMode="hidden">
            <a:xfrm>
              <a:off x="0" y="0"/>
              <a:ext cx="2473325" cy="2441575"/>
            </a:xfrm>
            <a:custGeom>
              <a:avLst/>
              <a:gdLst>
                <a:gd name="T0" fmla="*/ 0 w 1558"/>
                <a:gd name="T1" fmla="*/ 0 h 1538"/>
                <a:gd name="T2" fmla="*/ 0 w 1558"/>
                <a:gd name="T3" fmla="*/ 1538 h 1538"/>
                <a:gd name="T4" fmla="*/ 1558 w 1558"/>
                <a:gd name="T5" fmla="*/ 0 h 1538"/>
                <a:gd name="T6" fmla="*/ 0 w 1558"/>
                <a:gd name="T7" fmla="*/ 0 h 1538"/>
              </a:gdLst>
              <a:ahLst/>
              <a:cxnLst>
                <a:cxn ang="0">
                  <a:pos x="T0" y="T1"/>
                </a:cxn>
                <a:cxn ang="0">
                  <a:pos x="T2" y="T3"/>
                </a:cxn>
                <a:cxn ang="0">
                  <a:pos x="T4" y="T5"/>
                </a:cxn>
                <a:cxn ang="0">
                  <a:pos x="T6" y="T7"/>
                </a:cxn>
              </a:cxnLst>
              <a:rect l="0" t="0" r="r" b="b"/>
              <a:pathLst>
                <a:path w="1558" h="1538">
                  <a:moveTo>
                    <a:pt x="0" y="0"/>
                  </a:moveTo>
                  <a:lnTo>
                    <a:pt x="0" y="1538"/>
                  </a:lnTo>
                  <a:lnTo>
                    <a:pt x="1558" y="0"/>
                  </a:lnTo>
                  <a:lnTo>
                    <a:pt x="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13">
              <a:extLst>
                <a:ext uri="{FF2B5EF4-FFF2-40B4-BE49-F238E27FC236}">
                  <a16:creationId xmlns:a16="http://schemas.microsoft.com/office/drawing/2014/main" id="{95FFFCF5-202B-4415-9FEE-5BAACA9E902E}"/>
                </a:ext>
              </a:extLst>
            </p:cNvPr>
            <p:cNvSpPr>
              <a:spLocks/>
            </p:cNvSpPr>
            <p:nvPr userDrawn="1"/>
          </p:nvSpPr>
          <p:spPr bwMode="hidden">
            <a:xfrm>
              <a:off x="0" y="1587"/>
              <a:ext cx="12188952" cy="6856413"/>
            </a:xfrm>
            <a:custGeom>
              <a:avLst/>
              <a:gdLst>
                <a:gd name="T0" fmla="*/ 4220 w 7663"/>
                <a:gd name="T1" fmla="*/ 0 h 4319"/>
                <a:gd name="T2" fmla="*/ 0 w 7663"/>
                <a:gd name="T3" fmla="*/ 4198 h 4319"/>
                <a:gd name="T4" fmla="*/ 0 w 7663"/>
                <a:gd name="T5" fmla="*/ 4319 h 4319"/>
                <a:gd name="T6" fmla="*/ 7663 w 7663"/>
                <a:gd name="T7" fmla="*/ 4319 h 4319"/>
                <a:gd name="T8" fmla="*/ 7663 w 7663"/>
                <a:gd name="T9" fmla="*/ 4319 h 4319"/>
                <a:gd name="T10" fmla="*/ 6961 w 7663"/>
                <a:gd name="T11" fmla="*/ 4319 h 4319"/>
                <a:gd name="T12" fmla="*/ 6296 w 7663"/>
                <a:gd name="T13" fmla="*/ 3662 h 4319"/>
                <a:gd name="T14" fmla="*/ 7663 w 7663"/>
                <a:gd name="T15" fmla="*/ 3662 h 4319"/>
                <a:gd name="T16" fmla="*/ 7663 w 7663"/>
                <a:gd name="T17" fmla="*/ 1193 h 4319"/>
                <a:gd name="T18" fmla="*/ 6503 w 7663"/>
                <a:gd name="T19" fmla="*/ 1193 h 4319"/>
                <a:gd name="T20" fmla="*/ 7663 w 7663"/>
                <a:gd name="T21" fmla="*/ 48 h 4319"/>
                <a:gd name="T22" fmla="*/ 7663 w 7663"/>
                <a:gd name="T23" fmla="*/ 0 h 4319"/>
                <a:gd name="T24" fmla="*/ 4220 w 7663"/>
                <a:gd name="T25"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3" h="4319">
                  <a:moveTo>
                    <a:pt x="4220" y="0"/>
                  </a:moveTo>
                  <a:lnTo>
                    <a:pt x="0" y="4198"/>
                  </a:lnTo>
                  <a:lnTo>
                    <a:pt x="0" y="4319"/>
                  </a:lnTo>
                  <a:lnTo>
                    <a:pt x="7663" y="4319"/>
                  </a:lnTo>
                  <a:lnTo>
                    <a:pt x="7663" y="4319"/>
                  </a:lnTo>
                  <a:lnTo>
                    <a:pt x="6961" y="4319"/>
                  </a:lnTo>
                  <a:lnTo>
                    <a:pt x="6296" y="3662"/>
                  </a:lnTo>
                  <a:lnTo>
                    <a:pt x="7663" y="3662"/>
                  </a:lnTo>
                  <a:lnTo>
                    <a:pt x="7663" y="1193"/>
                  </a:lnTo>
                  <a:lnTo>
                    <a:pt x="6503" y="1193"/>
                  </a:lnTo>
                  <a:lnTo>
                    <a:pt x="7663" y="48"/>
                  </a:lnTo>
                  <a:lnTo>
                    <a:pt x="7663" y="0"/>
                  </a:lnTo>
                  <a:lnTo>
                    <a:pt x="4220" y="0"/>
                  </a:lnTo>
                  <a:close/>
                </a:path>
              </a:pathLst>
            </a:custGeom>
            <a:solidFill>
              <a:schemeClr val="bg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C9CCDC8F-76D6-43AA-826B-F89A897C5BA1}"/>
              </a:ext>
            </a:extLst>
          </p:cNvPr>
          <p:cNvSpPr>
            <a:spLocks noGrp="1"/>
          </p:cNvSpPr>
          <p:nvPr>
            <p:ph type="ctrTitle"/>
          </p:nvPr>
        </p:nvSpPr>
        <p:spPr>
          <a:xfrm>
            <a:off x="941832" y="2651760"/>
            <a:ext cx="10698480" cy="1188720"/>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37C6AE9-BAED-46CF-BC4F-5E8CB711EDC4}"/>
              </a:ext>
            </a:extLst>
          </p:cNvPr>
          <p:cNvSpPr>
            <a:spLocks noGrp="1"/>
          </p:cNvSpPr>
          <p:nvPr>
            <p:ph type="subTitle" idx="1"/>
          </p:nvPr>
        </p:nvSpPr>
        <p:spPr>
          <a:xfrm>
            <a:off x="941832" y="4114800"/>
            <a:ext cx="10698480" cy="274320"/>
          </a:xfrm>
        </p:spPr>
        <p:txBody>
          <a:bodyPr/>
          <a:lstStyle>
            <a:lvl1pPr marL="0" indent="0" algn="l">
              <a:spcAft>
                <a:spcPts val="0"/>
              </a:spcAft>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5" name="Text Placeholder 34">
            <a:extLst>
              <a:ext uri="{FF2B5EF4-FFF2-40B4-BE49-F238E27FC236}">
                <a16:creationId xmlns:a16="http://schemas.microsoft.com/office/drawing/2014/main" id="{9B5008FB-6AC9-41A1-BF1C-790BB677E53F}"/>
              </a:ext>
            </a:extLst>
          </p:cNvPr>
          <p:cNvSpPr>
            <a:spLocks noGrp="1"/>
          </p:cNvSpPr>
          <p:nvPr>
            <p:ph type="body" sz="quarter" idx="10" hasCustomPrompt="1"/>
          </p:nvPr>
        </p:nvSpPr>
        <p:spPr>
          <a:xfrm>
            <a:off x="941832" y="4480560"/>
            <a:ext cx="3756429" cy="274320"/>
          </a:xfrm>
        </p:spPr>
        <p:txBody>
          <a:bodyPr/>
          <a:lstStyle>
            <a:lvl1pPr marL="0" indent="0">
              <a:spcBef>
                <a:spcPts val="0"/>
              </a:spcBef>
              <a:spcAft>
                <a:spcPts val="0"/>
              </a:spcAft>
              <a:buNone/>
              <a:defRPr sz="1600" cap="all" baseline="0">
                <a:solidFill>
                  <a:schemeClr val="bg1"/>
                </a:solidFill>
              </a:defRPr>
            </a:lvl1pPr>
          </a:lstStyle>
          <a:p>
            <a:pPr lvl="0"/>
            <a:r>
              <a:rPr lang="en-US" dirty="0"/>
              <a:t>Date</a:t>
            </a:r>
          </a:p>
        </p:txBody>
      </p:sp>
      <p:pic>
        <p:nvPicPr>
          <p:cNvPr id="48" name="Picture 47">
            <a:extLst>
              <a:ext uri="{FF2B5EF4-FFF2-40B4-BE49-F238E27FC236}">
                <a16:creationId xmlns:a16="http://schemas.microsoft.com/office/drawing/2014/main" id="{BAF1F18B-A1D6-4DE0-BA64-AEE5602C9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941832" y="731525"/>
            <a:ext cx="2651760" cy="526219"/>
          </a:xfrm>
          <a:prstGeom prst="rect">
            <a:avLst/>
          </a:prstGeom>
        </p:spPr>
      </p:pic>
      <p:sp>
        <p:nvSpPr>
          <p:cNvPr id="54" name="Footer Placeholder 4">
            <a:extLst>
              <a:ext uri="{FF2B5EF4-FFF2-40B4-BE49-F238E27FC236}">
                <a16:creationId xmlns:a16="http://schemas.microsoft.com/office/drawing/2014/main" id="{BE65254E-3581-4734-B800-F6CD8F37713A}"/>
              </a:ext>
            </a:extLst>
          </p:cNvPr>
          <p:cNvSpPr>
            <a:spLocks noGrp="1"/>
          </p:cNvSpPr>
          <p:nvPr>
            <p:ph type="ftr" sz="quarter" idx="11"/>
          </p:nvPr>
        </p:nvSpPr>
        <p:spPr>
          <a:xfrm>
            <a:off x="941832" y="6492240"/>
            <a:ext cx="4114800" cy="182880"/>
          </a:xfrm>
        </p:spPr>
        <p:txBody>
          <a:bodyPr/>
          <a:lstStyle>
            <a:lvl1pPr algn="l">
              <a:lnSpc>
                <a:spcPct val="90000"/>
              </a:lnSpc>
              <a:defRPr i="1">
                <a:solidFill>
                  <a:schemeClr val="bg1"/>
                </a:solidFill>
              </a:defRPr>
            </a:lvl1pPr>
          </a:lstStyle>
          <a:p>
            <a:r>
              <a:rPr lang="en-US" dirty="0"/>
              <a:t>Insert Risk Classification (using: Insert tab &gt; Header &amp; Footer)</a:t>
            </a:r>
          </a:p>
        </p:txBody>
      </p:sp>
    </p:spTree>
    <p:extLst>
      <p:ext uri="{BB962C8B-B14F-4D97-AF65-F5344CB8AC3E}">
        <p14:creationId xmlns:p14="http://schemas.microsoft.com/office/powerpoint/2010/main" val="3961079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Break">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CE93BDD-C55E-4538-801A-650F50AAA1DF}"/>
              </a:ext>
            </a:extLst>
          </p:cNvPr>
          <p:cNvGraphicFramePr>
            <a:graphicFrameLocks noGrp="1"/>
          </p:cNvGraphicFramePr>
          <p:nvPr userDrawn="1">
            <p:extLst>
              <p:ext uri="{D42A27DB-BD31-4B8C-83A1-F6EECF244321}">
                <p14:modId xmlns:p14="http://schemas.microsoft.com/office/powerpoint/2010/main" val="1863943070"/>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0" name="Picture 9">
            <a:extLst>
              <a:ext uri="{FF2B5EF4-FFF2-40B4-BE49-F238E27FC236}">
                <a16:creationId xmlns:a16="http://schemas.microsoft.com/office/drawing/2014/main" id="{0AF6CF77-E7B7-41D0-B4B3-674EDFFF2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017549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Break Light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95000"/>
            </a:schemeClr>
          </a:solidFill>
        </p:spPr>
        <p:txBody>
          <a:bodyPr lIns="914400" tIns="274320" rIns="0"/>
          <a:lstStyle>
            <a:lvl1pPr>
              <a:defRPr/>
            </a:lvl1pPr>
          </a:lstStyle>
          <a:p>
            <a:r>
              <a:rPr lang="en-US" dirty="0"/>
              <a:t>Drag light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3543950405"/>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2" name="Picture 11">
            <a:extLst>
              <a:ext uri="{FF2B5EF4-FFF2-40B4-BE49-F238E27FC236}">
                <a16:creationId xmlns:a16="http://schemas.microsoft.com/office/drawing/2014/main" id="{47A0D215-5782-45B8-ABB1-AB5D21F58E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846805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Break Dark Backgrou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A2E268F-C06D-4F4E-BF82-72B711DD1660}"/>
              </a:ext>
            </a:extLst>
          </p:cNvPr>
          <p:cNvSpPr>
            <a:spLocks noGrp="1"/>
          </p:cNvSpPr>
          <p:nvPr>
            <p:ph type="pic" sz="quarter" idx="13" hasCustomPrompt="1"/>
          </p:nvPr>
        </p:nvSpPr>
        <p:spPr>
          <a:xfrm>
            <a:off x="-1" y="0"/>
            <a:ext cx="12198096" cy="6355080"/>
          </a:xfrm>
          <a:solidFill>
            <a:schemeClr val="bg1">
              <a:lumMod val="75000"/>
            </a:schemeClr>
          </a:solidFill>
        </p:spPr>
        <p:txBody>
          <a:bodyPr lIns="914400" tIns="274320" rIns="0"/>
          <a:lstStyle>
            <a:lvl1pPr>
              <a:defRPr/>
            </a:lvl1pPr>
          </a:lstStyle>
          <a:p>
            <a:r>
              <a:rPr lang="en-US" dirty="0"/>
              <a:t>Drag dark background picture to placeholder or click icon to add, then send to back</a:t>
            </a:r>
          </a:p>
        </p:txBody>
      </p:sp>
      <p:graphicFrame>
        <p:nvGraphicFramePr>
          <p:cNvPr id="10" name="Table 9">
            <a:extLst>
              <a:ext uri="{FF2B5EF4-FFF2-40B4-BE49-F238E27FC236}">
                <a16:creationId xmlns:a16="http://schemas.microsoft.com/office/drawing/2014/main" id="{2E97A73F-A528-48B9-A889-3BDEBDDED629}"/>
              </a:ext>
            </a:extLst>
          </p:cNvPr>
          <p:cNvGraphicFramePr>
            <a:graphicFrameLocks noGrp="1"/>
          </p:cNvGraphicFramePr>
          <p:nvPr userDrawn="1">
            <p:extLst>
              <p:ext uri="{D42A27DB-BD31-4B8C-83A1-F6EECF244321}">
                <p14:modId xmlns:p14="http://schemas.microsoft.com/office/powerpoint/2010/main" val="1714936783"/>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452AAE02-767D-4BDF-B891-5E0BC4CD7F10}"/>
              </a:ext>
            </a:extLst>
          </p:cNvPr>
          <p:cNvSpPr>
            <a:spLocks noGrp="1"/>
          </p:cNvSpPr>
          <p:nvPr>
            <p:ph type="title"/>
          </p:nvPr>
        </p:nvSpPr>
        <p:spPr>
          <a:xfrm>
            <a:off x="941832" y="1554480"/>
            <a:ext cx="10698480" cy="1188720"/>
          </a:xfrm>
        </p:spPr>
        <p:txBody>
          <a:bodyPr anchor="b"/>
          <a:lstStyle>
            <a:lvl1pPr>
              <a:defRPr sz="45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CC73A7D-A198-47DF-A3EF-CB79CB66D202}"/>
              </a:ext>
            </a:extLst>
          </p:cNvPr>
          <p:cNvSpPr>
            <a:spLocks noGrp="1"/>
          </p:cNvSpPr>
          <p:nvPr>
            <p:ph type="body" idx="1"/>
          </p:nvPr>
        </p:nvSpPr>
        <p:spPr>
          <a:xfrm>
            <a:off x="941832" y="3017520"/>
            <a:ext cx="10698480" cy="1828800"/>
          </a:xfrm>
        </p:spPr>
        <p:txBody>
          <a:bodyPr/>
          <a:lstStyle>
            <a:lvl1pPr marL="0" indent="0">
              <a:spcBef>
                <a:spcPts val="0"/>
              </a:spcBef>
              <a:spcAft>
                <a:spcPts val="0"/>
              </a:spcAft>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883142F6-F78D-4B05-B9CC-7FF9EB0DC443}"/>
              </a:ext>
            </a:extLst>
          </p:cNvPr>
          <p:cNvSpPr>
            <a:spLocks noGrp="1"/>
          </p:cNvSpPr>
          <p:nvPr>
            <p:ph type="ftr" sz="quarter" idx="11"/>
          </p:nvPr>
        </p:nvSpPr>
        <p:spPr bwMode="white">
          <a:xfrm>
            <a:off x="7406640" y="6492240"/>
            <a:ext cx="4114800" cy="182880"/>
          </a:xfrm>
        </p:spPr>
        <p:txBody>
          <a:bodyPr/>
          <a:lstStyle>
            <a:lvl1pPr algn="r">
              <a:defRPr i="1">
                <a:solidFill>
                  <a:schemeClr val="bg1"/>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68F8EFA4-B8CF-47E0-BB7A-73CECEA16B92}"/>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1" name="Picture 10">
            <a:extLst>
              <a:ext uri="{FF2B5EF4-FFF2-40B4-BE49-F238E27FC236}">
                <a16:creationId xmlns:a16="http://schemas.microsoft.com/office/drawing/2014/main" id="{EDE7C8A6-4110-44C2-AD7B-5ECDE590B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8124649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774FA097-5C1C-4A5A-B9F5-B8CFC275D226}"/>
              </a:ext>
            </a:extLst>
          </p:cNvPr>
          <p:cNvGraphicFramePr>
            <a:graphicFrameLocks noGrp="1"/>
          </p:cNvGraphicFramePr>
          <p:nvPr userDrawn="1">
            <p:extLst>
              <p:ext uri="{D42A27DB-BD31-4B8C-83A1-F6EECF244321}">
                <p14:modId xmlns:p14="http://schemas.microsoft.com/office/powerpoint/2010/main" val="199230863"/>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2" y="1280160"/>
            <a:ext cx="1106424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0" name="Picture 9">
            <a:extLst>
              <a:ext uri="{FF2B5EF4-FFF2-40B4-BE49-F238E27FC236}">
                <a16:creationId xmlns:a16="http://schemas.microsoft.com/office/drawing/2014/main" id="{B2AFE37B-F640-4CA2-917A-0B9126F98D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2715407791"/>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4036E8EC-A35B-4599-AF79-84763A8D509D}"/>
              </a:ext>
            </a:extLst>
          </p:cNvPr>
          <p:cNvGraphicFramePr>
            <a:graphicFrameLocks noGrp="1"/>
          </p:cNvGraphicFramePr>
          <p:nvPr userDrawn="1">
            <p:extLst>
              <p:ext uri="{D42A27DB-BD31-4B8C-83A1-F6EECF244321}">
                <p14:modId xmlns:p14="http://schemas.microsoft.com/office/powerpoint/2010/main" val="912693626"/>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11064240" cy="4206240"/>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11064231"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0A544BC8-D693-4595-836E-29FB3A21EC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10" name="Slide Number Placeholder 4">
            <a:extLst>
              <a:ext uri="{FF2B5EF4-FFF2-40B4-BE49-F238E27FC236}">
                <a16:creationId xmlns:a16="http://schemas.microsoft.com/office/drawing/2014/main" id="{B7F407D9-0AF6-4700-BBF2-E9D4C34B40C7}"/>
              </a:ext>
            </a:extLst>
          </p:cNvPr>
          <p:cNvSpPr txBox="1">
            <a:spLocks/>
          </p:cNvSpPr>
          <p:nvPr userDrawn="1"/>
        </p:nvSpPr>
        <p:spPr>
          <a:xfrm>
            <a:off x="11640302" y="6457907"/>
            <a:ext cx="274320" cy="182880"/>
          </a:xfrm>
          <a:prstGeom prst="rect">
            <a:avLst/>
          </a:prstGeom>
        </p:spPr>
        <p:txBody>
          <a:bodyPr vert="horz" lIns="0" tIns="0" rIns="0" bIns="0" rtlCol="0" anchor="b"/>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65B0C6-AD63-4B9C-AB2F-9350F21B15E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2067793310"/>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Head Content Image">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F363E87D-619B-4443-8A50-251E52C99A93}"/>
              </a:ext>
            </a:extLst>
          </p:cNvPr>
          <p:cNvGraphicFramePr>
            <a:graphicFrameLocks noGrp="1"/>
          </p:cNvGraphicFramePr>
          <p:nvPr userDrawn="1">
            <p:extLst>
              <p:ext uri="{D42A27DB-BD31-4B8C-83A1-F6EECF244321}">
                <p14:modId xmlns:p14="http://schemas.microsoft.com/office/powerpoint/2010/main" val="1143065297"/>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8" name="Picture Placeholder 7">
            <a:extLst>
              <a:ext uri="{FF2B5EF4-FFF2-40B4-BE49-F238E27FC236}">
                <a16:creationId xmlns:a16="http://schemas.microsoft.com/office/drawing/2014/main" id="{5209D879-49BE-4BCC-9D9B-75A377EC589C}"/>
              </a:ext>
            </a:extLst>
          </p:cNvPr>
          <p:cNvSpPr>
            <a:spLocks noGrp="1"/>
          </p:cNvSpPr>
          <p:nvPr>
            <p:ph type="pic" sz="quarter" idx="14" hasCustomPrompt="1"/>
          </p:nvPr>
        </p:nvSpPr>
        <p:spPr>
          <a:xfrm>
            <a:off x="6199188" y="-1"/>
            <a:ext cx="5992812" cy="6355080"/>
          </a:xfrm>
          <a:solidFill>
            <a:schemeClr val="bg1">
              <a:lumMod val="95000"/>
            </a:schemeClr>
          </a:solidFill>
        </p:spPr>
        <p:txBody>
          <a:bodyPr lIns="1371600" tIns="228600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Drag picture to placeholder </a:t>
            </a:r>
            <a:br>
              <a:rPr lang="en-US" dirty="0"/>
            </a:br>
            <a:r>
              <a:rPr lang="en-US" dirty="0"/>
              <a:t>or click icon to add, then </a:t>
            </a:r>
            <a:br>
              <a:rPr lang="en-US" dirty="0"/>
            </a:br>
            <a:r>
              <a:rPr lang="en-US" dirty="0"/>
              <a:t>send to back</a:t>
            </a:r>
          </a:p>
        </p:txBody>
      </p:sp>
      <p:sp>
        <p:nvSpPr>
          <p:cNvPr id="2" name="Title 1">
            <a:extLst>
              <a:ext uri="{FF2B5EF4-FFF2-40B4-BE49-F238E27FC236}">
                <a16:creationId xmlns:a16="http://schemas.microsoft.com/office/drawing/2014/main" id="{17EF037E-D5CA-474B-97AB-4ACE2DE511CF}"/>
              </a:ext>
            </a:extLst>
          </p:cNvPr>
          <p:cNvSpPr>
            <a:spLocks noGrp="1"/>
          </p:cNvSpPr>
          <p:nvPr>
            <p:ph type="title"/>
          </p:nvPr>
        </p:nvSpPr>
        <p:spPr>
          <a:xfrm>
            <a:off x="576071" y="365125"/>
            <a:ext cx="5440554"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EE1711-83E4-4466-B8A9-BF9FBFF7F1C2}"/>
              </a:ext>
            </a:extLst>
          </p:cNvPr>
          <p:cNvSpPr>
            <a:spLocks noGrp="1"/>
          </p:cNvSpPr>
          <p:nvPr>
            <p:ph idx="1"/>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225D64F-4375-40FC-8618-44EC292BCDD4}"/>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35D2A3B4-B602-4B39-B317-18CC82FC1E63}"/>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sp>
        <p:nvSpPr>
          <p:cNvPr id="9" name="Subtitle 2">
            <a:extLst>
              <a:ext uri="{FF2B5EF4-FFF2-40B4-BE49-F238E27FC236}">
                <a16:creationId xmlns:a16="http://schemas.microsoft.com/office/drawing/2014/main" id="{986F3007-923D-421D-9151-6B92D9570E03}"/>
              </a:ext>
            </a:extLst>
          </p:cNvPr>
          <p:cNvSpPr>
            <a:spLocks noGrp="1"/>
          </p:cNvSpPr>
          <p:nvPr>
            <p:ph type="subTitle" idx="13"/>
          </p:nvPr>
        </p:nvSpPr>
        <p:spPr>
          <a:xfrm>
            <a:off x="576071" y="1280160"/>
            <a:ext cx="5440554" cy="457200"/>
          </a:xfrm>
        </p:spPr>
        <p:txBody>
          <a:bodyPr anchor="t"/>
          <a:lstStyle>
            <a:lvl1pPr marL="0" indent="0" algn="l">
              <a:lnSpc>
                <a:spcPct val="100000"/>
              </a:lnSpc>
              <a:spcBef>
                <a:spcPts val="0"/>
              </a:spcBef>
              <a:buNone/>
              <a:defRPr sz="1600" b="1">
                <a:solidFill>
                  <a:srgbClr val="7F7F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A1372F9E-ED7D-4C63-9FF6-04DBAEA5E5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327901756"/>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5426BA3-AF12-400E-A8D6-3CAB8878B92A}"/>
              </a:ext>
            </a:extLst>
          </p:cNvPr>
          <p:cNvGraphicFramePr>
            <a:graphicFrameLocks noGrp="1"/>
          </p:cNvGraphicFramePr>
          <p:nvPr userDrawn="1">
            <p:extLst>
              <p:ext uri="{D42A27DB-BD31-4B8C-83A1-F6EECF244321}">
                <p14:modId xmlns:p14="http://schemas.microsoft.com/office/powerpoint/2010/main" val="2210970910"/>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59DDF1A-4098-485A-A397-5FB969CB30BD}"/>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5DD4507E-9C97-4F87-8AF2-52E8B69FB18E}"/>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dirty="0"/>
              <a:t>Insert Risk Classification (using: Insert tab &gt; Header &amp; Footer)</a:t>
            </a:r>
          </a:p>
        </p:txBody>
      </p:sp>
      <p:sp>
        <p:nvSpPr>
          <p:cNvPr id="5" name="Slide Number Placeholder 4">
            <a:extLst>
              <a:ext uri="{FF2B5EF4-FFF2-40B4-BE49-F238E27FC236}">
                <a16:creationId xmlns:a16="http://schemas.microsoft.com/office/drawing/2014/main" id="{EF6D890D-C423-4E45-99FC-2897EDA98019}"/>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8" name="Picture 7">
            <a:extLst>
              <a:ext uri="{FF2B5EF4-FFF2-40B4-BE49-F238E27FC236}">
                <a16:creationId xmlns:a16="http://schemas.microsoft.com/office/drawing/2014/main" id="{607C3DB2-2156-45E9-A2BF-BED03DDE1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465270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7061C-BA0A-6643-ADB2-C3BB4C0BD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B57A19-213E-1E4D-8D28-53DE4EE283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CAA75-BB5D-8245-8C31-A72F29529EFB}"/>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56ABE67A-AAFC-B44B-8D77-837F325A3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214B6-D7A5-8E4A-BA1A-1B1A4D8EAA52}"/>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844416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C9D08CAD-493E-48DD-A14B-01743DE6548F}"/>
              </a:ext>
            </a:extLst>
          </p:cNvPr>
          <p:cNvGraphicFramePr>
            <a:graphicFrameLocks noGrp="1"/>
          </p:cNvGraphicFramePr>
          <p:nvPr userDrawn="1">
            <p:extLst>
              <p:ext uri="{D42A27DB-BD31-4B8C-83A1-F6EECF244321}">
                <p14:modId xmlns:p14="http://schemas.microsoft.com/office/powerpoint/2010/main" val="4171814070"/>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9225C834-92D7-443A-B438-EB7B86C8BFFB}"/>
              </a:ext>
            </a:extLst>
          </p:cNvPr>
          <p:cNvSpPr>
            <a:spLocks noGrp="1"/>
          </p:cNvSpPr>
          <p:nvPr>
            <p:ph type="title"/>
          </p:nvPr>
        </p:nvSpPr>
        <p:spPr>
          <a:xfrm>
            <a:off x="576072" y="365125"/>
            <a:ext cx="11064240" cy="82296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5D0D6C-2EAB-4880-A732-DEC2C17288DE}"/>
              </a:ext>
            </a:extLst>
          </p:cNvPr>
          <p:cNvSpPr>
            <a:spLocks noGrp="1"/>
          </p:cNvSpPr>
          <p:nvPr>
            <p:ph sz="half" idx="1"/>
          </p:nvPr>
        </p:nvSpPr>
        <p:spPr>
          <a:xfrm>
            <a:off x="576071"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98F9AF-05A2-4210-91F5-EEBE612BA04D}"/>
              </a:ext>
            </a:extLst>
          </p:cNvPr>
          <p:cNvSpPr>
            <a:spLocks noGrp="1"/>
          </p:cNvSpPr>
          <p:nvPr>
            <p:ph sz="half" idx="2"/>
          </p:nvPr>
        </p:nvSpPr>
        <p:spPr>
          <a:xfrm>
            <a:off x="6199759" y="1280160"/>
            <a:ext cx="5440553" cy="484632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68CA09AD-FEE0-461C-A1F0-0A84668B9A3B}"/>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dirty="0"/>
              <a:t>Insert Risk Classification (using: Insert tab &gt; Header &amp; Footer)</a:t>
            </a:r>
          </a:p>
        </p:txBody>
      </p:sp>
      <p:sp>
        <p:nvSpPr>
          <p:cNvPr id="7" name="Slide Number Placeholder 6">
            <a:extLst>
              <a:ext uri="{FF2B5EF4-FFF2-40B4-BE49-F238E27FC236}">
                <a16:creationId xmlns:a16="http://schemas.microsoft.com/office/drawing/2014/main" id="{E6F4E1DB-AD51-4F8C-BEC9-75BC0464471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0" name="Picture 9">
            <a:extLst>
              <a:ext uri="{FF2B5EF4-FFF2-40B4-BE49-F238E27FC236}">
                <a16:creationId xmlns:a16="http://schemas.microsoft.com/office/drawing/2014/main" id="{42CF2FB8-0679-44AF-A0C2-59CA07D6F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97536278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ABE7C74-76FF-4D1B-A3DE-C8C4EDED9DC8}"/>
              </a:ext>
            </a:extLst>
          </p:cNvPr>
          <p:cNvGraphicFramePr>
            <a:graphicFrameLocks noGrp="1"/>
          </p:cNvGraphicFramePr>
          <p:nvPr userDrawn="1">
            <p:extLst>
              <p:ext uri="{D42A27DB-BD31-4B8C-83A1-F6EECF244321}">
                <p14:modId xmlns:p14="http://schemas.microsoft.com/office/powerpoint/2010/main" val="816570472"/>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2" name="Title 1">
            <a:extLst>
              <a:ext uri="{FF2B5EF4-FFF2-40B4-BE49-F238E27FC236}">
                <a16:creationId xmlns:a16="http://schemas.microsoft.com/office/drawing/2014/main" id="{B209B8D3-CC09-4E46-A977-FB9B864DAF2E}"/>
              </a:ext>
            </a:extLst>
          </p:cNvPr>
          <p:cNvSpPr>
            <a:spLocks noGrp="1"/>
          </p:cNvSpPr>
          <p:nvPr>
            <p:ph type="title"/>
          </p:nvPr>
        </p:nvSpPr>
        <p:spPr>
          <a:xfrm>
            <a:off x="576072" y="365125"/>
            <a:ext cx="11064240"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0841CE-7B10-4DFB-A265-BDCA8379E78A}"/>
              </a:ext>
            </a:extLst>
          </p:cNvPr>
          <p:cNvSpPr>
            <a:spLocks noGrp="1"/>
          </p:cNvSpPr>
          <p:nvPr>
            <p:ph type="body" idx="1"/>
          </p:nvPr>
        </p:nvSpPr>
        <p:spPr>
          <a:xfrm>
            <a:off x="576071"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6B4DE-D4CD-43E1-B3F7-1215418C6DD4}"/>
              </a:ext>
            </a:extLst>
          </p:cNvPr>
          <p:cNvSpPr>
            <a:spLocks noGrp="1"/>
          </p:cNvSpPr>
          <p:nvPr>
            <p:ph sz="half" idx="2"/>
          </p:nvPr>
        </p:nvSpPr>
        <p:spPr>
          <a:xfrm>
            <a:off x="576071"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C7959A-24F2-4974-A998-D819B6DBC150}"/>
              </a:ext>
            </a:extLst>
          </p:cNvPr>
          <p:cNvSpPr>
            <a:spLocks noGrp="1"/>
          </p:cNvSpPr>
          <p:nvPr>
            <p:ph type="body" sz="quarter" idx="3"/>
          </p:nvPr>
        </p:nvSpPr>
        <p:spPr>
          <a:xfrm>
            <a:off x="6199758" y="1280160"/>
            <a:ext cx="5440554" cy="457200"/>
          </a:xfrm>
        </p:spPr>
        <p:txBody>
          <a:bodyPr anchor="t"/>
          <a:lstStyle>
            <a:lvl1pPr marL="0" indent="0">
              <a:lnSpc>
                <a:spcPct val="100000"/>
              </a:lnSpc>
              <a:spcBef>
                <a:spcPts val="0"/>
              </a:spcBef>
              <a:buNone/>
              <a:defRPr sz="16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41D07A-C844-44F1-94C9-C09FB5E2A81C}"/>
              </a:ext>
            </a:extLst>
          </p:cNvPr>
          <p:cNvSpPr>
            <a:spLocks noGrp="1"/>
          </p:cNvSpPr>
          <p:nvPr>
            <p:ph sz="quarter" idx="4"/>
          </p:nvPr>
        </p:nvSpPr>
        <p:spPr>
          <a:xfrm>
            <a:off x="6199758" y="1920240"/>
            <a:ext cx="5440554" cy="4206240"/>
          </a:xfrm>
        </p:spPr>
        <p:txBody>
          <a:bodyPr/>
          <a:lstStyle>
            <a:lvl1pPr>
              <a:defRPr sz="2000"/>
            </a:lvl1pPr>
            <a:lvl2pPr>
              <a:defRPr sz="20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2490566E-2BEF-48E8-A19B-C4CC8EAC19B7}"/>
              </a:ext>
            </a:extLst>
          </p:cNvPr>
          <p:cNvSpPr>
            <a:spLocks noGrp="1"/>
          </p:cNvSpPr>
          <p:nvPr>
            <p:ph type="ftr" sz="quarter" idx="11"/>
          </p:nvPr>
        </p:nvSpPr>
        <p:spPr bwMode="white">
          <a:xfrm>
            <a:off x="7406640" y="6492240"/>
            <a:ext cx="4114800" cy="182880"/>
          </a:xfrm>
        </p:spPr>
        <p:txBody>
          <a:bodyPr/>
          <a:lstStyle>
            <a:lvl1pPr algn="r">
              <a:defRPr>
                <a:solidFill>
                  <a:schemeClr val="bg1"/>
                </a:solidFill>
              </a:defRPr>
            </a:lvl1pPr>
          </a:lstStyle>
          <a:p>
            <a:r>
              <a:rPr lang="en-US" dirty="0"/>
              <a:t>Insert Risk Classification (using: Insert tab &gt; Header &amp; Footer)</a:t>
            </a:r>
          </a:p>
        </p:txBody>
      </p:sp>
      <p:sp>
        <p:nvSpPr>
          <p:cNvPr id="9" name="Slide Number Placeholder 8">
            <a:extLst>
              <a:ext uri="{FF2B5EF4-FFF2-40B4-BE49-F238E27FC236}">
                <a16:creationId xmlns:a16="http://schemas.microsoft.com/office/drawing/2014/main" id="{D1E8D924-64F5-413E-8103-408FA4D09808}"/>
              </a:ext>
            </a:extLst>
          </p:cNvPr>
          <p:cNvSpPr>
            <a:spLocks noGrp="1"/>
          </p:cNvSpPr>
          <p:nvPr>
            <p:ph type="sldNum" sz="quarter" idx="12"/>
          </p:nvPr>
        </p:nvSpPr>
        <p:spPr bwMode="white"/>
        <p:txBody>
          <a:bodyPr/>
          <a:lstStyle>
            <a:lvl1pPr>
              <a:defRPr>
                <a:solidFill>
                  <a:schemeClr val="bg1"/>
                </a:solidFill>
              </a:defRPr>
            </a:lvl1pPr>
          </a:lstStyle>
          <a:p>
            <a:fld id="{0165B0C6-AD63-4B9C-AB2F-9350F21B15E6}" type="slidenum">
              <a:rPr lang="en-US" smtClean="0"/>
              <a:pPr/>
              <a:t>‹#›</a:t>
            </a:fld>
            <a:endParaRPr lang="en-US" dirty="0"/>
          </a:p>
        </p:txBody>
      </p:sp>
      <p:pic>
        <p:nvPicPr>
          <p:cNvPr id="12" name="Picture 11">
            <a:extLst>
              <a:ext uri="{FF2B5EF4-FFF2-40B4-BE49-F238E27FC236}">
                <a16:creationId xmlns:a16="http://schemas.microsoft.com/office/drawing/2014/main" id="{E58DA684-F277-4AD5-837C-BB194FFEFE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Tree>
    <p:extLst>
      <p:ext uri="{BB962C8B-B14F-4D97-AF65-F5344CB8AC3E}">
        <p14:creationId xmlns:p14="http://schemas.microsoft.com/office/powerpoint/2010/main" val="36578266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4358EABF-2051-4B05-8E21-A208A7504D9B}"/>
              </a:ext>
            </a:extLst>
          </p:cNvPr>
          <p:cNvGraphicFramePr>
            <a:graphicFrameLocks noGrp="1"/>
          </p:cNvGraphicFramePr>
          <p:nvPr userDrawn="1">
            <p:extLst>
              <p:ext uri="{D42A27DB-BD31-4B8C-83A1-F6EECF244321}">
                <p14:modId xmlns:p14="http://schemas.microsoft.com/office/powerpoint/2010/main" val="1065788933"/>
              </p:ext>
            </p:extLst>
          </p:nvPr>
        </p:nvGraphicFramePr>
        <p:xfrm>
          <a:off x="0" y="6355080"/>
          <a:ext cx="12198096" cy="512064"/>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839936348"/>
                    </a:ext>
                  </a:extLst>
                </a:gridCol>
                <a:gridCol w="10369296">
                  <a:extLst>
                    <a:ext uri="{9D8B030D-6E8A-4147-A177-3AD203B41FA5}">
                      <a16:colId xmlns:a16="http://schemas.microsoft.com/office/drawing/2014/main" val="1375401518"/>
                    </a:ext>
                  </a:extLst>
                </a:gridCol>
              </a:tblGrid>
              <a:tr h="512064">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854575129"/>
                  </a:ext>
                </a:extLst>
              </a:tr>
            </a:tbl>
          </a:graphicData>
        </a:graphic>
      </p:graphicFrame>
      <p:sp>
        <p:nvSpPr>
          <p:cNvPr id="4" name="Slide Number Placeholder 3">
            <a:extLst>
              <a:ext uri="{FF2B5EF4-FFF2-40B4-BE49-F238E27FC236}">
                <a16:creationId xmlns:a16="http://schemas.microsoft.com/office/drawing/2014/main" id="{84A0CAD5-EB07-4377-993D-440B6335AA99}"/>
              </a:ext>
            </a:extLst>
          </p:cNvPr>
          <p:cNvSpPr>
            <a:spLocks noGrp="1"/>
          </p:cNvSpPr>
          <p:nvPr>
            <p:ph type="sldNum" sz="quarter" idx="12"/>
          </p:nvPr>
        </p:nvSpPr>
        <p:spPr bwMode="white">
          <a:xfrm>
            <a:off x="11516810" y="6492240"/>
            <a:ext cx="397822" cy="163203"/>
          </a:xfrm>
        </p:spPr>
        <p:txBody>
          <a:bodyPr/>
          <a:lstStyle>
            <a:lvl1pPr>
              <a:defRPr>
                <a:solidFill>
                  <a:schemeClr val="bg1"/>
                </a:solidFill>
              </a:defRPr>
            </a:lvl1pPr>
          </a:lstStyle>
          <a:p>
            <a:fld id="{0165B0C6-AD63-4B9C-AB2F-9350F21B15E6}" type="slidenum">
              <a:rPr lang="en-US" smtClean="0"/>
              <a:pPr/>
              <a:t>‹#›</a:t>
            </a:fld>
            <a:endParaRPr lang="en-US" dirty="0"/>
          </a:p>
        </p:txBody>
      </p:sp>
      <p:pic>
        <p:nvPicPr>
          <p:cNvPr id="7" name="Picture 6">
            <a:extLst>
              <a:ext uri="{FF2B5EF4-FFF2-40B4-BE49-F238E27FC236}">
                <a16:creationId xmlns:a16="http://schemas.microsoft.com/office/drawing/2014/main" id="{116514C1-4401-4467-AB9B-669FF7CE6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1729"/>
            <a:ext cx="1371600" cy="270903"/>
          </a:xfrm>
          <a:prstGeom prst="rect">
            <a:avLst/>
          </a:prstGeom>
        </p:spPr>
      </p:pic>
      <p:sp>
        <p:nvSpPr>
          <p:cNvPr id="5" name="Slide Number Placeholder 4">
            <a:extLst>
              <a:ext uri="{FF2B5EF4-FFF2-40B4-BE49-F238E27FC236}">
                <a16:creationId xmlns:a16="http://schemas.microsoft.com/office/drawing/2014/main" id="{E8B5022E-5F8B-46D3-B9C6-B8EC4B052A39}"/>
              </a:ext>
            </a:extLst>
          </p:cNvPr>
          <p:cNvSpPr txBox="1">
            <a:spLocks/>
          </p:cNvSpPr>
          <p:nvPr userDrawn="1"/>
        </p:nvSpPr>
        <p:spPr>
          <a:xfrm>
            <a:off x="11640312" y="6492240"/>
            <a:ext cx="274320" cy="182880"/>
          </a:xfrm>
          <a:prstGeom prst="rect">
            <a:avLst/>
          </a:prstGeom>
        </p:spPr>
        <p:txBody>
          <a:bodyPr vert="horz" lIns="0" tIns="0" rIns="0" bIns="0" rtlCol="0" anchor="b"/>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165B0C6-AD63-4B9C-AB2F-9350F21B15E6}"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30564842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and Content Paragraph 2">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48256"/>
            <a:ext cx="10515600" cy="4133088"/>
          </a:xfrm>
        </p:spPr>
        <p:txBody>
          <a:bodyPr>
            <a:normAutofit/>
          </a:bodyPr>
          <a:lstStyle>
            <a:lvl1pPr marL="0" indent="0">
              <a:lnSpc>
                <a:spcPct val="100000"/>
              </a:lnSpc>
              <a:spcBef>
                <a:spcPts val="1333"/>
              </a:spcBef>
              <a:buNone/>
              <a:defRPr sz="1600"/>
            </a:lvl1pPr>
            <a:lvl2pPr marL="319609" indent="0">
              <a:buNone/>
              <a:defRPr/>
            </a:lvl2pPr>
            <a:lvl3pPr marL="601118" indent="0">
              <a:buNone/>
              <a:defRPr/>
            </a:lvl3pPr>
            <a:lvl4pPr marL="901677" indent="0">
              <a:buNone/>
              <a:defRPr/>
            </a:lvl4pPr>
            <a:lvl5pPr marL="1147205" indent="0">
              <a:buNone/>
              <a:defRPr/>
            </a:lvl5pPr>
          </a:lstStyle>
          <a:p>
            <a:pPr lvl="0"/>
            <a:r>
              <a:rPr lang="en-US"/>
              <a:t>Click to edit Master text styles</a:t>
            </a:r>
          </a:p>
        </p:txBody>
      </p:sp>
      <p:sp>
        <p:nvSpPr>
          <p:cNvPr id="14" name="Title 1"/>
          <p:cNvSpPr>
            <a:spLocks noGrp="1"/>
          </p:cNvSpPr>
          <p:nvPr>
            <p:ph type="title"/>
          </p:nvPr>
        </p:nvSpPr>
        <p:spPr>
          <a:xfrm>
            <a:off x="838200" y="236560"/>
            <a:ext cx="10515600" cy="1000837"/>
          </a:xfrm>
        </p:spPr>
        <p:txBody>
          <a:bodyPr>
            <a:normAutofit/>
          </a:bodyPr>
          <a:lstStyle>
            <a:lvl1pPr>
              <a:defRPr sz="3200"/>
            </a:lvl1pPr>
          </a:lstStyle>
          <a:p>
            <a:r>
              <a:rPr lang="en-US"/>
              <a:t>Click to edit Master title style</a:t>
            </a:r>
            <a:endParaRPr lang="en-US" dirty="0"/>
          </a:p>
        </p:txBody>
      </p:sp>
      <p:sp>
        <p:nvSpPr>
          <p:cNvPr id="16" name="Text Placeholder 14"/>
          <p:cNvSpPr>
            <a:spLocks noGrp="1"/>
          </p:cNvSpPr>
          <p:nvPr>
            <p:ph type="body" sz="quarter" idx="13" hasCustomPrompt="1"/>
          </p:nvPr>
        </p:nvSpPr>
        <p:spPr>
          <a:xfrm>
            <a:off x="845851" y="1239723"/>
            <a:ext cx="10515600" cy="584200"/>
          </a:xfrm>
        </p:spPr>
        <p:txBody>
          <a:bodyPr>
            <a:normAutofit/>
          </a:bodyPr>
          <a:lstStyle>
            <a:lvl1pPr marL="0" indent="0">
              <a:buNone/>
              <a:defRPr sz="1867" baseline="0">
                <a:solidFill>
                  <a:schemeClr val="tx1">
                    <a:lumMod val="50000"/>
                    <a:lumOff val="50000"/>
                  </a:schemeClr>
                </a:solidFill>
              </a:defRPr>
            </a:lvl1pPr>
          </a:lstStyle>
          <a:p>
            <a:pPr lvl="0"/>
            <a:r>
              <a:rPr lang="en-US" dirty="0"/>
              <a:t>Subhead</a:t>
            </a:r>
          </a:p>
        </p:txBody>
      </p:sp>
      <p:sp>
        <p:nvSpPr>
          <p:cNvPr id="9" name="Slide Number Placeholder 5">
            <a:extLst>
              <a:ext uri="{FF2B5EF4-FFF2-40B4-BE49-F238E27FC236}">
                <a16:creationId xmlns:a16="http://schemas.microsoft.com/office/drawing/2014/main" id="{D566093E-A855-4B59-B5FE-ACDE08AA15F5}"/>
              </a:ext>
            </a:extLst>
          </p:cNvPr>
          <p:cNvSpPr>
            <a:spLocks noGrp="1"/>
          </p:cNvSpPr>
          <p:nvPr>
            <p:ph type="sldNum" sz="quarter" idx="12"/>
          </p:nvPr>
        </p:nvSpPr>
        <p:spPr>
          <a:xfrm>
            <a:off x="11506200" y="6356350"/>
            <a:ext cx="685800" cy="501649"/>
          </a:xfrm>
        </p:spPr>
        <p:txBody>
          <a:bodyPr/>
          <a:lstStyle>
            <a:lvl1pPr>
              <a:defRPr>
                <a:solidFill>
                  <a:schemeClr val="bg1"/>
                </a:solidFill>
              </a:defRPr>
            </a:lvl1pPr>
          </a:lstStyle>
          <a:p>
            <a:fld id="{1F36BDE1-9F69-D444-9770-E7676ED456C3}" type="slidenum">
              <a:rPr lang="en-US" smtClean="0"/>
              <a:pPr/>
              <a:t>‹#›</a:t>
            </a:fld>
            <a:endParaRPr lang="en-US" dirty="0"/>
          </a:p>
        </p:txBody>
      </p:sp>
      <p:pic>
        <p:nvPicPr>
          <p:cNvPr id="10" name="Picture 9">
            <a:extLst>
              <a:ext uri="{FF2B5EF4-FFF2-40B4-BE49-F238E27FC236}">
                <a16:creationId xmlns:a16="http://schemas.microsoft.com/office/drawing/2014/main" id="{9B66FCD1-FB56-4AEB-8120-6FD9C35F5195}"/>
              </a:ext>
            </a:extLst>
          </p:cNvPr>
          <p:cNvPicPr>
            <a:picLocks noChangeAspect="1"/>
          </p:cNvPicPr>
          <p:nvPr userDrawn="1"/>
        </p:nvPicPr>
        <p:blipFill>
          <a:blip r:embed="rId2"/>
          <a:stretch>
            <a:fillRect/>
          </a:stretch>
        </p:blipFill>
        <p:spPr>
          <a:xfrm>
            <a:off x="38878" y="6479618"/>
            <a:ext cx="1642929" cy="385047"/>
          </a:xfrm>
          <a:prstGeom prst="rect">
            <a:avLst/>
          </a:prstGeom>
        </p:spPr>
      </p:pic>
      <p:sp>
        <p:nvSpPr>
          <p:cNvPr id="12" name="Rectangle 11">
            <a:extLst>
              <a:ext uri="{FF2B5EF4-FFF2-40B4-BE49-F238E27FC236}">
                <a16:creationId xmlns:a16="http://schemas.microsoft.com/office/drawing/2014/main" id="{52959943-DF86-4712-88D7-F5DC3492B892}"/>
              </a:ext>
            </a:extLst>
          </p:cNvPr>
          <p:cNvSpPr/>
          <p:nvPr userDrawn="1"/>
        </p:nvSpPr>
        <p:spPr>
          <a:xfrm>
            <a:off x="1681808" y="6545203"/>
            <a:ext cx="10510193" cy="176380"/>
          </a:xfrm>
          <a:prstGeom prst="rect">
            <a:avLst/>
          </a:prstGeom>
          <a:solidFill>
            <a:srgbClr val="3B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531198622"/>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noChangeArrowheads="1"/>
          </p:cNvSpPr>
          <p:nvPr>
            <p:ph type="sldNum" sz="quarter" idx="10"/>
          </p:nvPr>
        </p:nvSpPr>
        <p:spPr>
          <a:xfrm>
            <a:off x="8737600" y="6356351"/>
            <a:ext cx="2844800" cy="365125"/>
          </a:xfrm>
          <a:prstGeom prst="rect">
            <a:avLst/>
          </a:prstGeom>
        </p:spPr>
        <p:txBody>
          <a:bodyPr/>
          <a:lstStyle>
            <a:lvl1pPr>
              <a:defRPr/>
            </a:lvl1pPr>
          </a:lstStyle>
          <a:p>
            <a:pPr>
              <a:defRPr/>
            </a:pPr>
            <a:fld id="{0F722DC1-C4CC-4766-B1B3-F67529491BD4}" type="slidenum">
              <a:rPr lang="en-US"/>
              <a:pPr>
                <a:defRPr/>
              </a:pPr>
              <a:t>‹#›</a:t>
            </a:fld>
            <a:endParaRPr lang="en-US" dirty="0"/>
          </a:p>
        </p:txBody>
      </p:sp>
    </p:spTree>
    <p:extLst>
      <p:ext uri="{BB962C8B-B14F-4D97-AF65-F5344CB8AC3E}">
        <p14:creationId xmlns:p14="http://schemas.microsoft.com/office/powerpoint/2010/main" val="2422257838"/>
      </p:ext>
    </p:extLst>
  </p:cSld>
  <p:clrMapOvr>
    <a:masterClrMapping/>
  </p:clrMapOvr>
  <p:hf sldNum="0" hdr="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272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6606650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3612005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2"/>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4251535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004683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FE126CF-01C1-D848-B42D-38AC11F78716}"/>
              </a:ext>
            </a:extLst>
          </p:cNvPr>
          <p:cNvSpPr/>
          <p:nvPr userDrawn="1"/>
        </p:nvSpPr>
        <p:spPr>
          <a:xfrm rot="18951736">
            <a:off x="289900" y="3896852"/>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cxnSp>
        <p:nvCxnSpPr>
          <p:cNvPr id="29" name="Straight Connector 28">
            <a:extLst>
              <a:ext uri="{FF2B5EF4-FFF2-40B4-BE49-F238E27FC236}">
                <a16:creationId xmlns:a16="http://schemas.microsoft.com/office/drawing/2014/main" id="{4C644530-26D9-9F43-91A3-A973F11C5034}"/>
              </a:ext>
            </a:extLst>
          </p:cNvPr>
          <p:cNvCxnSpPr>
            <a:cxnSpLocks/>
          </p:cNvCxnSpPr>
          <p:nvPr userDrawn="1"/>
        </p:nvCxnSpPr>
        <p:spPr>
          <a:xfrm flipV="1">
            <a:off x="-379436"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4"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sp>
        <p:nvSpPr>
          <p:cNvPr id="33" name="Oval 32">
            <a:extLst>
              <a:ext uri="{FF2B5EF4-FFF2-40B4-BE49-F238E27FC236}">
                <a16:creationId xmlns:a16="http://schemas.microsoft.com/office/drawing/2014/main" id="{34F71543-F7D5-A34E-B48A-D951BFEAEE31}"/>
              </a:ext>
            </a:extLst>
          </p:cNvPr>
          <p:cNvSpPr/>
          <p:nvPr userDrawn="1"/>
        </p:nvSpPr>
        <p:spPr>
          <a:xfrm>
            <a:off x="1051560" y="3941064"/>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7" name="Picture 26">
            <a:extLst>
              <a:ext uri="{FF2B5EF4-FFF2-40B4-BE49-F238E27FC236}">
                <a16:creationId xmlns:a16="http://schemas.microsoft.com/office/drawing/2014/main" id="{0578E368-7437-D842-AA60-03ACAB31426D}"/>
              </a:ext>
            </a:extLst>
          </p:cNvPr>
          <p:cNvPicPr>
            <a:picLocks noChangeAspect="1"/>
          </p:cNvPicPr>
          <p:nvPr userDrawn="1"/>
        </p:nvPicPr>
        <p:blipFill>
          <a:blip r:embed="rId5"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30" name="Picture 29">
            <a:extLst>
              <a:ext uri="{FF2B5EF4-FFF2-40B4-BE49-F238E27FC236}">
                <a16:creationId xmlns:a16="http://schemas.microsoft.com/office/drawing/2014/main" id="{1015FA53-B318-4F48-AD90-A0C8E8152B9A}"/>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sp>
        <p:nvSpPr>
          <p:cNvPr id="31" name="Oval 30">
            <a:extLst>
              <a:ext uri="{FF2B5EF4-FFF2-40B4-BE49-F238E27FC236}">
                <a16:creationId xmlns:a16="http://schemas.microsoft.com/office/drawing/2014/main" id="{EB4F3B5E-1533-DF46-9C6A-20A96FFE60CD}"/>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2" name="Oval 31">
            <a:extLst>
              <a:ext uri="{FF2B5EF4-FFF2-40B4-BE49-F238E27FC236}">
                <a16:creationId xmlns:a16="http://schemas.microsoft.com/office/drawing/2014/main" id="{5D394F96-284F-334D-9D1B-0A26CDFF8850}"/>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4" name="Oval 33">
            <a:extLst>
              <a:ext uri="{FF2B5EF4-FFF2-40B4-BE49-F238E27FC236}">
                <a16:creationId xmlns:a16="http://schemas.microsoft.com/office/drawing/2014/main" id="{B162D2AD-C013-5146-8E62-FB86B8C87096}"/>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5" name="Oval 34">
            <a:extLst>
              <a:ext uri="{FF2B5EF4-FFF2-40B4-BE49-F238E27FC236}">
                <a16:creationId xmlns:a16="http://schemas.microsoft.com/office/drawing/2014/main" id="{085D019B-90C7-9A41-A866-9307199413E7}"/>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6" name="Oval 35">
            <a:extLst>
              <a:ext uri="{FF2B5EF4-FFF2-40B4-BE49-F238E27FC236}">
                <a16:creationId xmlns:a16="http://schemas.microsoft.com/office/drawing/2014/main" id="{FBA4AB2B-2968-CD49-976C-E4B44601853F}"/>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37" name="Picture 36">
            <a:extLst>
              <a:ext uri="{FF2B5EF4-FFF2-40B4-BE49-F238E27FC236}">
                <a16:creationId xmlns:a16="http://schemas.microsoft.com/office/drawing/2014/main" id="{8DAA5C09-2FB8-2A47-AC7B-9059C972269E}"/>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8" name="Text Box 10">
            <a:extLst>
              <a:ext uri="{FF2B5EF4-FFF2-40B4-BE49-F238E27FC236}">
                <a16:creationId xmlns:a16="http://schemas.microsoft.com/office/drawing/2014/main" id="{65AA8424-F63A-7C4D-88DC-F8B83EA04A8A}"/>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38" name="Slide Number Placeholder 1">
            <a:extLst>
              <a:ext uri="{FF2B5EF4-FFF2-40B4-BE49-F238E27FC236}">
                <a16:creationId xmlns:a16="http://schemas.microsoft.com/office/drawing/2014/main" id="{E0A8C34F-FE1F-054D-9760-7F4201FF2213}"/>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311156158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8"/>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3147699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4898813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220082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21"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29"/>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21" y="2057402"/>
            <a:ext cx="393276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7981477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21"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29"/>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21" y="2057402"/>
            <a:ext cx="393276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7105147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8"/>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8990700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3" y="365127"/>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71706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41606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7C0F3C9-8A61-8840-804D-EC65A8BDF8A2}"/>
              </a:ext>
            </a:extLst>
          </p:cNvPr>
          <p:cNvSpPr/>
          <p:nvPr userDrawn="1"/>
        </p:nvSpPr>
        <p:spPr>
          <a:xfrm rot="18951736">
            <a:off x="-413484" y="4504660"/>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cxnSp>
        <p:nvCxnSpPr>
          <p:cNvPr id="29" name="Straight Connector 28">
            <a:extLst>
              <a:ext uri="{FF2B5EF4-FFF2-40B4-BE49-F238E27FC236}">
                <a16:creationId xmlns:a16="http://schemas.microsoft.com/office/drawing/2014/main" id="{4C644530-26D9-9F43-91A3-A973F11C5034}"/>
              </a:ext>
            </a:extLst>
          </p:cNvPr>
          <p:cNvCxnSpPr>
            <a:cxnSpLocks/>
          </p:cNvCxnSpPr>
          <p:nvPr userDrawn="1"/>
        </p:nvCxnSpPr>
        <p:spPr>
          <a:xfrm flipV="1">
            <a:off x="-379436"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4"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sp>
        <p:nvSpPr>
          <p:cNvPr id="33" name="Oval 32">
            <a:extLst>
              <a:ext uri="{FF2B5EF4-FFF2-40B4-BE49-F238E27FC236}">
                <a16:creationId xmlns:a16="http://schemas.microsoft.com/office/drawing/2014/main" id="{34F71543-F7D5-A34E-B48A-D951BFEAEE31}"/>
              </a:ext>
            </a:extLst>
          </p:cNvPr>
          <p:cNvSpPr/>
          <p:nvPr userDrawn="1"/>
        </p:nvSpPr>
        <p:spPr>
          <a:xfrm>
            <a:off x="1051560" y="3941064"/>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7" name="Picture 26">
            <a:extLst>
              <a:ext uri="{FF2B5EF4-FFF2-40B4-BE49-F238E27FC236}">
                <a16:creationId xmlns:a16="http://schemas.microsoft.com/office/drawing/2014/main" id="{0578E368-7437-D842-AA60-03ACAB31426D}"/>
              </a:ext>
            </a:extLst>
          </p:cNvPr>
          <p:cNvPicPr>
            <a:picLocks noChangeAspect="1"/>
          </p:cNvPicPr>
          <p:nvPr userDrawn="1"/>
        </p:nvPicPr>
        <p:blipFill>
          <a:blip r:embed="rId5"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30" name="Picture 29">
            <a:extLst>
              <a:ext uri="{FF2B5EF4-FFF2-40B4-BE49-F238E27FC236}">
                <a16:creationId xmlns:a16="http://schemas.microsoft.com/office/drawing/2014/main" id="{1015FA53-B318-4F48-AD90-A0C8E8152B9A}"/>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sp>
        <p:nvSpPr>
          <p:cNvPr id="31" name="Oval 30">
            <a:extLst>
              <a:ext uri="{FF2B5EF4-FFF2-40B4-BE49-F238E27FC236}">
                <a16:creationId xmlns:a16="http://schemas.microsoft.com/office/drawing/2014/main" id="{EB4F3B5E-1533-DF46-9C6A-20A96FFE60CD}"/>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2" name="Oval 31">
            <a:extLst>
              <a:ext uri="{FF2B5EF4-FFF2-40B4-BE49-F238E27FC236}">
                <a16:creationId xmlns:a16="http://schemas.microsoft.com/office/drawing/2014/main" id="{5D394F96-284F-334D-9D1B-0A26CDFF8850}"/>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4" name="Oval 33">
            <a:extLst>
              <a:ext uri="{FF2B5EF4-FFF2-40B4-BE49-F238E27FC236}">
                <a16:creationId xmlns:a16="http://schemas.microsoft.com/office/drawing/2014/main" id="{B162D2AD-C013-5146-8E62-FB86B8C87096}"/>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5" name="Oval 34">
            <a:extLst>
              <a:ext uri="{FF2B5EF4-FFF2-40B4-BE49-F238E27FC236}">
                <a16:creationId xmlns:a16="http://schemas.microsoft.com/office/drawing/2014/main" id="{085D019B-90C7-9A41-A866-9307199413E7}"/>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6" name="Oval 35">
            <a:extLst>
              <a:ext uri="{FF2B5EF4-FFF2-40B4-BE49-F238E27FC236}">
                <a16:creationId xmlns:a16="http://schemas.microsoft.com/office/drawing/2014/main" id="{FBA4AB2B-2968-CD49-976C-E4B44601853F}"/>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37" name="Picture 36">
            <a:extLst>
              <a:ext uri="{FF2B5EF4-FFF2-40B4-BE49-F238E27FC236}">
                <a16:creationId xmlns:a16="http://schemas.microsoft.com/office/drawing/2014/main" id="{8DAA5C09-2FB8-2A47-AC7B-9059C972269E}"/>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3" name="Text Box 10">
            <a:extLst>
              <a:ext uri="{FF2B5EF4-FFF2-40B4-BE49-F238E27FC236}">
                <a16:creationId xmlns:a16="http://schemas.microsoft.com/office/drawing/2014/main" id="{F0010B8B-335D-8D47-8C11-0B0D902D5E0F}"/>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26" name="Slide Number Placeholder 1">
            <a:extLst>
              <a:ext uri="{FF2B5EF4-FFF2-40B4-BE49-F238E27FC236}">
                <a16:creationId xmlns:a16="http://schemas.microsoft.com/office/drawing/2014/main" id="{740C8681-43FA-924A-956B-2B814AAF5DC0}"/>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4937861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sp>
        <p:nvSpPr>
          <p:cNvPr id="28" name="Slide Number Placeholder 1">
            <a:extLst>
              <a:ext uri="{FF2B5EF4-FFF2-40B4-BE49-F238E27FC236}">
                <a16:creationId xmlns:a16="http://schemas.microsoft.com/office/drawing/2014/main" id="{7CCA1E72-A621-4847-9AB9-B74892B0C379}"/>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C00000"/>
                </a:solidFill>
                <a:effectLst/>
                <a:uLnTx/>
                <a:uFillTx/>
                <a:latin typeface="Lato" panose="020F0502020204030203" pitchFamily="34" charset="0"/>
                <a:ea typeface="ＭＳ Ｐゴシック" panose="020B0600070205080204" pitchFamily="34" charset="-128"/>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C00000"/>
              </a:solidFill>
              <a:effectLst/>
              <a:uLnTx/>
              <a:uFillTx/>
              <a:latin typeface="Lato" panose="020F0502020204030203" pitchFamily="34" charset="0"/>
              <a:ea typeface="ＭＳ Ｐゴシック" panose="020B0600070205080204" pitchFamily="34" charset="-128"/>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2232685904"/>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14896"/>
            <a:ext cx="3180080" cy="946204"/>
          </a:xfrm>
          <a:prstGeom prst="rect">
            <a:avLst/>
          </a:prstGeom>
        </p:spPr>
      </p:pic>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289386" y="263411"/>
            <a:ext cx="2488881" cy="649174"/>
          </a:xfrm>
          <a:prstGeom prst="rect">
            <a:avLst/>
          </a:prstGeom>
        </p:spPr>
      </p:pic>
      <p:sp>
        <p:nvSpPr>
          <p:cNvPr id="28" name="Slide Number Placeholder 1">
            <a:extLst>
              <a:ext uri="{FF2B5EF4-FFF2-40B4-BE49-F238E27FC236}">
                <a16:creationId xmlns:a16="http://schemas.microsoft.com/office/drawing/2014/main" id="{7CCA1E72-A621-4847-9AB9-B74892B0C379}"/>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5425449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 name="Rectangle 1">
            <a:extLst>
              <a:ext uri="{FF2B5EF4-FFF2-40B4-BE49-F238E27FC236}">
                <a16:creationId xmlns:a16="http://schemas.microsoft.com/office/drawing/2014/main" id="{81AEAC51-1C4C-7640-9CD6-023F1CBCA81E}"/>
              </a:ext>
            </a:extLst>
          </p:cNvPr>
          <p:cNvSpPr/>
          <p:nvPr userDrawn="1"/>
        </p:nvSpPr>
        <p:spPr>
          <a:xfrm>
            <a:off x="-167640" y="1545474"/>
            <a:ext cx="12527280" cy="541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3" name="Text Box 10">
            <a:extLst>
              <a:ext uri="{FF2B5EF4-FFF2-40B4-BE49-F238E27FC236}">
                <a16:creationId xmlns:a16="http://schemas.microsoft.com/office/drawing/2014/main" id="{48F8A759-494F-D346-B821-9BDBBF6616F0}"/>
              </a:ext>
            </a:extLst>
          </p:cNvPr>
          <p:cNvSpPr txBox="1">
            <a:spLocks noChangeArrowheads="1"/>
          </p:cNvSpPr>
          <p:nvPr userDrawn="1"/>
        </p:nvSpPr>
        <p:spPr bwMode="auto">
          <a:xfrm>
            <a:off x="5028786" y="640112"/>
            <a:ext cx="3133722" cy="368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800" b="0" i="0" err="1">
                <a:solidFill>
                  <a:schemeClr val="bg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800" b="1" i="0">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800" b="1" i="0" err="1">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800" b="1" i="0" u="none" strike="noStrike" kern="1200" cap="none" spc="0" normalizeH="0" baseline="0" noProof="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25" name="Straight Connector 24">
            <a:extLst>
              <a:ext uri="{FF2B5EF4-FFF2-40B4-BE49-F238E27FC236}">
                <a16:creationId xmlns:a16="http://schemas.microsoft.com/office/drawing/2014/main" id="{8FAFE199-5A8E-3940-A76E-10A1E8B2D78B}"/>
              </a:ext>
            </a:extLst>
          </p:cNvPr>
          <p:cNvCxnSpPr>
            <a:cxnSpLocks/>
          </p:cNvCxnSpPr>
          <p:nvPr userDrawn="1"/>
        </p:nvCxnSpPr>
        <p:spPr>
          <a:xfrm>
            <a:off x="2644585" y="1555569"/>
            <a:ext cx="10149840" cy="0"/>
          </a:xfrm>
          <a:prstGeom prst="line">
            <a:avLst/>
          </a:prstGeom>
          <a:ln w="193675"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597F148-6196-2947-A8EB-C8EA4FD78887}"/>
              </a:ext>
            </a:extLst>
          </p:cNvPr>
          <p:cNvSpPr/>
          <p:nvPr userDrawn="1"/>
        </p:nvSpPr>
        <p:spPr>
          <a:xfrm>
            <a:off x="223287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7" name="Oval 26">
            <a:extLst>
              <a:ext uri="{FF2B5EF4-FFF2-40B4-BE49-F238E27FC236}">
                <a16:creationId xmlns:a16="http://schemas.microsoft.com/office/drawing/2014/main" id="{CCDB5AA5-8330-F049-A25E-F63EE0A7C6D2}"/>
              </a:ext>
            </a:extLst>
          </p:cNvPr>
          <p:cNvSpPr/>
          <p:nvPr userDrawn="1"/>
        </p:nvSpPr>
        <p:spPr>
          <a:xfrm>
            <a:off x="192281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8" name="Oval 27">
            <a:extLst>
              <a:ext uri="{FF2B5EF4-FFF2-40B4-BE49-F238E27FC236}">
                <a16:creationId xmlns:a16="http://schemas.microsoft.com/office/drawing/2014/main" id="{C98082BB-FF64-AE44-BA6B-2A09ABEA1AD0}"/>
              </a:ext>
            </a:extLst>
          </p:cNvPr>
          <p:cNvSpPr/>
          <p:nvPr userDrawn="1"/>
        </p:nvSpPr>
        <p:spPr>
          <a:xfrm>
            <a:off x="1612755" y="1452433"/>
            <a:ext cx="206272" cy="206272"/>
          </a:xfrm>
          <a:prstGeom prst="ellipse">
            <a:avLst/>
          </a:prstGeom>
          <a:solidFill>
            <a:srgbClr val="FFCE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9" name="Oval 28">
            <a:extLst>
              <a:ext uri="{FF2B5EF4-FFF2-40B4-BE49-F238E27FC236}">
                <a16:creationId xmlns:a16="http://schemas.microsoft.com/office/drawing/2014/main" id="{514A8E1F-CEBE-BD41-83A8-564DC004F675}"/>
              </a:ext>
            </a:extLst>
          </p:cNvPr>
          <p:cNvSpPr/>
          <p:nvPr userDrawn="1"/>
        </p:nvSpPr>
        <p:spPr>
          <a:xfrm>
            <a:off x="1270037" y="1452433"/>
            <a:ext cx="206272" cy="206272"/>
          </a:xfrm>
          <a:prstGeom prst="ellipse">
            <a:avLst/>
          </a:prstGeom>
          <a:solidFill>
            <a:srgbClr val="FFCE3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1" name="Oval 30">
            <a:extLst>
              <a:ext uri="{FF2B5EF4-FFF2-40B4-BE49-F238E27FC236}">
                <a16:creationId xmlns:a16="http://schemas.microsoft.com/office/drawing/2014/main" id="{E82158F9-E2C8-7843-9287-961F6FD8CF45}"/>
              </a:ext>
            </a:extLst>
          </p:cNvPr>
          <p:cNvSpPr/>
          <p:nvPr userDrawn="1"/>
        </p:nvSpPr>
        <p:spPr>
          <a:xfrm>
            <a:off x="918880" y="1452433"/>
            <a:ext cx="206272" cy="206272"/>
          </a:xfrm>
          <a:prstGeom prst="ellipse">
            <a:avLst/>
          </a:prstGeom>
          <a:solidFill>
            <a:srgbClr val="FFCE3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2" name="Oval 31">
            <a:extLst>
              <a:ext uri="{FF2B5EF4-FFF2-40B4-BE49-F238E27FC236}">
                <a16:creationId xmlns:a16="http://schemas.microsoft.com/office/drawing/2014/main" id="{D90A96F1-BAD7-EC4F-B218-DD60C7E609B7}"/>
              </a:ext>
            </a:extLst>
          </p:cNvPr>
          <p:cNvSpPr/>
          <p:nvPr userDrawn="1"/>
        </p:nvSpPr>
        <p:spPr>
          <a:xfrm>
            <a:off x="557449" y="1452433"/>
            <a:ext cx="206272" cy="206272"/>
          </a:xfrm>
          <a:prstGeom prst="ellipse">
            <a:avLst/>
          </a:prstGeom>
          <a:solidFill>
            <a:srgbClr val="FFCE35">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3" name="Oval 32">
            <a:extLst>
              <a:ext uri="{FF2B5EF4-FFF2-40B4-BE49-F238E27FC236}">
                <a16:creationId xmlns:a16="http://schemas.microsoft.com/office/drawing/2014/main" id="{F7294FC5-B6AF-9540-8789-8B4312F5485A}"/>
              </a:ext>
            </a:extLst>
          </p:cNvPr>
          <p:cNvSpPr/>
          <p:nvPr userDrawn="1"/>
        </p:nvSpPr>
        <p:spPr>
          <a:xfrm>
            <a:off x="183908" y="1452433"/>
            <a:ext cx="206272" cy="206272"/>
          </a:xfrm>
          <a:prstGeom prst="ellipse">
            <a:avLst/>
          </a:prstGeom>
          <a:solidFill>
            <a:srgbClr val="FFCE3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8" name="Slide Number Placeholder 1">
            <a:extLst>
              <a:ext uri="{FF2B5EF4-FFF2-40B4-BE49-F238E27FC236}">
                <a16:creationId xmlns:a16="http://schemas.microsoft.com/office/drawing/2014/main" id="{5C8F339D-29C8-1142-A9BF-4D5445EA9925}"/>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187096626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 name="Rectangle 1">
            <a:extLst>
              <a:ext uri="{FF2B5EF4-FFF2-40B4-BE49-F238E27FC236}">
                <a16:creationId xmlns:a16="http://schemas.microsoft.com/office/drawing/2014/main" id="{81AEAC51-1C4C-7640-9CD6-023F1CBCA81E}"/>
              </a:ext>
            </a:extLst>
          </p:cNvPr>
          <p:cNvSpPr/>
          <p:nvPr userDrawn="1"/>
        </p:nvSpPr>
        <p:spPr>
          <a:xfrm>
            <a:off x="-167640" y="1545474"/>
            <a:ext cx="12527280" cy="541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Lato" panose="020F0502020204030203" pitchFamily="34" charset="0"/>
              </a:rPr>
              <a:t>z</a:t>
            </a:r>
          </a:p>
        </p:txBody>
      </p:sp>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3" name="Text Box 10">
            <a:extLst>
              <a:ext uri="{FF2B5EF4-FFF2-40B4-BE49-F238E27FC236}">
                <a16:creationId xmlns:a16="http://schemas.microsoft.com/office/drawing/2014/main" id="{48F8A759-494F-D346-B821-9BDBBF6616F0}"/>
              </a:ext>
            </a:extLst>
          </p:cNvPr>
          <p:cNvSpPr txBox="1">
            <a:spLocks noChangeArrowheads="1"/>
          </p:cNvSpPr>
          <p:nvPr userDrawn="1"/>
        </p:nvSpPr>
        <p:spPr bwMode="auto">
          <a:xfrm>
            <a:off x="5028786" y="640112"/>
            <a:ext cx="3133722" cy="368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800" b="0" i="0" err="1">
                <a:solidFill>
                  <a:schemeClr val="bg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800" b="1" i="0">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800" b="1" i="0" err="1">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800" b="1" i="0" u="none" strike="noStrike" kern="1200" cap="none" spc="0" normalizeH="0" baseline="0" noProof="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25" name="Straight Connector 24">
            <a:extLst>
              <a:ext uri="{FF2B5EF4-FFF2-40B4-BE49-F238E27FC236}">
                <a16:creationId xmlns:a16="http://schemas.microsoft.com/office/drawing/2014/main" id="{8FAFE199-5A8E-3940-A76E-10A1E8B2D78B}"/>
              </a:ext>
            </a:extLst>
          </p:cNvPr>
          <p:cNvCxnSpPr>
            <a:cxnSpLocks/>
          </p:cNvCxnSpPr>
          <p:nvPr userDrawn="1"/>
        </p:nvCxnSpPr>
        <p:spPr>
          <a:xfrm>
            <a:off x="2644585" y="1555569"/>
            <a:ext cx="10149840" cy="0"/>
          </a:xfrm>
          <a:prstGeom prst="line">
            <a:avLst/>
          </a:prstGeom>
          <a:ln w="193675"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597F148-6196-2947-A8EB-C8EA4FD78887}"/>
              </a:ext>
            </a:extLst>
          </p:cNvPr>
          <p:cNvSpPr/>
          <p:nvPr userDrawn="1"/>
        </p:nvSpPr>
        <p:spPr>
          <a:xfrm>
            <a:off x="223287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7" name="Oval 26">
            <a:extLst>
              <a:ext uri="{FF2B5EF4-FFF2-40B4-BE49-F238E27FC236}">
                <a16:creationId xmlns:a16="http://schemas.microsoft.com/office/drawing/2014/main" id="{CCDB5AA5-8330-F049-A25E-F63EE0A7C6D2}"/>
              </a:ext>
            </a:extLst>
          </p:cNvPr>
          <p:cNvSpPr/>
          <p:nvPr userDrawn="1"/>
        </p:nvSpPr>
        <p:spPr>
          <a:xfrm>
            <a:off x="192281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8" name="Oval 27">
            <a:extLst>
              <a:ext uri="{FF2B5EF4-FFF2-40B4-BE49-F238E27FC236}">
                <a16:creationId xmlns:a16="http://schemas.microsoft.com/office/drawing/2014/main" id="{C98082BB-FF64-AE44-BA6B-2A09ABEA1AD0}"/>
              </a:ext>
            </a:extLst>
          </p:cNvPr>
          <p:cNvSpPr/>
          <p:nvPr userDrawn="1"/>
        </p:nvSpPr>
        <p:spPr>
          <a:xfrm>
            <a:off x="1612755" y="1452433"/>
            <a:ext cx="206272" cy="206272"/>
          </a:xfrm>
          <a:prstGeom prst="ellipse">
            <a:avLst/>
          </a:prstGeom>
          <a:solidFill>
            <a:srgbClr val="FFCE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9" name="Oval 28">
            <a:extLst>
              <a:ext uri="{FF2B5EF4-FFF2-40B4-BE49-F238E27FC236}">
                <a16:creationId xmlns:a16="http://schemas.microsoft.com/office/drawing/2014/main" id="{514A8E1F-CEBE-BD41-83A8-564DC004F675}"/>
              </a:ext>
            </a:extLst>
          </p:cNvPr>
          <p:cNvSpPr/>
          <p:nvPr userDrawn="1"/>
        </p:nvSpPr>
        <p:spPr>
          <a:xfrm>
            <a:off x="1270037" y="1452433"/>
            <a:ext cx="206272" cy="206272"/>
          </a:xfrm>
          <a:prstGeom prst="ellipse">
            <a:avLst/>
          </a:prstGeom>
          <a:solidFill>
            <a:srgbClr val="FFCE3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1" name="Oval 30">
            <a:extLst>
              <a:ext uri="{FF2B5EF4-FFF2-40B4-BE49-F238E27FC236}">
                <a16:creationId xmlns:a16="http://schemas.microsoft.com/office/drawing/2014/main" id="{E82158F9-E2C8-7843-9287-961F6FD8CF45}"/>
              </a:ext>
            </a:extLst>
          </p:cNvPr>
          <p:cNvSpPr/>
          <p:nvPr userDrawn="1"/>
        </p:nvSpPr>
        <p:spPr>
          <a:xfrm>
            <a:off x="918880" y="1452433"/>
            <a:ext cx="206272" cy="206272"/>
          </a:xfrm>
          <a:prstGeom prst="ellipse">
            <a:avLst/>
          </a:prstGeom>
          <a:solidFill>
            <a:srgbClr val="FFCE3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2" name="Oval 31">
            <a:extLst>
              <a:ext uri="{FF2B5EF4-FFF2-40B4-BE49-F238E27FC236}">
                <a16:creationId xmlns:a16="http://schemas.microsoft.com/office/drawing/2014/main" id="{D90A96F1-BAD7-EC4F-B218-DD60C7E609B7}"/>
              </a:ext>
            </a:extLst>
          </p:cNvPr>
          <p:cNvSpPr/>
          <p:nvPr userDrawn="1"/>
        </p:nvSpPr>
        <p:spPr>
          <a:xfrm>
            <a:off x="557449" y="1452433"/>
            <a:ext cx="206272" cy="206272"/>
          </a:xfrm>
          <a:prstGeom prst="ellipse">
            <a:avLst/>
          </a:prstGeom>
          <a:solidFill>
            <a:srgbClr val="FFCE35">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33" name="Oval 32">
            <a:extLst>
              <a:ext uri="{FF2B5EF4-FFF2-40B4-BE49-F238E27FC236}">
                <a16:creationId xmlns:a16="http://schemas.microsoft.com/office/drawing/2014/main" id="{F7294FC5-B6AF-9540-8789-8B4312F5485A}"/>
              </a:ext>
            </a:extLst>
          </p:cNvPr>
          <p:cNvSpPr/>
          <p:nvPr userDrawn="1"/>
        </p:nvSpPr>
        <p:spPr>
          <a:xfrm>
            <a:off x="183908" y="1452433"/>
            <a:ext cx="206272" cy="206272"/>
          </a:xfrm>
          <a:prstGeom prst="ellipse">
            <a:avLst/>
          </a:prstGeom>
          <a:solidFill>
            <a:srgbClr val="FFCE3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8" name="Slide Number Placeholder 1">
            <a:extLst>
              <a:ext uri="{FF2B5EF4-FFF2-40B4-BE49-F238E27FC236}">
                <a16:creationId xmlns:a16="http://schemas.microsoft.com/office/drawing/2014/main" id="{5C8F339D-29C8-1142-A9BF-4D5445EA9925}"/>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 name="Rectangle 2">
            <a:extLst>
              <a:ext uri="{FF2B5EF4-FFF2-40B4-BE49-F238E27FC236}">
                <a16:creationId xmlns:a16="http://schemas.microsoft.com/office/drawing/2014/main" id="{D1B8E660-D2CC-7E4D-BCBC-4A7A553AB358}"/>
              </a:ext>
            </a:extLst>
          </p:cNvPr>
          <p:cNvSpPr/>
          <p:nvPr userDrawn="1"/>
        </p:nvSpPr>
        <p:spPr>
          <a:xfrm>
            <a:off x="4318453" y="2008253"/>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43" name="Rectangle 42">
            <a:extLst>
              <a:ext uri="{FF2B5EF4-FFF2-40B4-BE49-F238E27FC236}">
                <a16:creationId xmlns:a16="http://schemas.microsoft.com/office/drawing/2014/main" id="{049EFF07-36F9-6246-8790-DE2E760801FB}"/>
              </a:ext>
            </a:extLst>
          </p:cNvPr>
          <p:cNvSpPr/>
          <p:nvPr userDrawn="1"/>
        </p:nvSpPr>
        <p:spPr>
          <a:xfrm>
            <a:off x="418192" y="2008253"/>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44" name="Rectangle 43">
            <a:extLst>
              <a:ext uri="{FF2B5EF4-FFF2-40B4-BE49-F238E27FC236}">
                <a16:creationId xmlns:a16="http://schemas.microsoft.com/office/drawing/2014/main" id="{20DCAD54-346F-AF4B-9F4C-531C761F724A}"/>
              </a:ext>
            </a:extLst>
          </p:cNvPr>
          <p:cNvSpPr/>
          <p:nvPr userDrawn="1"/>
        </p:nvSpPr>
        <p:spPr>
          <a:xfrm>
            <a:off x="8218713" y="2002842"/>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Tree>
    <p:extLst>
      <p:ext uri="{BB962C8B-B14F-4D97-AF65-F5344CB8AC3E}">
        <p14:creationId xmlns:p14="http://schemas.microsoft.com/office/powerpoint/2010/main" val="381090076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3D7F69-0404-A446-BC70-46BC8AF5AFDC}"/>
              </a:ext>
            </a:extLst>
          </p:cNvPr>
          <p:cNvPicPr>
            <a:picLocks noChangeAspect="1"/>
          </p:cNvPicPr>
          <p:nvPr userDrawn="1"/>
        </p:nvPicPr>
        <p:blipFill>
          <a:blip r:embed="rId2"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7" name="Picture 6">
            <a:extLst>
              <a:ext uri="{FF2B5EF4-FFF2-40B4-BE49-F238E27FC236}">
                <a16:creationId xmlns:a16="http://schemas.microsoft.com/office/drawing/2014/main" id="{70611036-B240-844D-9E4D-43E3E75FECF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5"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6"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4" name="Oval 13">
            <a:extLst>
              <a:ext uri="{FF2B5EF4-FFF2-40B4-BE49-F238E27FC236}">
                <a16:creationId xmlns:a16="http://schemas.microsoft.com/office/drawing/2014/main" id="{582CAD6B-D389-FD43-BDA9-60EB4EAFCEA7}"/>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5" name="Oval 14">
            <a:extLst>
              <a:ext uri="{FF2B5EF4-FFF2-40B4-BE49-F238E27FC236}">
                <a16:creationId xmlns:a16="http://schemas.microsoft.com/office/drawing/2014/main" id="{59675A50-AC3F-7448-9C67-6B5FF5D8C8C8}"/>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7" name="Oval 16">
            <a:extLst>
              <a:ext uri="{FF2B5EF4-FFF2-40B4-BE49-F238E27FC236}">
                <a16:creationId xmlns:a16="http://schemas.microsoft.com/office/drawing/2014/main" id="{8EB70288-737A-AE4A-8B2D-16A5B60B3580}"/>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8" name="Oval 17">
            <a:extLst>
              <a:ext uri="{FF2B5EF4-FFF2-40B4-BE49-F238E27FC236}">
                <a16:creationId xmlns:a16="http://schemas.microsoft.com/office/drawing/2014/main" id="{C609FE08-11FB-154F-97B4-ED851D07A263}"/>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0" name="Oval 19">
            <a:extLst>
              <a:ext uri="{FF2B5EF4-FFF2-40B4-BE49-F238E27FC236}">
                <a16:creationId xmlns:a16="http://schemas.microsoft.com/office/drawing/2014/main" id="{99BF3250-87A0-3843-A9B5-AFD6674FB4B8}"/>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Lato" panose="020F0502020204030203" pitchFamily="34" charset="0"/>
            </a:endParaRPr>
          </a:p>
        </p:txBody>
      </p:sp>
      <p:pic>
        <p:nvPicPr>
          <p:cNvPr id="23" name="Picture 22">
            <a:extLst>
              <a:ext uri="{FF2B5EF4-FFF2-40B4-BE49-F238E27FC236}">
                <a16:creationId xmlns:a16="http://schemas.microsoft.com/office/drawing/2014/main" id="{CC7DCD0A-F0B5-8347-82E9-5F79BEA08B69}"/>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5" name="Text Box 10">
            <a:extLst>
              <a:ext uri="{FF2B5EF4-FFF2-40B4-BE49-F238E27FC236}">
                <a16:creationId xmlns:a16="http://schemas.microsoft.com/office/drawing/2014/main" id="{DB3ACB92-A5CD-CD49-9DB2-DA6638763BE3}"/>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26" name="Slide Number Placeholder 1">
            <a:extLst>
              <a:ext uri="{FF2B5EF4-FFF2-40B4-BE49-F238E27FC236}">
                <a16:creationId xmlns:a16="http://schemas.microsoft.com/office/drawing/2014/main" id="{9EFC2127-1AAA-E847-BC55-7E576A0892DA}"/>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77556082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38288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CF3-C46A-BD4B-9506-19EE97744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42755-46B3-1941-9429-FFFDD4138F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FD897-AE8A-C24B-9078-6B51F2ABCBC7}"/>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F139B633-10D8-A442-A2A9-64BD3F80C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71A85-6A0D-7C4D-8B4B-CD9A6A985636}"/>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1367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322309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6"/>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48634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2387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510538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838737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994928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25"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3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25" y="2057403"/>
            <a:ext cx="3932767" cy="3811588"/>
          </a:xfrm>
          <a:prstGeom prst="rect">
            <a:avLst/>
          </a:prstGeo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80758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25"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33"/>
            <a:ext cx="6172200" cy="4873625"/>
          </a:xfrm>
          <a:prstGeom prst="rect">
            <a:avLst/>
          </a:prstGeo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25" y="2057403"/>
            <a:ext cx="3932767" cy="3811588"/>
          </a:xfrm>
          <a:prstGeom prst="rect">
            <a:avLst/>
          </a:prstGeo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038135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247390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31"/>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3" y="365131"/>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3693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02B97-749A-8242-A772-0FD47C459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84BA3E-2C69-8646-956C-640899408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8A717-E791-7644-A389-31DEF46592FD}"/>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C53E257A-B063-B644-A17C-6A594CDA5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56594-A422-724E-AA1E-FA9DDE467F4D}"/>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4152493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7898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D0FFE-44D7-CD42-A508-F7D2630D7D77}"/>
              </a:ext>
            </a:extLst>
          </p:cNvPr>
          <p:cNvSpPr>
            <a:spLocks noGrp="1"/>
          </p:cNvSpPr>
          <p:nvPr>
            <p:ph type="dt" sz="half" idx="10"/>
          </p:nvPr>
        </p:nvSpPr>
        <p:spPr/>
        <p:txBody>
          <a:bodyPr/>
          <a:lstStyle/>
          <a:p>
            <a:fld id="{00704E47-2736-4FC1-BFD3-E7E66E5D13F1}" type="datetime1">
              <a:rPr lang="en-US" smtClean="0"/>
              <a:t>4/20/2022</a:t>
            </a:fld>
            <a:endParaRPr lang="en-US"/>
          </a:p>
        </p:txBody>
      </p:sp>
      <p:sp>
        <p:nvSpPr>
          <p:cNvPr id="5" name="Footer Placeholder 4">
            <a:extLst>
              <a:ext uri="{FF2B5EF4-FFF2-40B4-BE49-F238E27FC236}">
                <a16:creationId xmlns:a16="http://schemas.microsoft.com/office/drawing/2014/main" id="{174FE30C-2455-C540-B9F1-B207EC51B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995295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229EB-84D4-FA45-8F74-8C3FDB3B9157}"/>
              </a:ext>
            </a:extLst>
          </p:cNvPr>
          <p:cNvSpPr>
            <a:spLocks noGrp="1"/>
          </p:cNvSpPr>
          <p:nvPr>
            <p:ph type="dt" sz="half" idx="10"/>
          </p:nvPr>
        </p:nvSpPr>
        <p:spPr/>
        <p:txBody>
          <a:bodyPr/>
          <a:lstStyle/>
          <a:p>
            <a:fld id="{DFCBA276-2E23-45BD-A97D-4CE37DEE4C10}" type="datetime1">
              <a:rPr lang="en-US" smtClean="0"/>
              <a:t>4/20/2022</a:t>
            </a:fld>
            <a:endParaRPr lang="en-US"/>
          </a:p>
        </p:txBody>
      </p:sp>
      <p:sp>
        <p:nvSpPr>
          <p:cNvPr id="5" name="Footer Placeholder 4">
            <a:extLst>
              <a:ext uri="{FF2B5EF4-FFF2-40B4-BE49-F238E27FC236}">
                <a16:creationId xmlns:a16="http://schemas.microsoft.com/office/drawing/2014/main" id="{9446A58E-1D9C-AF42-9E52-C1307D498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949161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DEE0C6-AB75-FA4B-9BE1-E022A07BB219}"/>
              </a:ext>
            </a:extLst>
          </p:cNvPr>
          <p:cNvSpPr>
            <a:spLocks noGrp="1"/>
          </p:cNvSpPr>
          <p:nvPr>
            <p:ph type="dt" sz="half" idx="10"/>
          </p:nvPr>
        </p:nvSpPr>
        <p:spPr/>
        <p:txBody>
          <a:bodyPr/>
          <a:lstStyle/>
          <a:p>
            <a:fld id="{C0FAEAC8-1CEC-4090-9BCC-C9D3550D4E17}" type="datetime1">
              <a:rPr lang="en-US" smtClean="0"/>
              <a:t>4/20/2022</a:t>
            </a:fld>
            <a:endParaRPr lang="en-US"/>
          </a:p>
        </p:txBody>
      </p:sp>
      <p:sp>
        <p:nvSpPr>
          <p:cNvPr id="5" name="Footer Placeholder 4">
            <a:extLst>
              <a:ext uri="{FF2B5EF4-FFF2-40B4-BE49-F238E27FC236}">
                <a16:creationId xmlns:a16="http://schemas.microsoft.com/office/drawing/2014/main" id="{23A6DDDE-1D47-0340-8ED1-D82D080EE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465710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57215-1BE7-B446-8948-5BABE05EF29F}"/>
              </a:ext>
            </a:extLst>
          </p:cNvPr>
          <p:cNvSpPr>
            <a:spLocks noGrp="1"/>
          </p:cNvSpPr>
          <p:nvPr>
            <p:ph type="dt" sz="half" idx="10"/>
          </p:nvPr>
        </p:nvSpPr>
        <p:spPr/>
        <p:txBody>
          <a:bodyPr/>
          <a:lstStyle/>
          <a:p>
            <a:fld id="{E56E841D-F83C-4B53-9CAB-470329EC8EB7}" type="datetime1">
              <a:rPr lang="en-US" smtClean="0"/>
              <a:t>4/20/2022</a:t>
            </a:fld>
            <a:endParaRPr lang="en-US"/>
          </a:p>
        </p:txBody>
      </p:sp>
      <p:sp>
        <p:nvSpPr>
          <p:cNvPr id="6" name="Footer Placeholder 5">
            <a:extLst>
              <a:ext uri="{FF2B5EF4-FFF2-40B4-BE49-F238E27FC236}">
                <a16:creationId xmlns:a16="http://schemas.microsoft.com/office/drawing/2014/main" id="{B58AFF24-2791-8A44-9DB8-01C5F1FA4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099951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11B02-A50E-0A47-AFA5-E997F8DD4282}"/>
              </a:ext>
            </a:extLst>
          </p:cNvPr>
          <p:cNvSpPr>
            <a:spLocks noGrp="1"/>
          </p:cNvSpPr>
          <p:nvPr>
            <p:ph type="dt" sz="half" idx="10"/>
          </p:nvPr>
        </p:nvSpPr>
        <p:spPr/>
        <p:txBody>
          <a:bodyPr/>
          <a:lstStyle/>
          <a:p>
            <a:fld id="{22865750-A0A4-4A46-8BF7-EF59D706ED4E}" type="datetime1">
              <a:rPr lang="en-US" smtClean="0"/>
              <a:t>4/20/2022</a:t>
            </a:fld>
            <a:endParaRPr lang="en-US"/>
          </a:p>
        </p:txBody>
      </p:sp>
      <p:sp>
        <p:nvSpPr>
          <p:cNvPr id="8" name="Footer Placeholder 7">
            <a:extLst>
              <a:ext uri="{FF2B5EF4-FFF2-40B4-BE49-F238E27FC236}">
                <a16:creationId xmlns:a16="http://schemas.microsoft.com/office/drawing/2014/main" id="{7C9492D7-A0AF-B647-BC85-504F2487C5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371673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B584DD-5A71-7248-8A8E-748AFD6BB3CB}"/>
              </a:ext>
            </a:extLst>
          </p:cNvPr>
          <p:cNvSpPr>
            <a:spLocks noGrp="1"/>
          </p:cNvSpPr>
          <p:nvPr>
            <p:ph type="dt" sz="half" idx="10"/>
          </p:nvPr>
        </p:nvSpPr>
        <p:spPr/>
        <p:txBody>
          <a:bodyPr/>
          <a:lstStyle/>
          <a:p>
            <a:fld id="{119D3311-6386-4235-9777-853896E72738}" type="datetime1">
              <a:rPr lang="en-US" smtClean="0"/>
              <a:t>4/20/2022</a:t>
            </a:fld>
            <a:endParaRPr lang="en-US"/>
          </a:p>
        </p:txBody>
      </p:sp>
      <p:sp>
        <p:nvSpPr>
          <p:cNvPr id="4" name="Footer Placeholder 3">
            <a:extLst>
              <a:ext uri="{FF2B5EF4-FFF2-40B4-BE49-F238E27FC236}">
                <a16:creationId xmlns:a16="http://schemas.microsoft.com/office/drawing/2014/main" id="{52E76873-EE3D-374F-9519-ADF0B258D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951437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F5F53-CBBC-D64F-A06F-0E8D33046A67}"/>
              </a:ext>
            </a:extLst>
          </p:cNvPr>
          <p:cNvSpPr>
            <a:spLocks noGrp="1"/>
          </p:cNvSpPr>
          <p:nvPr>
            <p:ph type="dt" sz="half" idx="10"/>
          </p:nvPr>
        </p:nvSpPr>
        <p:spPr/>
        <p:txBody>
          <a:bodyPr/>
          <a:lstStyle/>
          <a:p>
            <a:fld id="{96895E81-7C7E-4CCA-8A2A-7AB0F35F4507}" type="datetime1">
              <a:rPr lang="en-US" smtClean="0"/>
              <a:t>4/20/2022</a:t>
            </a:fld>
            <a:endParaRPr lang="en-US"/>
          </a:p>
        </p:txBody>
      </p:sp>
      <p:sp>
        <p:nvSpPr>
          <p:cNvPr id="3" name="Footer Placeholder 2">
            <a:extLst>
              <a:ext uri="{FF2B5EF4-FFF2-40B4-BE49-F238E27FC236}">
                <a16:creationId xmlns:a16="http://schemas.microsoft.com/office/drawing/2014/main" id="{46ED8502-A58E-FD43-A15D-8467845229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032163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19" y="2057401"/>
            <a:ext cx="393276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9029FB-8196-9F4B-A3B1-CC1F9363A513}"/>
              </a:ext>
            </a:extLst>
          </p:cNvPr>
          <p:cNvSpPr>
            <a:spLocks noGrp="1"/>
          </p:cNvSpPr>
          <p:nvPr>
            <p:ph type="dt" sz="half" idx="10"/>
          </p:nvPr>
        </p:nvSpPr>
        <p:spPr/>
        <p:txBody>
          <a:bodyPr/>
          <a:lstStyle/>
          <a:p>
            <a:fld id="{4AE43F49-A1B2-40D2-904F-80CB55750570}" type="datetime1">
              <a:rPr lang="en-US" smtClean="0"/>
              <a:t>4/20/2022</a:t>
            </a:fld>
            <a:endParaRPr lang="en-US"/>
          </a:p>
        </p:txBody>
      </p:sp>
      <p:sp>
        <p:nvSpPr>
          <p:cNvPr id="6" name="Footer Placeholder 5">
            <a:extLst>
              <a:ext uri="{FF2B5EF4-FFF2-40B4-BE49-F238E27FC236}">
                <a16:creationId xmlns:a16="http://schemas.microsoft.com/office/drawing/2014/main" id="{7E15658F-4A8A-2045-B7D4-05D7B3E14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325358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19" y="2057401"/>
            <a:ext cx="393276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2FD480-CB34-F447-8509-E0B6E9452BD2}"/>
              </a:ext>
            </a:extLst>
          </p:cNvPr>
          <p:cNvSpPr>
            <a:spLocks noGrp="1"/>
          </p:cNvSpPr>
          <p:nvPr>
            <p:ph type="dt" sz="half" idx="10"/>
          </p:nvPr>
        </p:nvSpPr>
        <p:spPr/>
        <p:txBody>
          <a:bodyPr/>
          <a:lstStyle/>
          <a:p>
            <a:fld id="{38352F8D-6D80-4DD8-8A14-06DDFC08E92E}" type="datetime1">
              <a:rPr lang="en-US" smtClean="0"/>
              <a:t>4/20/2022</a:t>
            </a:fld>
            <a:endParaRPr lang="en-US"/>
          </a:p>
        </p:txBody>
      </p:sp>
      <p:sp>
        <p:nvSpPr>
          <p:cNvPr id="6" name="Footer Placeholder 5">
            <a:extLst>
              <a:ext uri="{FF2B5EF4-FFF2-40B4-BE49-F238E27FC236}">
                <a16:creationId xmlns:a16="http://schemas.microsoft.com/office/drawing/2014/main" id="{F8825108-B6C1-5B44-93CA-5AA7A20A57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38359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20E-3E68-3A47-AD01-2575A089E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2F2B4-8044-0B4D-B063-D4CBAEB376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AED3B3-8311-FC43-B2B4-B85ABF377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EDA9FE-AD05-3E4C-B909-03D4FCDCE83C}"/>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290BA6A7-5821-444B-BB61-090F7E77C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3E125-9E65-3640-B1A1-63D4DEA12B02}"/>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112197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C8267-27B0-1148-BF9B-18908A29F0CD}"/>
              </a:ext>
            </a:extLst>
          </p:cNvPr>
          <p:cNvSpPr>
            <a:spLocks noGrp="1"/>
          </p:cNvSpPr>
          <p:nvPr>
            <p:ph type="dt" sz="half" idx="10"/>
          </p:nvPr>
        </p:nvSpPr>
        <p:spPr/>
        <p:txBody>
          <a:bodyPr/>
          <a:lstStyle/>
          <a:p>
            <a:fld id="{B1D3D8EC-7FF7-45B9-85CF-76CF36CEF7E9}" type="datetime1">
              <a:rPr lang="en-US" smtClean="0"/>
              <a:t>4/20/2022</a:t>
            </a:fld>
            <a:endParaRPr lang="en-US"/>
          </a:p>
        </p:txBody>
      </p:sp>
      <p:sp>
        <p:nvSpPr>
          <p:cNvPr id="5" name="Footer Placeholder 4">
            <a:extLst>
              <a:ext uri="{FF2B5EF4-FFF2-40B4-BE49-F238E27FC236}">
                <a16:creationId xmlns:a16="http://schemas.microsoft.com/office/drawing/2014/main" id="{BCDE7472-31D8-8F4E-993E-C3162ABF5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229006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2" y="365126"/>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F2CD9-39C1-7E46-998B-66E80050AE86}"/>
              </a:ext>
            </a:extLst>
          </p:cNvPr>
          <p:cNvSpPr>
            <a:spLocks noGrp="1"/>
          </p:cNvSpPr>
          <p:nvPr>
            <p:ph type="dt" sz="half" idx="10"/>
          </p:nvPr>
        </p:nvSpPr>
        <p:spPr/>
        <p:txBody>
          <a:bodyPr/>
          <a:lstStyle/>
          <a:p>
            <a:fld id="{50670C94-D3D9-49E2-BA8E-934914E68EC8}" type="datetime1">
              <a:rPr lang="en-US" smtClean="0"/>
              <a:t>4/20/2022</a:t>
            </a:fld>
            <a:endParaRPr lang="en-US"/>
          </a:p>
        </p:txBody>
      </p:sp>
      <p:sp>
        <p:nvSpPr>
          <p:cNvPr id="5" name="Footer Placeholder 4">
            <a:extLst>
              <a:ext uri="{FF2B5EF4-FFF2-40B4-BE49-F238E27FC236}">
                <a16:creationId xmlns:a16="http://schemas.microsoft.com/office/drawing/2014/main" id="{5C52BF20-10FB-A647-9690-C93BAA348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152483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2"/>
          <p:cNvSpPr>
            <a:spLocks noGrp="1" noChangeArrowheads="1"/>
          </p:cNvSpPr>
          <p:nvPr>
            <p:ph type="ftr" sz="quarter" idx="11"/>
          </p:nvPr>
        </p:nvSpPr>
        <p:spPr>
          <a:xfrm>
            <a:off x="4165600" y="6356355"/>
            <a:ext cx="3860800" cy="365125"/>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242863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BAE0AFD8-045D-A648-B036-7F394B837441}"/>
              </a:ext>
            </a:extLst>
          </p:cNvPr>
          <p:cNvSpPr>
            <a:spLocks noGrp="1"/>
          </p:cNvSpPr>
          <p:nvPr>
            <p:ph type="body" sz="quarter" idx="11"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a:t>TITLE</a:t>
            </a:r>
          </a:p>
        </p:txBody>
      </p:sp>
      <p:sp>
        <p:nvSpPr>
          <p:cNvPr id="8" name="Text Placeholder 11">
            <a:extLst>
              <a:ext uri="{FF2B5EF4-FFF2-40B4-BE49-F238E27FC236}">
                <a16:creationId xmlns:a16="http://schemas.microsoft.com/office/drawing/2014/main" id="{26CAEB7F-180F-1D43-A10B-EBBFB10F4F71}"/>
              </a:ext>
            </a:extLst>
          </p:cNvPr>
          <p:cNvSpPr>
            <a:spLocks noGrp="1"/>
          </p:cNvSpPr>
          <p:nvPr>
            <p:ph type="body" sz="quarter" idx="12" hasCustomPrompt="1"/>
          </p:nvPr>
        </p:nvSpPr>
        <p:spPr>
          <a:xfrm>
            <a:off x="674688" y="1367972"/>
            <a:ext cx="10625137"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a:t>Insert text</a:t>
            </a:r>
          </a:p>
        </p:txBody>
      </p:sp>
    </p:spTree>
    <p:extLst>
      <p:ext uri="{BB962C8B-B14F-4D97-AF65-F5344CB8AC3E}">
        <p14:creationId xmlns:p14="http://schemas.microsoft.com/office/powerpoint/2010/main" val="2693426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B4D2E558-7996-5F40-ACA9-5A850C9EB4D6}"/>
              </a:ext>
            </a:extLst>
          </p:cNvPr>
          <p:cNvSpPr>
            <a:spLocks noGrp="1"/>
          </p:cNvSpPr>
          <p:nvPr>
            <p:ph type="body" sz="quarter" idx="13"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a:t>TITLE</a:t>
            </a:r>
          </a:p>
        </p:txBody>
      </p:sp>
      <p:sp>
        <p:nvSpPr>
          <p:cNvPr id="8" name="Text Placeholder 11">
            <a:extLst>
              <a:ext uri="{FF2B5EF4-FFF2-40B4-BE49-F238E27FC236}">
                <a16:creationId xmlns:a16="http://schemas.microsoft.com/office/drawing/2014/main" id="{21188F8D-6608-6C40-948D-3AB10EBEC332}"/>
              </a:ext>
            </a:extLst>
          </p:cNvPr>
          <p:cNvSpPr>
            <a:spLocks noGrp="1"/>
          </p:cNvSpPr>
          <p:nvPr>
            <p:ph type="body" sz="quarter" idx="14" hasCustomPrompt="1"/>
          </p:nvPr>
        </p:nvSpPr>
        <p:spPr>
          <a:xfrm>
            <a:off x="674688" y="1367973"/>
            <a:ext cx="5203825"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a:t>Insert text</a:t>
            </a:r>
          </a:p>
        </p:txBody>
      </p:sp>
      <p:sp>
        <p:nvSpPr>
          <p:cNvPr id="9" name="Text Placeholder 11">
            <a:extLst>
              <a:ext uri="{FF2B5EF4-FFF2-40B4-BE49-F238E27FC236}">
                <a16:creationId xmlns:a16="http://schemas.microsoft.com/office/drawing/2014/main" id="{76250871-D9F1-F440-9B53-EFFF5F0F25C5}"/>
              </a:ext>
            </a:extLst>
          </p:cNvPr>
          <p:cNvSpPr>
            <a:spLocks noGrp="1"/>
          </p:cNvSpPr>
          <p:nvPr>
            <p:ph type="body" sz="quarter" idx="15" hasCustomPrompt="1"/>
          </p:nvPr>
        </p:nvSpPr>
        <p:spPr>
          <a:xfrm>
            <a:off x="6096000" y="1367972"/>
            <a:ext cx="5203825"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a:t>Insert text</a:t>
            </a:r>
          </a:p>
        </p:txBody>
      </p:sp>
    </p:spTree>
    <p:extLst>
      <p:ext uri="{BB962C8B-B14F-4D97-AF65-F5344CB8AC3E}">
        <p14:creationId xmlns:p14="http://schemas.microsoft.com/office/powerpoint/2010/main" val="23000240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1AFACB59-2109-E745-B003-C0ED6569BBF5}"/>
              </a:ext>
            </a:extLst>
          </p:cNvPr>
          <p:cNvSpPr>
            <a:spLocks noGrp="1"/>
          </p:cNvSpPr>
          <p:nvPr>
            <p:ph type="body" sz="quarter" idx="10" hasCustomPrompt="1"/>
          </p:nvPr>
        </p:nvSpPr>
        <p:spPr>
          <a:xfrm>
            <a:off x="674688" y="544514"/>
            <a:ext cx="10625137" cy="703716"/>
          </a:xfrm>
          <a:prstGeom prst="rect">
            <a:avLst/>
          </a:prstGeom>
        </p:spPr>
        <p:txBody>
          <a:bodyPr/>
          <a:lstStyle>
            <a:lvl1pPr marL="0" indent="0">
              <a:buNone/>
              <a:defRPr b="1">
                <a:latin typeface="Arial" panose="020B0604020202020204" pitchFamily="34" charset="0"/>
                <a:cs typeface="Arial" panose="020B0604020202020204" pitchFamily="34" charset="0"/>
              </a:defRPr>
            </a:lvl1pPr>
          </a:lstStyle>
          <a:p>
            <a:pPr lvl="0"/>
            <a:r>
              <a:rPr lang="en-US"/>
              <a:t>TITLE</a:t>
            </a:r>
          </a:p>
        </p:txBody>
      </p:sp>
      <p:sp>
        <p:nvSpPr>
          <p:cNvPr id="8" name="Text Placeholder 11">
            <a:extLst>
              <a:ext uri="{FF2B5EF4-FFF2-40B4-BE49-F238E27FC236}">
                <a16:creationId xmlns:a16="http://schemas.microsoft.com/office/drawing/2014/main" id="{855C270A-7BA3-E547-BAC9-7F304CE997D7}"/>
              </a:ext>
            </a:extLst>
          </p:cNvPr>
          <p:cNvSpPr>
            <a:spLocks noGrp="1"/>
          </p:cNvSpPr>
          <p:nvPr>
            <p:ph type="body" sz="quarter" idx="12" hasCustomPrompt="1"/>
          </p:nvPr>
        </p:nvSpPr>
        <p:spPr>
          <a:xfrm>
            <a:off x="6371771" y="1367631"/>
            <a:ext cx="4928054" cy="4122056"/>
          </a:xfrm>
          <a:prstGeom prst="rect">
            <a:avLst/>
          </a:prstGeom>
        </p:spPr>
        <p:txBody>
          <a:bodyPr/>
          <a:lstStyle>
            <a:lvl1pPr marL="0" indent="0">
              <a:buNone/>
              <a:defRPr sz="2000" b="0">
                <a:latin typeface="Arial" panose="020B0604020202020204" pitchFamily="34" charset="0"/>
                <a:cs typeface="Arial" panose="020B0604020202020204" pitchFamily="34" charset="0"/>
              </a:defRPr>
            </a:lvl1pPr>
          </a:lstStyle>
          <a:p>
            <a:pPr lvl="0"/>
            <a:r>
              <a:rPr lang="en-US"/>
              <a:t>Insert text</a:t>
            </a:r>
          </a:p>
        </p:txBody>
      </p:sp>
      <p:sp>
        <p:nvSpPr>
          <p:cNvPr id="9" name="Picture Placeholder 5">
            <a:extLst>
              <a:ext uri="{FF2B5EF4-FFF2-40B4-BE49-F238E27FC236}">
                <a16:creationId xmlns:a16="http://schemas.microsoft.com/office/drawing/2014/main" id="{2ED6B856-31E3-5A40-9609-85F77041E862}"/>
              </a:ext>
            </a:extLst>
          </p:cNvPr>
          <p:cNvSpPr>
            <a:spLocks noGrp="1"/>
          </p:cNvSpPr>
          <p:nvPr>
            <p:ph type="pic" sz="quarter" idx="13" hasCustomPrompt="1"/>
          </p:nvPr>
        </p:nvSpPr>
        <p:spPr>
          <a:xfrm>
            <a:off x="674688" y="1367631"/>
            <a:ext cx="5479368" cy="4122737"/>
          </a:xfrm>
          <a:prstGeom prst="rect">
            <a:avLst/>
          </a:prstGeom>
        </p:spPr>
        <p:txBody>
          <a:bodyPr/>
          <a:lstStyle>
            <a:lvl1pPr marL="0" indent="0">
              <a:buNone/>
              <a:defRPr sz="2000">
                <a:latin typeface="Arial" panose="020B0604020202020204" pitchFamily="34" charset="0"/>
                <a:cs typeface="Arial" panose="020B0604020202020204" pitchFamily="34" charset="0"/>
              </a:defRPr>
            </a:lvl1pPr>
          </a:lstStyle>
          <a:p>
            <a:r>
              <a:rPr lang="en-US"/>
              <a:t>Insert image</a:t>
            </a:r>
          </a:p>
        </p:txBody>
      </p:sp>
    </p:spTree>
    <p:extLst>
      <p:ext uri="{BB962C8B-B14F-4D97-AF65-F5344CB8AC3E}">
        <p14:creationId xmlns:p14="http://schemas.microsoft.com/office/powerpoint/2010/main" val="125530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329" name="Picture 14" descr="Picture 14"/>
          <p:cNvPicPr>
            <a:picLocks noChangeAspect="1"/>
          </p:cNvPicPr>
          <p:nvPr/>
        </p:nvPicPr>
        <p:blipFill>
          <a:blip r:embed="rId2"/>
          <a:stretch>
            <a:fillRect/>
          </a:stretch>
        </p:blipFill>
        <p:spPr>
          <a:xfrm>
            <a:off x="9323918" y="548216"/>
            <a:ext cx="2258484" cy="713317"/>
          </a:xfrm>
          <a:prstGeom prst="rect">
            <a:avLst/>
          </a:prstGeom>
          <a:ln w="12700">
            <a:miter lim="400000"/>
          </a:ln>
        </p:spPr>
      </p:pic>
      <p:sp>
        <p:nvSpPr>
          <p:cNvPr id="330" name="Slide Number"/>
          <p:cNvSpPr txBox="1">
            <a:spLocks noGrp="1"/>
          </p:cNvSpPr>
          <p:nvPr>
            <p:ph type="sldNum" sz="quarter" idx="2"/>
          </p:nvPr>
        </p:nvSpPr>
        <p:spPr>
          <a:xfrm>
            <a:off x="5892800" y="6356350"/>
            <a:ext cx="28448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145633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5D0FFE-44D7-CD42-A508-F7D2630D7D7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4FE30C-2455-C540-B9F1-B207EC51B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9491074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229EB-84D4-FA45-8F74-8C3FDB3B91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46A58E-1D9C-AF42-9E52-C1307D498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56761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DEE0C6-AB75-FA4B-9BE1-E022A07BB2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3A6DDDE-1D47-0340-8ED1-D82D080EE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90319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E439-1CB3-9440-9483-3FA57BF077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CC7135-5BC8-644A-AB82-985CCD5CD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EF8947-DEC7-9442-AC58-DC6B3B22D4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572958-5AE0-9244-933E-1A15BE299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CBB8E-8979-5045-91E9-5EEEE8D8D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924F5-2BBF-EE4F-8B2B-6456FE87636B}"/>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8" name="Footer Placeholder 7">
            <a:extLst>
              <a:ext uri="{FF2B5EF4-FFF2-40B4-BE49-F238E27FC236}">
                <a16:creationId xmlns:a16="http://schemas.microsoft.com/office/drawing/2014/main" id="{AD533E47-3F21-3C47-9FBF-41D045DAEA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7213E1-5C6C-0D4A-B9B1-D7489BA5E733}"/>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640732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57215-1BE7-B446-8948-5BABE05EF2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58AFF24-2791-8A44-9DB8-01C5F1FA4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597927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C11B02-A50E-0A47-AFA5-E997F8DD428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C9492D7-A0AF-B647-BC85-504F2487C5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954300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B584DD-5A71-7248-8A8E-748AFD6BB3CB}"/>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2E76873-EE3D-374F-9519-ADF0B258D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766941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9F5F53-CBBC-D64F-A06F-0E8D33046A6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46ED8502-A58E-FD43-A15D-8467845229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970677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19" y="2057401"/>
            <a:ext cx="393276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9029FB-8196-9F4B-A3B1-CC1F9363A51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15658F-4A8A-2045-B7D4-05D7B3E146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782635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19"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19" y="2057401"/>
            <a:ext cx="393276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2FD480-CB34-F447-8509-E0B6E9452BD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8825108-B6C1-5B44-93CA-5AA7A20A57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2319622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C8267-27B0-1148-BF9B-18908A29F0C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CDE7472-31D8-8F4E-993E-C3162ABF5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653801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2" y="365126"/>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F2CD9-39C1-7E46-998B-66E80050AE8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C52BF20-10FB-A647-9690-C93BAA348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9607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32"/>
          <p:cNvSpPr>
            <a:spLocks noGrp="1" noChangeArrowheads="1"/>
          </p:cNvSpPr>
          <p:nvPr>
            <p:ph type="ftr" sz="quarter" idx="11"/>
          </p:nvPr>
        </p:nvSpPr>
        <p:spPr>
          <a:xfrm>
            <a:off x="4165600" y="6356355"/>
            <a:ext cx="3860800" cy="365125"/>
          </a:xfrm>
          <a:prstGeom prst="rect">
            <a:avLst/>
          </a:prstGeom>
        </p:spPr>
        <p:txBody>
          <a:bodyPr/>
          <a:lstStyle>
            <a:lvl1pPr>
              <a:defRPr/>
            </a:lvl1pPr>
          </a:lstStyle>
          <a:p>
            <a:pPr>
              <a:defRPr/>
            </a:pPr>
            <a:endParaRPr lang="en-GB"/>
          </a:p>
        </p:txBody>
      </p:sp>
    </p:spTree>
    <p:extLst>
      <p:ext uri="{BB962C8B-B14F-4D97-AF65-F5344CB8AC3E}">
        <p14:creationId xmlns:p14="http://schemas.microsoft.com/office/powerpoint/2010/main" val="1046669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9B5E-E947-2243-BB6E-48BDD78B089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C2EA329-F311-A141-9F2B-3F51BFF4A3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A6564E-03F7-604E-997D-3090BDF57BE5}"/>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36A94DBB-E415-F046-86E3-7067E8D77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E7029-988B-F34F-B1EC-36CD2E6F8E16}"/>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89010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CAF6-AA46-E24D-AAAC-AAC165B347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30BB2-65D1-AD47-A011-BBE9FD321A33}"/>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4" name="Footer Placeholder 3">
            <a:extLst>
              <a:ext uri="{FF2B5EF4-FFF2-40B4-BE49-F238E27FC236}">
                <a16:creationId xmlns:a16="http://schemas.microsoft.com/office/drawing/2014/main" id="{D38287C5-D6DC-4848-AB09-8618560C6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55EDD5-47CC-8448-959C-D31820636A8B}"/>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32087232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7CF3-C46A-BD4B-9506-19EE97744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42755-46B3-1941-9429-FFFDD4138F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FD897-AE8A-C24B-9078-6B51F2ABCBC7}"/>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F139B633-10D8-A442-A2A9-64BD3F80C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B71A85-6A0D-7C4D-8B4B-CD9A6A985636}"/>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0558886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02B97-749A-8242-A772-0FD47C459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84BA3E-2C69-8646-956C-640899408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8A717-E791-7644-A389-31DEF46592FD}"/>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C53E257A-B063-B644-A17C-6A594CDA5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56594-A422-724E-AA1E-FA9DDE467F4D}"/>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30783941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20E-3E68-3A47-AD01-2575A089E4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E2F2B4-8044-0B4D-B063-D4CBAEB376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AED3B3-8311-FC43-B2B4-B85ABF3774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EDA9FE-AD05-3E4C-B909-03D4FCDCE83C}"/>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290BA6A7-5821-444B-BB61-090F7E77C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13E125-9E65-3640-B1A1-63D4DEA12B02}"/>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799415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BE439-1CB3-9440-9483-3FA57BF077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CC7135-5BC8-644A-AB82-985CCD5CD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EF8947-DEC7-9442-AC58-DC6B3B22D4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572958-5AE0-9244-933E-1A15BE299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4CBB8E-8979-5045-91E9-5EEEE8D8D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924F5-2BBF-EE4F-8B2B-6456FE87636B}"/>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8" name="Footer Placeholder 7">
            <a:extLst>
              <a:ext uri="{FF2B5EF4-FFF2-40B4-BE49-F238E27FC236}">
                <a16:creationId xmlns:a16="http://schemas.microsoft.com/office/drawing/2014/main" id="{AD533E47-3F21-3C47-9FBF-41D045DAEA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7213E1-5C6C-0D4A-B9B1-D7489BA5E733}"/>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3469503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CAF6-AA46-E24D-AAAC-AAC165B347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30BB2-65D1-AD47-A011-BBE9FD321A33}"/>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4" name="Footer Placeholder 3">
            <a:extLst>
              <a:ext uri="{FF2B5EF4-FFF2-40B4-BE49-F238E27FC236}">
                <a16:creationId xmlns:a16="http://schemas.microsoft.com/office/drawing/2014/main" id="{D38287C5-D6DC-4848-AB09-8618560C6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55EDD5-47CC-8448-959C-D31820636A8B}"/>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9066184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7BAE8-73A2-AA4A-9022-D6EB231156F3}"/>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3" name="Footer Placeholder 2">
            <a:extLst>
              <a:ext uri="{FF2B5EF4-FFF2-40B4-BE49-F238E27FC236}">
                <a16:creationId xmlns:a16="http://schemas.microsoft.com/office/drawing/2014/main" id="{CC5B9CAB-2B37-DB47-9388-EECAC5214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592D7-C0E1-4541-A47E-45E1252D4614}"/>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597307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B3DE-73FD-5940-9F38-DAF7529619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F50312-1572-CA41-B4F3-D26A5BE65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CE2819-9E56-9C44-9C97-C560AC20D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7FA20-1329-7D43-8B56-E09207442D26}"/>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30166CC3-4F2B-444D-92D7-8CCAE1C01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634C9-F35D-C44E-902C-DBEB26B170B5}"/>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1692996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29BF-D5A5-5D4B-A553-0332BE83A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81EEA-27CD-074E-B211-75A521FA0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08575-41DE-DB4F-8A13-D52FAC170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FF1AAC-C472-4540-B252-D31C95448672}"/>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E0C66527-D0FF-2E40-8C9B-3B24586F7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045B6-7F8D-0E47-B56C-A13026D896DD}"/>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666837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0E36-A404-1E42-AD93-BB4527DB50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FF807E-423D-D540-8DC5-4399A2FF20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277B0-0C9A-A140-94AA-7FF2CF4C3FA7}"/>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E23EF44B-26DE-4144-92C2-FD74B5D35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6C04-9FDB-904B-B76E-1A0CE8A60D27}"/>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155923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7061C-BA0A-6643-ADB2-C3BB4C0BD5F1}"/>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BB57A19-213E-1E4D-8D28-53DE4EE283AC}"/>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A6CAA75-BB5D-8245-8C31-A72F29529EFB}"/>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5" name="Footer Placeholder 4">
            <a:extLst>
              <a:ext uri="{FF2B5EF4-FFF2-40B4-BE49-F238E27FC236}">
                <a16:creationId xmlns:a16="http://schemas.microsoft.com/office/drawing/2014/main" id="{56ABE67A-AAFC-B44B-8D77-837F325A3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214B6-D7A5-8E4A-BA1A-1B1A4D8EAA52}"/>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643796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67BAE8-73A2-AA4A-9022-D6EB231156F3}"/>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3" name="Footer Placeholder 2">
            <a:extLst>
              <a:ext uri="{FF2B5EF4-FFF2-40B4-BE49-F238E27FC236}">
                <a16:creationId xmlns:a16="http://schemas.microsoft.com/office/drawing/2014/main" id="{CC5B9CAB-2B37-DB47-9388-EECAC52140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D592D7-C0E1-4541-A47E-45E1252D4614}"/>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646391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FE126CF-01C1-D848-B42D-38AC11F78716}"/>
              </a:ext>
            </a:extLst>
          </p:cNvPr>
          <p:cNvSpPr/>
          <p:nvPr userDrawn="1"/>
        </p:nvSpPr>
        <p:spPr>
          <a:xfrm rot="18951736">
            <a:off x="289900" y="3896852"/>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cxnSp>
        <p:nvCxnSpPr>
          <p:cNvPr id="29" name="Straight Connector 28">
            <a:extLst>
              <a:ext uri="{FF2B5EF4-FFF2-40B4-BE49-F238E27FC236}">
                <a16:creationId xmlns:a16="http://schemas.microsoft.com/office/drawing/2014/main" id="{4C644530-26D9-9F43-91A3-A973F11C5034}"/>
              </a:ext>
            </a:extLst>
          </p:cNvPr>
          <p:cNvCxnSpPr>
            <a:cxnSpLocks/>
          </p:cNvCxnSpPr>
          <p:nvPr userDrawn="1"/>
        </p:nvCxnSpPr>
        <p:spPr>
          <a:xfrm flipV="1">
            <a:off x="-379436"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4"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sp>
        <p:nvSpPr>
          <p:cNvPr id="33" name="Oval 32">
            <a:extLst>
              <a:ext uri="{FF2B5EF4-FFF2-40B4-BE49-F238E27FC236}">
                <a16:creationId xmlns:a16="http://schemas.microsoft.com/office/drawing/2014/main" id="{34F71543-F7D5-A34E-B48A-D951BFEAEE31}"/>
              </a:ext>
            </a:extLst>
          </p:cNvPr>
          <p:cNvSpPr/>
          <p:nvPr userDrawn="1"/>
        </p:nvSpPr>
        <p:spPr>
          <a:xfrm>
            <a:off x="1051560" y="3941064"/>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7" name="Picture 26">
            <a:extLst>
              <a:ext uri="{FF2B5EF4-FFF2-40B4-BE49-F238E27FC236}">
                <a16:creationId xmlns:a16="http://schemas.microsoft.com/office/drawing/2014/main" id="{0578E368-7437-D842-AA60-03ACAB31426D}"/>
              </a:ext>
            </a:extLst>
          </p:cNvPr>
          <p:cNvPicPr>
            <a:picLocks noChangeAspect="1"/>
          </p:cNvPicPr>
          <p:nvPr userDrawn="1"/>
        </p:nvPicPr>
        <p:blipFill>
          <a:blip r:embed="rId5"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30" name="Picture 29">
            <a:extLst>
              <a:ext uri="{FF2B5EF4-FFF2-40B4-BE49-F238E27FC236}">
                <a16:creationId xmlns:a16="http://schemas.microsoft.com/office/drawing/2014/main" id="{1015FA53-B318-4F48-AD90-A0C8E8152B9A}"/>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sp>
        <p:nvSpPr>
          <p:cNvPr id="31" name="Oval 30">
            <a:extLst>
              <a:ext uri="{FF2B5EF4-FFF2-40B4-BE49-F238E27FC236}">
                <a16:creationId xmlns:a16="http://schemas.microsoft.com/office/drawing/2014/main" id="{EB4F3B5E-1533-DF46-9C6A-20A96FFE60CD}"/>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2" name="Oval 31">
            <a:extLst>
              <a:ext uri="{FF2B5EF4-FFF2-40B4-BE49-F238E27FC236}">
                <a16:creationId xmlns:a16="http://schemas.microsoft.com/office/drawing/2014/main" id="{5D394F96-284F-334D-9D1B-0A26CDFF8850}"/>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4" name="Oval 33">
            <a:extLst>
              <a:ext uri="{FF2B5EF4-FFF2-40B4-BE49-F238E27FC236}">
                <a16:creationId xmlns:a16="http://schemas.microsoft.com/office/drawing/2014/main" id="{B162D2AD-C013-5146-8E62-FB86B8C87096}"/>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5" name="Oval 34">
            <a:extLst>
              <a:ext uri="{FF2B5EF4-FFF2-40B4-BE49-F238E27FC236}">
                <a16:creationId xmlns:a16="http://schemas.microsoft.com/office/drawing/2014/main" id="{085D019B-90C7-9A41-A866-9307199413E7}"/>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6" name="Oval 35">
            <a:extLst>
              <a:ext uri="{FF2B5EF4-FFF2-40B4-BE49-F238E27FC236}">
                <a16:creationId xmlns:a16="http://schemas.microsoft.com/office/drawing/2014/main" id="{FBA4AB2B-2968-CD49-976C-E4B44601853F}"/>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37" name="Picture 36">
            <a:extLst>
              <a:ext uri="{FF2B5EF4-FFF2-40B4-BE49-F238E27FC236}">
                <a16:creationId xmlns:a16="http://schemas.microsoft.com/office/drawing/2014/main" id="{8DAA5C09-2FB8-2A47-AC7B-9059C972269E}"/>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8" name="Text Box 10">
            <a:extLst>
              <a:ext uri="{FF2B5EF4-FFF2-40B4-BE49-F238E27FC236}">
                <a16:creationId xmlns:a16="http://schemas.microsoft.com/office/drawing/2014/main" id="{65AA8424-F63A-7C4D-88DC-F8B83EA04A8A}"/>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dirty="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dirty="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dirty="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dirty="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38" name="Slide Number Placeholder 1">
            <a:extLst>
              <a:ext uri="{FF2B5EF4-FFF2-40B4-BE49-F238E27FC236}">
                <a16:creationId xmlns:a16="http://schemas.microsoft.com/office/drawing/2014/main" id="{E0A8C34F-FE1F-054D-9760-7F4201FF2213}"/>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2876304636"/>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87C0F3C9-8A61-8840-804D-EC65A8BDF8A2}"/>
              </a:ext>
            </a:extLst>
          </p:cNvPr>
          <p:cNvSpPr/>
          <p:nvPr userDrawn="1"/>
        </p:nvSpPr>
        <p:spPr>
          <a:xfrm rot="18951736">
            <a:off x="-413484" y="4504660"/>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cxnSp>
        <p:nvCxnSpPr>
          <p:cNvPr id="29" name="Straight Connector 28">
            <a:extLst>
              <a:ext uri="{FF2B5EF4-FFF2-40B4-BE49-F238E27FC236}">
                <a16:creationId xmlns:a16="http://schemas.microsoft.com/office/drawing/2014/main" id="{4C644530-26D9-9F43-91A3-A973F11C5034}"/>
              </a:ext>
            </a:extLst>
          </p:cNvPr>
          <p:cNvCxnSpPr>
            <a:cxnSpLocks/>
          </p:cNvCxnSpPr>
          <p:nvPr userDrawn="1"/>
        </p:nvCxnSpPr>
        <p:spPr>
          <a:xfrm flipV="1">
            <a:off x="-379436"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4"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sp>
        <p:nvSpPr>
          <p:cNvPr id="33" name="Oval 32">
            <a:extLst>
              <a:ext uri="{FF2B5EF4-FFF2-40B4-BE49-F238E27FC236}">
                <a16:creationId xmlns:a16="http://schemas.microsoft.com/office/drawing/2014/main" id="{34F71543-F7D5-A34E-B48A-D951BFEAEE31}"/>
              </a:ext>
            </a:extLst>
          </p:cNvPr>
          <p:cNvSpPr/>
          <p:nvPr userDrawn="1"/>
        </p:nvSpPr>
        <p:spPr>
          <a:xfrm>
            <a:off x="1051560" y="3941064"/>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7" name="Picture 26">
            <a:extLst>
              <a:ext uri="{FF2B5EF4-FFF2-40B4-BE49-F238E27FC236}">
                <a16:creationId xmlns:a16="http://schemas.microsoft.com/office/drawing/2014/main" id="{0578E368-7437-D842-AA60-03ACAB31426D}"/>
              </a:ext>
            </a:extLst>
          </p:cNvPr>
          <p:cNvPicPr>
            <a:picLocks noChangeAspect="1"/>
          </p:cNvPicPr>
          <p:nvPr userDrawn="1"/>
        </p:nvPicPr>
        <p:blipFill>
          <a:blip r:embed="rId5"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30" name="Picture 29">
            <a:extLst>
              <a:ext uri="{FF2B5EF4-FFF2-40B4-BE49-F238E27FC236}">
                <a16:creationId xmlns:a16="http://schemas.microsoft.com/office/drawing/2014/main" id="{1015FA53-B318-4F48-AD90-A0C8E8152B9A}"/>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sp>
        <p:nvSpPr>
          <p:cNvPr id="31" name="Oval 30">
            <a:extLst>
              <a:ext uri="{FF2B5EF4-FFF2-40B4-BE49-F238E27FC236}">
                <a16:creationId xmlns:a16="http://schemas.microsoft.com/office/drawing/2014/main" id="{EB4F3B5E-1533-DF46-9C6A-20A96FFE60CD}"/>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2" name="Oval 31">
            <a:extLst>
              <a:ext uri="{FF2B5EF4-FFF2-40B4-BE49-F238E27FC236}">
                <a16:creationId xmlns:a16="http://schemas.microsoft.com/office/drawing/2014/main" id="{5D394F96-284F-334D-9D1B-0A26CDFF8850}"/>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4" name="Oval 33">
            <a:extLst>
              <a:ext uri="{FF2B5EF4-FFF2-40B4-BE49-F238E27FC236}">
                <a16:creationId xmlns:a16="http://schemas.microsoft.com/office/drawing/2014/main" id="{B162D2AD-C013-5146-8E62-FB86B8C87096}"/>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5" name="Oval 34">
            <a:extLst>
              <a:ext uri="{FF2B5EF4-FFF2-40B4-BE49-F238E27FC236}">
                <a16:creationId xmlns:a16="http://schemas.microsoft.com/office/drawing/2014/main" id="{085D019B-90C7-9A41-A866-9307199413E7}"/>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6" name="Oval 35">
            <a:extLst>
              <a:ext uri="{FF2B5EF4-FFF2-40B4-BE49-F238E27FC236}">
                <a16:creationId xmlns:a16="http://schemas.microsoft.com/office/drawing/2014/main" id="{FBA4AB2B-2968-CD49-976C-E4B44601853F}"/>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37" name="Picture 36">
            <a:extLst>
              <a:ext uri="{FF2B5EF4-FFF2-40B4-BE49-F238E27FC236}">
                <a16:creationId xmlns:a16="http://schemas.microsoft.com/office/drawing/2014/main" id="{8DAA5C09-2FB8-2A47-AC7B-9059C972269E}"/>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3" name="Text Box 10">
            <a:extLst>
              <a:ext uri="{FF2B5EF4-FFF2-40B4-BE49-F238E27FC236}">
                <a16:creationId xmlns:a16="http://schemas.microsoft.com/office/drawing/2014/main" id="{F0010B8B-335D-8D47-8C11-0B0D902D5E0F}"/>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dirty="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dirty="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dirty="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dirty="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26" name="Slide Number Placeholder 1">
            <a:extLst>
              <a:ext uri="{FF2B5EF4-FFF2-40B4-BE49-F238E27FC236}">
                <a16:creationId xmlns:a16="http://schemas.microsoft.com/office/drawing/2014/main" id="{740C8681-43FA-924A-956B-2B814AAF5DC0}"/>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2673671233"/>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sp>
        <p:nvSpPr>
          <p:cNvPr id="28" name="Slide Number Placeholder 1">
            <a:extLst>
              <a:ext uri="{FF2B5EF4-FFF2-40B4-BE49-F238E27FC236}">
                <a16:creationId xmlns:a16="http://schemas.microsoft.com/office/drawing/2014/main" id="{7CCA1E72-A621-4847-9AB9-B74892B0C379}"/>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C00000"/>
                </a:solidFill>
                <a:effectLst/>
                <a:uLnTx/>
                <a:uFillTx/>
                <a:latin typeface="Lato" panose="020F0502020204030203" pitchFamily="34" charset="0"/>
                <a:ea typeface="ＭＳ Ｐゴシック" panose="020B0600070205080204" pitchFamily="34" charset="-128"/>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C00000"/>
              </a:solidFill>
              <a:effectLst/>
              <a:uLnTx/>
              <a:uFillTx/>
              <a:latin typeface="Lato" panose="020F0502020204030203" pitchFamily="34" charset="0"/>
              <a:ea typeface="ＭＳ Ｐゴシック" panose="020B0600070205080204" pitchFamily="34" charset="-128"/>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120342561"/>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14896"/>
            <a:ext cx="3180080" cy="946204"/>
          </a:xfrm>
          <a:prstGeom prst="rect">
            <a:avLst/>
          </a:prstGeom>
        </p:spPr>
      </p:pic>
      <p:pic>
        <p:nvPicPr>
          <p:cNvPr id="25" name="Picture 24" descr="Text&#10;&#10;Description automatically generated">
            <a:extLst>
              <a:ext uri="{FF2B5EF4-FFF2-40B4-BE49-F238E27FC236}">
                <a16:creationId xmlns:a16="http://schemas.microsoft.com/office/drawing/2014/main" id="{D1AB38E7-D2E4-FA4E-B448-7E500DDA3CE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289386" y="263411"/>
            <a:ext cx="2488881" cy="649174"/>
          </a:xfrm>
          <a:prstGeom prst="rect">
            <a:avLst/>
          </a:prstGeom>
        </p:spPr>
      </p:pic>
      <p:sp>
        <p:nvSpPr>
          <p:cNvPr id="28" name="Slide Number Placeholder 1">
            <a:extLst>
              <a:ext uri="{FF2B5EF4-FFF2-40B4-BE49-F238E27FC236}">
                <a16:creationId xmlns:a16="http://schemas.microsoft.com/office/drawing/2014/main" id="{7CCA1E72-A621-4847-9AB9-B74892B0C379}"/>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3438957838"/>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Rectangle 1">
            <a:extLst>
              <a:ext uri="{FF2B5EF4-FFF2-40B4-BE49-F238E27FC236}">
                <a16:creationId xmlns:a16="http://schemas.microsoft.com/office/drawing/2014/main" id="{81AEAC51-1C4C-7640-9CD6-023F1CBCA81E}"/>
              </a:ext>
            </a:extLst>
          </p:cNvPr>
          <p:cNvSpPr/>
          <p:nvPr userDrawn="1"/>
        </p:nvSpPr>
        <p:spPr>
          <a:xfrm>
            <a:off x="-167640" y="1545474"/>
            <a:ext cx="12527280" cy="541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3" name="Text Box 10">
            <a:extLst>
              <a:ext uri="{FF2B5EF4-FFF2-40B4-BE49-F238E27FC236}">
                <a16:creationId xmlns:a16="http://schemas.microsoft.com/office/drawing/2014/main" id="{48F8A759-494F-D346-B821-9BDBBF6616F0}"/>
              </a:ext>
            </a:extLst>
          </p:cNvPr>
          <p:cNvSpPr txBox="1">
            <a:spLocks noChangeArrowheads="1"/>
          </p:cNvSpPr>
          <p:nvPr userDrawn="1"/>
        </p:nvSpPr>
        <p:spPr bwMode="auto">
          <a:xfrm>
            <a:off x="5028786" y="640112"/>
            <a:ext cx="3133722" cy="368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800" b="0" i="0" dirty="0" err="1">
                <a:solidFill>
                  <a:schemeClr val="bg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800" b="1" i="0" dirty="0">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800" b="1" i="0" dirty="0" err="1">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800" b="1" i="0" u="none" strike="noStrike" kern="120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25" name="Straight Connector 24">
            <a:extLst>
              <a:ext uri="{FF2B5EF4-FFF2-40B4-BE49-F238E27FC236}">
                <a16:creationId xmlns:a16="http://schemas.microsoft.com/office/drawing/2014/main" id="{8FAFE199-5A8E-3940-A76E-10A1E8B2D78B}"/>
              </a:ext>
            </a:extLst>
          </p:cNvPr>
          <p:cNvCxnSpPr>
            <a:cxnSpLocks/>
          </p:cNvCxnSpPr>
          <p:nvPr userDrawn="1"/>
        </p:nvCxnSpPr>
        <p:spPr>
          <a:xfrm>
            <a:off x="2644585" y="1555569"/>
            <a:ext cx="10149840" cy="0"/>
          </a:xfrm>
          <a:prstGeom prst="line">
            <a:avLst/>
          </a:prstGeom>
          <a:ln w="193675"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597F148-6196-2947-A8EB-C8EA4FD78887}"/>
              </a:ext>
            </a:extLst>
          </p:cNvPr>
          <p:cNvSpPr/>
          <p:nvPr userDrawn="1"/>
        </p:nvSpPr>
        <p:spPr>
          <a:xfrm>
            <a:off x="223287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7" name="Oval 26">
            <a:extLst>
              <a:ext uri="{FF2B5EF4-FFF2-40B4-BE49-F238E27FC236}">
                <a16:creationId xmlns:a16="http://schemas.microsoft.com/office/drawing/2014/main" id="{CCDB5AA5-8330-F049-A25E-F63EE0A7C6D2}"/>
              </a:ext>
            </a:extLst>
          </p:cNvPr>
          <p:cNvSpPr/>
          <p:nvPr userDrawn="1"/>
        </p:nvSpPr>
        <p:spPr>
          <a:xfrm>
            <a:off x="192281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8" name="Oval 27">
            <a:extLst>
              <a:ext uri="{FF2B5EF4-FFF2-40B4-BE49-F238E27FC236}">
                <a16:creationId xmlns:a16="http://schemas.microsoft.com/office/drawing/2014/main" id="{C98082BB-FF64-AE44-BA6B-2A09ABEA1AD0}"/>
              </a:ext>
            </a:extLst>
          </p:cNvPr>
          <p:cNvSpPr/>
          <p:nvPr userDrawn="1"/>
        </p:nvSpPr>
        <p:spPr>
          <a:xfrm>
            <a:off x="1612755" y="1452433"/>
            <a:ext cx="206272" cy="206272"/>
          </a:xfrm>
          <a:prstGeom prst="ellipse">
            <a:avLst/>
          </a:prstGeom>
          <a:solidFill>
            <a:srgbClr val="FFCE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9" name="Oval 28">
            <a:extLst>
              <a:ext uri="{FF2B5EF4-FFF2-40B4-BE49-F238E27FC236}">
                <a16:creationId xmlns:a16="http://schemas.microsoft.com/office/drawing/2014/main" id="{514A8E1F-CEBE-BD41-83A8-564DC004F675}"/>
              </a:ext>
            </a:extLst>
          </p:cNvPr>
          <p:cNvSpPr/>
          <p:nvPr userDrawn="1"/>
        </p:nvSpPr>
        <p:spPr>
          <a:xfrm>
            <a:off x="1270037" y="1452433"/>
            <a:ext cx="206272" cy="206272"/>
          </a:xfrm>
          <a:prstGeom prst="ellipse">
            <a:avLst/>
          </a:prstGeom>
          <a:solidFill>
            <a:srgbClr val="FFCE3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1" name="Oval 30">
            <a:extLst>
              <a:ext uri="{FF2B5EF4-FFF2-40B4-BE49-F238E27FC236}">
                <a16:creationId xmlns:a16="http://schemas.microsoft.com/office/drawing/2014/main" id="{E82158F9-E2C8-7843-9287-961F6FD8CF45}"/>
              </a:ext>
            </a:extLst>
          </p:cNvPr>
          <p:cNvSpPr/>
          <p:nvPr userDrawn="1"/>
        </p:nvSpPr>
        <p:spPr>
          <a:xfrm>
            <a:off x="918880" y="1452433"/>
            <a:ext cx="206272" cy="206272"/>
          </a:xfrm>
          <a:prstGeom prst="ellipse">
            <a:avLst/>
          </a:prstGeom>
          <a:solidFill>
            <a:srgbClr val="FFCE3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2" name="Oval 31">
            <a:extLst>
              <a:ext uri="{FF2B5EF4-FFF2-40B4-BE49-F238E27FC236}">
                <a16:creationId xmlns:a16="http://schemas.microsoft.com/office/drawing/2014/main" id="{D90A96F1-BAD7-EC4F-B218-DD60C7E609B7}"/>
              </a:ext>
            </a:extLst>
          </p:cNvPr>
          <p:cNvSpPr/>
          <p:nvPr userDrawn="1"/>
        </p:nvSpPr>
        <p:spPr>
          <a:xfrm>
            <a:off x="557449" y="1452433"/>
            <a:ext cx="206272" cy="206272"/>
          </a:xfrm>
          <a:prstGeom prst="ellipse">
            <a:avLst/>
          </a:prstGeom>
          <a:solidFill>
            <a:srgbClr val="FFCE35">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3" name="Oval 32">
            <a:extLst>
              <a:ext uri="{FF2B5EF4-FFF2-40B4-BE49-F238E27FC236}">
                <a16:creationId xmlns:a16="http://schemas.microsoft.com/office/drawing/2014/main" id="{F7294FC5-B6AF-9540-8789-8B4312F5485A}"/>
              </a:ext>
            </a:extLst>
          </p:cNvPr>
          <p:cNvSpPr/>
          <p:nvPr userDrawn="1"/>
        </p:nvSpPr>
        <p:spPr>
          <a:xfrm>
            <a:off x="183908" y="1452433"/>
            <a:ext cx="206272" cy="206272"/>
          </a:xfrm>
          <a:prstGeom prst="ellipse">
            <a:avLst/>
          </a:prstGeom>
          <a:solidFill>
            <a:srgbClr val="FFCE3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8" name="Slide Number Placeholder 1">
            <a:extLst>
              <a:ext uri="{FF2B5EF4-FFF2-40B4-BE49-F238E27FC236}">
                <a16:creationId xmlns:a16="http://schemas.microsoft.com/office/drawing/2014/main" id="{5C8F339D-29C8-1142-A9BF-4D5445EA9925}"/>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204811405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Rectangle 1">
            <a:extLst>
              <a:ext uri="{FF2B5EF4-FFF2-40B4-BE49-F238E27FC236}">
                <a16:creationId xmlns:a16="http://schemas.microsoft.com/office/drawing/2014/main" id="{81AEAC51-1C4C-7640-9CD6-023F1CBCA81E}"/>
              </a:ext>
            </a:extLst>
          </p:cNvPr>
          <p:cNvSpPr/>
          <p:nvPr userDrawn="1"/>
        </p:nvSpPr>
        <p:spPr>
          <a:xfrm>
            <a:off x="-167640" y="1545474"/>
            <a:ext cx="12527280" cy="5413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Lato" panose="020F0502020204030203" pitchFamily="34" charset="0"/>
              </a:rPr>
              <a:t>z</a:t>
            </a:r>
          </a:p>
        </p:txBody>
      </p:sp>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3"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3" name="Text Box 10">
            <a:extLst>
              <a:ext uri="{FF2B5EF4-FFF2-40B4-BE49-F238E27FC236}">
                <a16:creationId xmlns:a16="http://schemas.microsoft.com/office/drawing/2014/main" id="{48F8A759-494F-D346-B821-9BDBBF6616F0}"/>
              </a:ext>
            </a:extLst>
          </p:cNvPr>
          <p:cNvSpPr txBox="1">
            <a:spLocks noChangeArrowheads="1"/>
          </p:cNvSpPr>
          <p:nvPr userDrawn="1"/>
        </p:nvSpPr>
        <p:spPr bwMode="auto">
          <a:xfrm>
            <a:off x="5028786" y="640112"/>
            <a:ext cx="3133722" cy="368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800" b="0" i="0" dirty="0" err="1">
                <a:solidFill>
                  <a:schemeClr val="bg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800" b="1" i="0" dirty="0">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800" b="1" i="0" dirty="0" err="1">
                <a:solidFill>
                  <a:srgbClr val="FBCE3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800" b="1" i="0" u="none" strike="noStrike" kern="120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25" name="Straight Connector 24">
            <a:extLst>
              <a:ext uri="{FF2B5EF4-FFF2-40B4-BE49-F238E27FC236}">
                <a16:creationId xmlns:a16="http://schemas.microsoft.com/office/drawing/2014/main" id="{8FAFE199-5A8E-3940-A76E-10A1E8B2D78B}"/>
              </a:ext>
            </a:extLst>
          </p:cNvPr>
          <p:cNvCxnSpPr>
            <a:cxnSpLocks/>
          </p:cNvCxnSpPr>
          <p:nvPr userDrawn="1"/>
        </p:nvCxnSpPr>
        <p:spPr>
          <a:xfrm>
            <a:off x="2644585" y="1555569"/>
            <a:ext cx="10149840" cy="0"/>
          </a:xfrm>
          <a:prstGeom prst="line">
            <a:avLst/>
          </a:prstGeom>
          <a:ln w="193675"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597F148-6196-2947-A8EB-C8EA4FD78887}"/>
              </a:ext>
            </a:extLst>
          </p:cNvPr>
          <p:cNvSpPr/>
          <p:nvPr userDrawn="1"/>
        </p:nvSpPr>
        <p:spPr>
          <a:xfrm>
            <a:off x="223287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7" name="Oval 26">
            <a:extLst>
              <a:ext uri="{FF2B5EF4-FFF2-40B4-BE49-F238E27FC236}">
                <a16:creationId xmlns:a16="http://schemas.microsoft.com/office/drawing/2014/main" id="{CCDB5AA5-8330-F049-A25E-F63EE0A7C6D2}"/>
              </a:ext>
            </a:extLst>
          </p:cNvPr>
          <p:cNvSpPr/>
          <p:nvPr userDrawn="1"/>
        </p:nvSpPr>
        <p:spPr>
          <a:xfrm>
            <a:off x="1922815" y="1452433"/>
            <a:ext cx="206272" cy="206272"/>
          </a:xfrm>
          <a:prstGeom prst="ellipse">
            <a:avLst/>
          </a:prstGeom>
          <a:solidFill>
            <a:srgbClr val="FFC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8" name="Oval 27">
            <a:extLst>
              <a:ext uri="{FF2B5EF4-FFF2-40B4-BE49-F238E27FC236}">
                <a16:creationId xmlns:a16="http://schemas.microsoft.com/office/drawing/2014/main" id="{C98082BB-FF64-AE44-BA6B-2A09ABEA1AD0}"/>
              </a:ext>
            </a:extLst>
          </p:cNvPr>
          <p:cNvSpPr/>
          <p:nvPr userDrawn="1"/>
        </p:nvSpPr>
        <p:spPr>
          <a:xfrm>
            <a:off x="1612755" y="1452433"/>
            <a:ext cx="206272" cy="206272"/>
          </a:xfrm>
          <a:prstGeom prst="ellipse">
            <a:avLst/>
          </a:prstGeom>
          <a:solidFill>
            <a:srgbClr val="FFCE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9" name="Oval 28">
            <a:extLst>
              <a:ext uri="{FF2B5EF4-FFF2-40B4-BE49-F238E27FC236}">
                <a16:creationId xmlns:a16="http://schemas.microsoft.com/office/drawing/2014/main" id="{514A8E1F-CEBE-BD41-83A8-564DC004F675}"/>
              </a:ext>
            </a:extLst>
          </p:cNvPr>
          <p:cNvSpPr/>
          <p:nvPr userDrawn="1"/>
        </p:nvSpPr>
        <p:spPr>
          <a:xfrm>
            <a:off x="1270037" y="1452433"/>
            <a:ext cx="206272" cy="206272"/>
          </a:xfrm>
          <a:prstGeom prst="ellipse">
            <a:avLst/>
          </a:prstGeom>
          <a:solidFill>
            <a:srgbClr val="FFCE3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1" name="Oval 30">
            <a:extLst>
              <a:ext uri="{FF2B5EF4-FFF2-40B4-BE49-F238E27FC236}">
                <a16:creationId xmlns:a16="http://schemas.microsoft.com/office/drawing/2014/main" id="{E82158F9-E2C8-7843-9287-961F6FD8CF45}"/>
              </a:ext>
            </a:extLst>
          </p:cNvPr>
          <p:cNvSpPr/>
          <p:nvPr userDrawn="1"/>
        </p:nvSpPr>
        <p:spPr>
          <a:xfrm>
            <a:off x="918880" y="1452433"/>
            <a:ext cx="206272" cy="206272"/>
          </a:xfrm>
          <a:prstGeom prst="ellipse">
            <a:avLst/>
          </a:prstGeom>
          <a:solidFill>
            <a:srgbClr val="FFCE35">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2" name="Oval 31">
            <a:extLst>
              <a:ext uri="{FF2B5EF4-FFF2-40B4-BE49-F238E27FC236}">
                <a16:creationId xmlns:a16="http://schemas.microsoft.com/office/drawing/2014/main" id="{D90A96F1-BAD7-EC4F-B218-DD60C7E609B7}"/>
              </a:ext>
            </a:extLst>
          </p:cNvPr>
          <p:cNvSpPr/>
          <p:nvPr userDrawn="1"/>
        </p:nvSpPr>
        <p:spPr>
          <a:xfrm>
            <a:off x="557449" y="1452433"/>
            <a:ext cx="206272" cy="206272"/>
          </a:xfrm>
          <a:prstGeom prst="ellipse">
            <a:avLst/>
          </a:prstGeom>
          <a:solidFill>
            <a:srgbClr val="FFCE35">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33" name="Oval 32">
            <a:extLst>
              <a:ext uri="{FF2B5EF4-FFF2-40B4-BE49-F238E27FC236}">
                <a16:creationId xmlns:a16="http://schemas.microsoft.com/office/drawing/2014/main" id="{F7294FC5-B6AF-9540-8789-8B4312F5485A}"/>
              </a:ext>
            </a:extLst>
          </p:cNvPr>
          <p:cNvSpPr/>
          <p:nvPr userDrawn="1"/>
        </p:nvSpPr>
        <p:spPr>
          <a:xfrm>
            <a:off x="183908" y="1452433"/>
            <a:ext cx="206272" cy="206272"/>
          </a:xfrm>
          <a:prstGeom prst="ellipse">
            <a:avLst/>
          </a:prstGeom>
          <a:solidFill>
            <a:srgbClr val="FFCE35">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8" name="Slide Number Placeholder 1">
            <a:extLst>
              <a:ext uri="{FF2B5EF4-FFF2-40B4-BE49-F238E27FC236}">
                <a16:creationId xmlns:a16="http://schemas.microsoft.com/office/drawing/2014/main" id="{5C8F339D-29C8-1142-A9BF-4D5445EA9925}"/>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rgbClr val="2466C2"/>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3" name="Rectangle 2">
            <a:extLst>
              <a:ext uri="{FF2B5EF4-FFF2-40B4-BE49-F238E27FC236}">
                <a16:creationId xmlns:a16="http://schemas.microsoft.com/office/drawing/2014/main" id="{D1B8E660-D2CC-7E4D-BCBC-4A7A553AB358}"/>
              </a:ext>
            </a:extLst>
          </p:cNvPr>
          <p:cNvSpPr/>
          <p:nvPr userDrawn="1"/>
        </p:nvSpPr>
        <p:spPr>
          <a:xfrm>
            <a:off x="4318453" y="2008253"/>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43" name="Rectangle 42">
            <a:extLst>
              <a:ext uri="{FF2B5EF4-FFF2-40B4-BE49-F238E27FC236}">
                <a16:creationId xmlns:a16="http://schemas.microsoft.com/office/drawing/2014/main" id="{049EFF07-36F9-6246-8790-DE2E760801FB}"/>
              </a:ext>
            </a:extLst>
          </p:cNvPr>
          <p:cNvSpPr/>
          <p:nvPr userDrawn="1"/>
        </p:nvSpPr>
        <p:spPr>
          <a:xfrm>
            <a:off x="418192" y="2008253"/>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44" name="Rectangle 43">
            <a:extLst>
              <a:ext uri="{FF2B5EF4-FFF2-40B4-BE49-F238E27FC236}">
                <a16:creationId xmlns:a16="http://schemas.microsoft.com/office/drawing/2014/main" id="{20DCAD54-346F-AF4B-9F4C-531C761F724A}"/>
              </a:ext>
            </a:extLst>
          </p:cNvPr>
          <p:cNvSpPr/>
          <p:nvPr userDrawn="1"/>
        </p:nvSpPr>
        <p:spPr>
          <a:xfrm>
            <a:off x="8218713" y="2002842"/>
            <a:ext cx="3555093" cy="23700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Tree>
    <p:extLst>
      <p:ext uri="{BB962C8B-B14F-4D97-AF65-F5344CB8AC3E}">
        <p14:creationId xmlns:p14="http://schemas.microsoft.com/office/powerpoint/2010/main" val="49764969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3D7F69-0404-A446-BC70-46BC8AF5AFDC}"/>
              </a:ext>
            </a:extLst>
          </p:cNvPr>
          <p:cNvPicPr>
            <a:picLocks noChangeAspect="1"/>
          </p:cNvPicPr>
          <p:nvPr userDrawn="1"/>
        </p:nvPicPr>
        <p:blipFill>
          <a:blip r:embed="rId2" cstate="hqprint">
            <a:alphaModFix amt="78000"/>
            <a:extLst>
              <a:ext uri="{28A0092B-C50C-407E-A947-70E740481C1C}">
                <a14:useLocalDpi xmlns:a14="http://schemas.microsoft.com/office/drawing/2010/main" val="0"/>
              </a:ext>
            </a:extLst>
          </a:blip>
          <a:srcRect/>
          <a:stretch/>
        </p:blipFill>
        <p:spPr>
          <a:xfrm>
            <a:off x="1286126" y="2675833"/>
            <a:ext cx="652801" cy="594589"/>
          </a:xfrm>
          <a:prstGeom prst="rect">
            <a:avLst/>
          </a:prstGeom>
        </p:spPr>
      </p:pic>
      <p:pic>
        <p:nvPicPr>
          <p:cNvPr id="7" name="Picture 6">
            <a:extLst>
              <a:ext uri="{FF2B5EF4-FFF2-40B4-BE49-F238E27FC236}">
                <a16:creationId xmlns:a16="http://schemas.microsoft.com/office/drawing/2014/main" id="{70611036-B240-844D-9E4D-43E3E75FECF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408427" y="2693260"/>
            <a:ext cx="821589" cy="748326"/>
          </a:xfrm>
          <a:prstGeom prst="rect">
            <a:avLst/>
          </a:prstGeom>
        </p:spPr>
      </p:pic>
      <p:pic>
        <p:nvPicPr>
          <p:cNvPr id="8" name="Picture 7">
            <a:extLst>
              <a:ext uri="{FF2B5EF4-FFF2-40B4-BE49-F238E27FC236}">
                <a16:creationId xmlns:a16="http://schemas.microsoft.com/office/drawing/2014/main" id="{24422BA0-A272-F747-9BAE-BA81847BFB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cxnSp>
        <p:nvCxnSpPr>
          <p:cNvPr id="9" name="Straight Connector 8">
            <a:extLst>
              <a:ext uri="{FF2B5EF4-FFF2-40B4-BE49-F238E27FC236}">
                <a16:creationId xmlns:a16="http://schemas.microsoft.com/office/drawing/2014/main" id="{0DBEF051-AA9D-2F40-B737-2243F1A85FF1}"/>
              </a:ext>
            </a:extLst>
          </p:cNvPr>
          <p:cNvCxnSpPr>
            <a:cxnSpLocks/>
          </p:cNvCxnSpPr>
          <p:nvPr userDrawn="1"/>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3898197-7D88-C74A-AA04-EDFBFF0B5383}"/>
              </a:ext>
            </a:extLst>
          </p:cNvPr>
          <p:cNvSpPr/>
          <p:nvPr userDrawn="1"/>
        </p:nvSpPr>
        <p:spPr>
          <a:xfrm rot="2737445">
            <a:off x="2201263" y="-2061234"/>
            <a:ext cx="10904199" cy="14344263"/>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4" name="Picture 23" descr="Logo&#10;&#10;Description automatically generated">
            <a:extLst>
              <a:ext uri="{FF2B5EF4-FFF2-40B4-BE49-F238E27FC236}">
                <a16:creationId xmlns:a16="http://schemas.microsoft.com/office/drawing/2014/main" id="{EF2900B0-3B2E-5A41-9324-4366E55A5A52}"/>
              </a:ext>
            </a:extLst>
          </p:cNvPr>
          <p:cNvPicPr>
            <a:picLocks noChangeAspect="1"/>
          </p:cNvPicPr>
          <p:nvPr userDrawn="1"/>
        </p:nvPicPr>
        <p:blipFill>
          <a:blip r:embed="rId5" cstate="hqprint">
            <a:biLevel thresh="75000"/>
            <a:extLst>
              <a:ext uri="{28A0092B-C50C-407E-A947-70E740481C1C}">
                <a14:useLocalDpi xmlns:a14="http://schemas.microsoft.com/office/drawing/2010/main" val="0"/>
              </a:ext>
            </a:extLst>
          </a:blip>
          <a:stretch>
            <a:fillRect/>
          </a:stretch>
        </p:blipFill>
        <p:spPr>
          <a:xfrm>
            <a:off x="-2386840" y="2876044"/>
            <a:ext cx="7329964" cy="7329964"/>
          </a:xfrm>
          <a:prstGeom prst="rect">
            <a:avLst/>
          </a:prstGeom>
        </p:spPr>
      </p:pic>
      <p:pic>
        <p:nvPicPr>
          <p:cNvPr id="12" name="Picture 11" descr="Text&#10;&#10;Description automatically generated">
            <a:extLst>
              <a:ext uri="{FF2B5EF4-FFF2-40B4-BE49-F238E27FC236}">
                <a16:creationId xmlns:a16="http://schemas.microsoft.com/office/drawing/2014/main" id="{FF67FF2C-9F90-294E-8704-37D785F4F00E}"/>
              </a:ext>
            </a:extLst>
          </p:cNvPr>
          <p:cNvPicPr>
            <a:picLocks noChangeAspect="1"/>
          </p:cNvPicPr>
          <p:nvPr userDrawn="1"/>
        </p:nvPicPr>
        <p:blipFill>
          <a:blip r:embed="rId6" cstate="hqprint">
            <a:biLevel thresh="25000"/>
            <a:extLst>
              <a:ext uri="{28A0092B-C50C-407E-A947-70E740481C1C}">
                <a14:useLocalDpi xmlns:a14="http://schemas.microsoft.com/office/drawing/2010/main" val="0"/>
              </a:ext>
            </a:extLst>
          </a:blip>
          <a:stretch>
            <a:fillRect/>
          </a:stretch>
        </p:blipFill>
        <p:spPr>
          <a:xfrm>
            <a:off x="8469807" y="280779"/>
            <a:ext cx="3392526" cy="884870"/>
          </a:xfrm>
          <a:prstGeom prst="rect">
            <a:avLst/>
          </a:prstGeom>
        </p:spPr>
      </p:pic>
      <p:sp>
        <p:nvSpPr>
          <p:cNvPr id="14" name="Oval 13">
            <a:extLst>
              <a:ext uri="{FF2B5EF4-FFF2-40B4-BE49-F238E27FC236}">
                <a16:creationId xmlns:a16="http://schemas.microsoft.com/office/drawing/2014/main" id="{582CAD6B-D389-FD43-BDA9-60EB4EAFCEA7}"/>
              </a:ext>
            </a:extLst>
          </p:cNvPr>
          <p:cNvSpPr/>
          <p:nvPr userDrawn="1"/>
        </p:nvSpPr>
        <p:spPr>
          <a:xfrm>
            <a:off x="694454" y="3327803"/>
            <a:ext cx="533710" cy="53371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5" name="Oval 14">
            <a:extLst>
              <a:ext uri="{FF2B5EF4-FFF2-40B4-BE49-F238E27FC236}">
                <a16:creationId xmlns:a16="http://schemas.microsoft.com/office/drawing/2014/main" id="{59675A50-AC3F-7448-9C67-6B5FF5D8C8C8}"/>
              </a:ext>
            </a:extLst>
          </p:cNvPr>
          <p:cNvSpPr/>
          <p:nvPr userDrawn="1"/>
        </p:nvSpPr>
        <p:spPr>
          <a:xfrm>
            <a:off x="1339461" y="2527975"/>
            <a:ext cx="247533" cy="247533"/>
          </a:xfrm>
          <a:prstGeom prst="ellipse">
            <a:avLst/>
          </a:prstGeom>
          <a:solidFill>
            <a:srgbClr val="D4D6D7">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6" name="Oval 15">
            <a:extLst>
              <a:ext uri="{FF2B5EF4-FFF2-40B4-BE49-F238E27FC236}">
                <a16:creationId xmlns:a16="http://schemas.microsoft.com/office/drawing/2014/main" id="{BA0A1BD2-C003-424F-8110-00A386830E74}"/>
              </a:ext>
            </a:extLst>
          </p:cNvPr>
          <p:cNvSpPr/>
          <p:nvPr userDrawn="1"/>
        </p:nvSpPr>
        <p:spPr>
          <a:xfrm>
            <a:off x="1050219" y="3943800"/>
            <a:ext cx="236308" cy="2363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7" name="Oval 16">
            <a:extLst>
              <a:ext uri="{FF2B5EF4-FFF2-40B4-BE49-F238E27FC236}">
                <a16:creationId xmlns:a16="http://schemas.microsoft.com/office/drawing/2014/main" id="{8EB70288-737A-AE4A-8B2D-16A5B60B3580}"/>
              </a:ext>
            </a:extLst>
          </p:cNvPr>
          <p:cNvSpPr/>
          <p:nvPr userDrawn="1"/>
        </p:nvSpPr>
        <p:spPr>
          <a:xfrm>
            <a:off x="1067101" y="2747817"/>
            <a:ext cx="236308" cy="236308"/>
          </a:xfrm>
          <a:prstGeom prst="ellipse">
            <a:avLst/>
          </a:prstGeom>
          <a:solidFill>
            <a:srgbClr val="D4D6D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8" name="Oval 17">
            <a:extLst>
              <a:ext uri="{FF2B5EF4-FFF2-40B4-BE49-F238E27FC236}">
                <a16:creationId xmlns:a16="http://schemas.microsoft.com/office/drawing/2014/main" id="{C609FE08-11FB-154F-97B4-ED851D07A263}"/>
              </a:ext>
            </a:extLst>
          </p:cNvPr>
          <p:cNvSpPr/>
          <p:nvPr userDrawn="1"/>
        </p:nvSpPr>
        <p:spPr>
          <a:xfrm>
            <a:off x="1154436" y="3089355"/>
            <a:ext cx="349570" cy="349570"/>
          </a:xfrm>
          <a:prstGeom prst="ellipse">
            <a:avLst/>
          </a:prstGeom>
          <a:solidFill>
            <a:srgbClr val="D4D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19" name="Oval 18">
            <a:extLst>
              <a:ext uri="{FF2B5EF4-FFF2-40B4-BE49-F238E27FC236}">
                <a16:creationId xmlns:a16="http://schemas.microsoft.com/office/drawing/2014/main" id="{90147D5F-EF23-D94E-B492-21CA7A4B9ECC}"/>
              </a:ext>
            </a:extLst>
          </p:cNvPr>
          <p:cNvSpPr/>
          <p:nvPr userDrawn="1"/>
        </p:nvSpPr>
        <p:spPr>
          <a:xfrm>
            <a:off x="1309348" y="3607244"/>
            <a:ext cx="533710" cy="5337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0" name="Oval 19">
            <a:extLst>
              <a:ext uri="{FF2B5EF4-FFF2-40B4-BE49-F238E27FC236}">
                <a16:creationId xmlns:a16="http://schemas.microsoft.com/office/drawing/2014/main" id="{99BF3250-87A0-3843-A9B5-AFD6674FB4B8}"/>
              </a:ext>
            </a:extLst>
          </p:cNvPr>
          <p:cNvSpPr/>
          <p:nvPr userDrawn="1"/>
        </p:nvSpPr>
        <p:spPr>
          <a:xfrm>
            <a:off x="1261803" y="2338238"/>
            <a:ext cx="134836" cy="134836"/>
          </a:xfrm>
          <a:prstGeom prst="ellipse">
            <a:avLst/>
          </a:prstGeom>
          <a:solidFill>
            <a:srgbClr val="D4D6D7">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1" name="Oval 20">
            <a:extLst>
              <a:ext uri="{FF2B5EF4-FFF2-40B4-BE49-F238E27FC236}">
                <a16:creationId xmlns:a16="http://schemas.microsoft.com/office/drawing/2014/main" id="{D3E65CDC-CD84-6B4E-901E-B3F3A4F184CB}"/>
              </a:ext>
            </a:extLst>
          </p:cNvPr>
          <p:cNvSpPr/>
          <p:nvPr userDrawn="1"/>
        </p:nvSpPr>
        <p:spPr>
          <a:xfrm>
            <a:off x="1204711" y="4171010"/>
            <a:ext cx="382283" cy="382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2" name="Oval 21">
            <a:extLst>
              <a:ext uri="{FF2B5EF4-FFF2-40B4-BE49-F238E27FC236}">
                <a16:creationId xmlns:a16="http://schemas.microsoft.com/office/drawing/2014/main" id="{D3FDE382-AB46-144C-829E-05701B6035BF}"/>
              </a:ext>
            </a:extLst>
          </p:cNvPr>
          <p:cNvSpPr/>
          <p:nvPr userDrawn="1"/>
        </p:nvSpPr>
        <p:spPr>
          <a:xfrm>
            <a:off x="823294" y="4216645"/>
            <a:ext cx="296954" cy="2969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pic>
        <p:nvPicPr>
          <p:cNvPr id="23" name="Picture 22">
            <a:extLst>
              <a:ext uri="{FF2B5EF4-FFF2-40B4-BE49-F238E27FC236}">
                <a16:creationId xmlns:a16="http://schemas.microsoft.com/office/drawing/2014/main" id="{CC7DCD0A-F0B5-8347-82E9-5F79BEA08B69}"/>
              </a:ext>
            </a:extLst>
          </p:cNvPr>
          <p:cNvPicPr>
            <a:picLocks noChangeAspect="1"/>
          </p:cNvPicPr>
          <p:nvPr userDrawn="1"/>
        </p:nvPicPr>
        <p:blipFill>
          <a:blip r:embed="rId7" cstate="hqprint">
            <a:alphaModFix amt="36000"/>
            <a:extLst>
              <a:ext uri="{28A0092B-C50C-407E-A947-70E740481C1C}">
                <a14:useLocalDpi xmlns:a14="http://schemas.microsoft.com/office/drawing/2010/main" val="0"/>
              </a:ext>
            </a:extLst>
          </a:blip>
          <a:srcRect/>
          <a:stretch/>
        </p:blipFill>
        <p:spPr>
          <a:xfrm>
            <a:off x="958081" y="2037034"/>
            <a:ext cx="424918" cy="387028"/>
          </a:xfrm>
          <a:prstGeom prst="rect">
            <a:avLst/>
          </a:prstGeom>
        </p:spPr>
      </p:pic>
      <p:sp>
        <p:nvSpPr>
          <p:cNvPr id="25" name="Text Box 10">
            <a:extLst>
              <a:ext uri="{FF2B5EF4-FFF2-40B4-BE49-F238E27FC236}">
                <a16:creationId xmlns:a16="http://schemas.microsoft.com/office/drawing/2014/main" id="{DB3ACB92-A5CD-CD49-9DB2-DA6638763BE3}"/>
              </a:ext>
            </a:extLst>
          </p:cNvPr>
          <p:cNvSpPr txBox="1">
            <a:spLocks noChangeArrowheads="1"/>
          </p:cNvSpPr>
          <p:nvPr userDrawn="1"/>
        </p:nvSpPr>
        <p:spPr bwMode="auto">
          <a:xfrm>
            <a:off x="131389" y="1474886"/>
            <a:ext cx="3133722" cy="296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lang="en-US" altLang="en-US" sz="1333" b="0" i="0" dirty="0" err="1">
                <a:solidFill>
                  <a:schemeClr val="tx1"/>
                </a:solidFill>
                <a:latin typeface="Lato" panose="020F0502020204030203" pitchFamily="34" charset="0"/>
                <a:ea typeface="Lato" panose="020F0502020204030203" pitchFamily="34" charset="0"/>
                <a:cs typeface="Lato" panose="020F0502020204030203" pitchFamily="34" charset="0"/>
                <a:sym typeface="Helvetica Light"/>
              </a:rPr>
              <a:t>www.acs.org</a:t>
            </a:r>
            <a:r>
              <a:rPr lang="en-US" altLang="en-US" sz="1333" b="1" i="0" dirty="0">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t>
            </a:r>
            <a:r>
              <a:rPr lang="en-US" altLang="en-US" sz="1333" b="1" i="0" dirty="0" err="1">
                <a:solidFill>
                  <a:srgbClr val="1C53A5"/>
                </a:solidFill>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1" i="0" u="none" strike="noStrike" kern="1200" cap="none" spc="0" normalizeH="0" baseline="0" noProof="0" dirty="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26" name="Slide Number Placeholder 1">
            <a:extLst>
              <a:ext uri="{FF2B5EF4-FFF2-40B4-BE49-F238E27FC236}">
                <a16:creationId xmlns:a16="http://schemas.microsoft.com/office/drawing/2014/main" id="{9EFC2127-1AAA-E847-BC55-7E576A0892DA}"/>
              </a:ext>
            </a:extLst>
          </p:cNvPr>
          <p:cNvSpPr txBox="1">
            <a:spLocks/>
          </p:cNvSpPr>
          <p:nvPr userDrawn="1"/>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a:t>
            </a:fld>
            <a:endParaRPr kumimoji="0" lang="en-GB" altLang="es-ES" sz="800" b="0" i="0" u="none" strike="noStrike" kern="1200" cap="none" spc="0" normalizeH="0" baseline="0" noProof="0" dirty="0">
              <a:ln>
                <a:noFill/>
              </a:ln>
              <a:solidFill>
                <a:schemeClr val="bg1"/>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Tree>
    <p:extLst>
      <p:ext uri="{BB962C8B-B14F-4D97-AF65-F5344CB8AC3E}">
        <p14:creationId xmlns:p14="http://schemas.microsoft.com/office/powerpoint/2010/main" val="251163625"/>
      </p:ext>
    </p:extLst>
  </p:cSld>
  <p:clrMapOvr>
    <a:masterClrMapping/>
  </p:clrMapOvr>
  <p:extLst>
    <p:ext uri="{DCECCB84-F9BA-43D5-87BE-67443E8EF086}">
      <p15:sldGuideLst xmlns:p15="http://schemas.microsoft.com/office/powerpoint/2012/main">
        <p15:guide id="1">
          <p15:clr>
            <a:srgbClr val="FBAE40"/>
          </p15:clr>
        </p15:guide>
        <p15:guide id="2" pos="7680">
          <p15:clr>
            <a:srgbClr val="FBAE40"/>
          </p15:clr>
        </p15:guide>
        <p15:guide id="3" orient="horz">
          <p15:clr>
            <a:srgbClr val="FBAE40"/>
          </p15:clr>
        </p15:guide>
        <p15:guide id="4" orient="horz" pos="432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8450363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6697357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4"/>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13017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B3DE-73FD-5940-9F38-DAF7529619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F50312-1572-CA41-B4F3-D26A5BE65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CE2819-9E56-9C44-9C97-C560AC20D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7FA20-1329-7D43-8B56-E09207442D26}"/>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30166CC3-4F2B-444D-92D7-8CCAE1C01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634C9-F35D-C44E-902C-DBEB26B170B5}"/>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42897706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869765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61809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4509780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161343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22"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22" y="2057403"/>
            <a:ext cx="3932767" cy="3811588"/>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3516851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22"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30"/>
            <a:ext cx="6172200" cy="4873625"/>
          </a:xfrm>
          <a:prstGeom prst="rect">
            <a:avLst/>
          </a:prstGeo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22" y="2057403"/>
            <a:ext cx="3932767" cy="3811588"/>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927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679232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29"/>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3" y="365129"/>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110320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68349"/>
            <a:ext cx="10363200" cy="5327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28187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FAF5-9537-9B4D-AE73-826FACB030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D8B9A4-DF6E-CA4D-929D-697F28BBD16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65F70BEF-C1AB-B741-8129-8DBBE2AA3B6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69505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A29BF-D5A5-5D4B-A553-0332BE83A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481EEA-27CD-074E-B211-75A521FA0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208575-41DE-DB4F-8A13-D52FAC170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FF1AAC-C472-4540-B252-D31C95448672}"/>
              </a:ext>
            </a:extLst>
          </p:cNvPr>
          <p:cNvSpPr>
            <a:spLocks noGrp="1"/>
          </p:cNvSpPr>
          <p:nvPr>
            <p:ph type="dt" sz="half" idx="10"/>
          </p:nvPr>
        </p:nvSpPr>
        <p:spPr/>
        <p:txBody>
          <a:bodyPr/>
          <a:lstStyle/>
          <a:p>
            <a:fld id="{2FAF3F2E-5D22-8948-83D4-2426F9A2329E}" type="datetimeFigureOut">
              <a:rPr lang="en-US" smtClean="0"/>
              <a:t>4/20/2022</a:t>
            </a:fld>
            <a:endParaRPr lang="en-US"/>
          </a:p>
        </p:txBody>
      </p:sp>
      <p:sp>
        <p:nvSpPr>
          <p:cNvPr id="6" name="Footer Placeholder 5">
            <a:extLst>
              <a:ext uri="{FF2B5EF4-FFF2-40B4-BE49-F238E27FC236}">
                <a16:creationId xmlns:a16="http://schemas.microsoft.com/office/drawing/2014/main" id="{E0C66527-D0FF-2E40-8C9B-3B24586F7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045B6-7F8D-0E47-B56C-A13026D896DD}"/>
              </a:ext>
            </a:extLst>
          </p:cNvPr>
          <p:cNvSpPr>
            <a:spLocks noGrp="1"/>
          </p:cNvSpPr>
          <p:nvPr>
            <p:ph type="sldNum" sz="quarter" idx="12"/>
          </p:nvPr>
        </p:nvSpPr>
        <p:spPr/>
        <p:txBody>
          <a:bodyPr/>
          <a:lstStyle/>
          <a:p>
            <a:fld id="{46A81D2E-04F6-3F4D-B433-7FE9492A291C}" type="slidenum">
              <a:rPr lang="en-US" smtClean="0"/>
              <a:t>‹#›</a:t>
            </a:fld>
            <a:endParaRPr lang="en-US"/>
          </a:p>
        </p:txBody>
      </p:sp>
    </p:spTree>
    <p:extLst>
      <p:ext uri="{BB962C8B-B14F-4D97-AF65-F5344CB8AC3E}">
        <p14:creationId xmlns:p14="http://schemas.microsoft.com/office/powerpoint/2010/main" val="2468157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55A8F-7553-3940-B49A-00CF9B5B912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722B10-CB07-024D-8A60-AAB020E67DE1}"/>
              </a:ext>
            </a:extLst>
          </p:cNvPr>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BFBE75-3EB8-884D-AE83-4F8D4779875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174632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FDEB-C380-1249-9A86-1C85CBA5BD97}"/>
              </a:ext>
            </a:extLst>
          </p:cNvPr>
          <p:cNvSpPr>
            <a:spLocks noGrp="1"/>
          </p:cNvSpPr>
          <p:nvPr>
            <p:ph type="title"/>
          </p:nvPr>
        </p:nvSpPr>
        <p:spPr>
          <a:xfrm>
            <a:off x="831851" y="1709744"/>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A569DA-1EF8-574F-B9DC-C51EB76E277C}"/>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E3477569-81BA-1A44-8F5F-2AF7B754E53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1591294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AFFF-6F3E-DE4A-A112-EFB0A003B4C5}"/>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F3B286-D013-0844-B5B7-7C622D84A181}"/>
              </a:ext>
            </a:extLst>
          </p:cNvPr>
          <p:cNvSpPr>
            <a:spLocks noGrp="1"/>
          </p:cNvSpPr>
          <p:nvPr>
            <p:ph sz="half" idx="1"/>
          </p:nvPr>
        </p:nvSpPr>
        <p:spPr>
          <a:xfrm>
            <a:off x="8382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892B0D-751E-AC42-A241-EEC2F38FB841}"/>
              </a:ext>
            </a:extLst>
          </p:cNvPr>
          <p:cNvSpPr>
            <a:spLocks noGrp="1"/>
          </p:cNvSpPr>
          <p:nvPr>
            <p:ph sz="half" idx="2"/>
          </p:nvPr>
        </p:nvSpPr>
        <p:spPr>
          <a:xfrm>
            <a:off x="6197600" y="1825625"/>
            <a:ext cx="51562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25D7F7F-1D22-3441-8464-F384F1F6D07F}"/>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6739513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30850-B846-0C4B-B343-05608D2174DD}"/>
              </a:ext>
            </a:extLst>
          </p:cNvPr>
          <p:cNvSpPr>
            <a:spLocks noGrp="1"/>
          </p:cNvSpPr>
          <p:nvPr>
            <p:ph type="title"/>
          </p:nvPr>
        </p:nvSpPr>
        <p:spPr>
          <a:xfrm>
            <a:off x="840317" y="365129"/>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392A98-638D-B84A-ABAE-0F56C8CA3635}"/>
              </a:ext>
            </a:extLst>
          </p:cNvPr>
          <p:cNvSpPr>
            <a:spLocks noGrp="1"/>
          </p:cNvSpPr>
          <p:nvPr>
            <p:ph type="body" idx="1"/>
          </p:nvPr>
        </p:nvSpPr>
        <p:spPr>
          <a:xfrm>
            <a:off x="840319" y="1681163"/>
            <a:ext cx="5158316" cy="823912"/>
          </a:xfrm>
          <a:prstGeom prst="rect">
            <a:avLst/>
          </a:prstGeo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C7DA8B-A88E-7648-A988-8F8B2D4DB33C}"/>
              </a:ext>
            </a:extLst>
          </p:cNvPr>
          <p:cNvSpPr>
            <a:spLocks noGrp="1"/>
          </p:cNvSpPr>
          <p:nvPr>
            <p:ph sz="half" idx="2"/>
          </p:nvPr>
        </p:nvSpPr>
        <p:spPr>
          <a:xfrm>
            <a:off x="840319" y="2505075"/>
            <a:ext cx="5158316"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49D11-F759-B841-B79A-77B548F9D5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880C6E-AA6F-1945-8620-01B366EB3F33}"/>
              </a:ext>
            </a:extLst>
          </p:cNvPr>
          <p:cNvSpPr>
            <a:spLocks noGrp="1"/>
          </p:cNvSpPr>
          <p:nvPr>
            <p:ph sz="quarter" idx="4"/>
          </p:nvPr>
        </p:nvSpPr>
        <p:spPr>
          <a:xfrm>
            <a:off x="6172200" y="2505075"/>
            <a:ext cx="518371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72810F-D09F-C94E-948A-DDDC42F38568}"/>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2666650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CE4E-AEA9-B64C-9A0B-BA313D102AD7}"/>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3F61313D-B6B5-B440-95DC-1DC667B31D7A}"/>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3964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D2283-75F6-FA4B-98FC-4278017B8003}"/>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21091965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7A13-04B2-CD44-9F2A-A0F21CF0B7C9}"/>
              </a:ext>
            </a:extLst>
          </p:cNvPr>
          <p:cNvSpPr>
            <a:spLocks noGrp="1"/>
          </p:cNvSpPr>
          <p:nvPr>
            <p:ph type="title"/>
          </p:nvPr>
        </p:nvSpPr>
        <p:spPr>
          <a:xfrm>
            <a:off x="840322" y="457200"/>
            <a:ext cx="393276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7B46-1E7D-E447-A3C8-19B63100209A}"/>
              </a:ext>
            </a:extLst>
          </p:cNvPr>
          <p:cNvSpPr>
            <a:spLocks noGrp="1"/>
          </p:cNvSpPr>
          <p:nvPr>
            <p:ph idx="1"/>
          </p:nvPr>
        </p:nvSpPr>
        <p:spPr>
          <a:xfrm>
            <a:off x="5183717"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FC40FB-5B93-494B-99C9-94534DD5D4F9}"/>
              </a:ext>
            </a:extLst>
          </p:cNvPr>
          <p:cNvSpPr>
            <a:spLocks noGrp="1"/>
          </p:cNvSpPr>
          <p:nvPr>
            <p:ph type="body" sz="half" idx="2"/>
          </p:nvPr>
        </p:nvSpPr>
        <p:spPr>
          <a:xfrm>
            <a:off x="840322" y="2057403"/>
            <a:ext cx="3932767" cy="3811588"/>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3BB5059-E05B-694C-ADED-08BC4A546B31}"/>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40782684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9928-3F86-E14A-B476-AA61DD84CA0B}"/>
              </a:ext>
            </a:extLst>
          </p:cNvPr>
          <p:cNvSpPr>
            <a:spLocks noGrp="1"/>
          </p:cNvSpPr>
          <p:nvPr>
            <p:ph type="title"/>
          </p:nvPr>
        </p:nvSpPr>
        <p:spPr>
          <a:xfrm>
            <a:off x="840322" y="457200"/>
            <a:ext cx="393276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621FF8-5D5F-3E41-BDDE-19EFF80746F9}"/>
              </a:ext>
            </a:extLst>
          </p:cNvPr>
          <p:cNvSpPr>
            <a:spLocks noGrp="1"/>
          </p:cNvSpPr>
          <p:nvPr>
            <p:ph type="pic" idx="1"/>
          </p:nvPr>
        </p:nvSpPr>
        <p:spPr>
          <a:xfrm>
            <a:off x="5183717" y="987430"/>
            <a:ext cx="6172200" cy="4873625"/>
          </a:xfrm>
          <a:prstGeom prst="rect">
            <a:avLst/>
          </a:prstGeo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a16="http://schemas.microsoft.com/office/drawing/2014/main" id="{D1E7AD92-9038-E44A-A81D-DEE04A75F191}"/>
              </a:ext>
            </a:extLst>
          </p:cNvPr>
          <p:cNvSpPr>
            <a:spLocks noGrp="1"/>
          </p:cNvSpPr>
          <p:nvPr>
            <p:ph type="body" sz="half" idx="2"/>
          </p:nvPr>
        </p:nvSpPr>
        <p:spPr>
          <a:xfrm>
            <a:off x="840322" y="2057403"/>
            <a:ext cx="3932767" cy="3811588"/>
          </a:xfrm>
          <a:prstGeom prst="rect">
            <a:avLst/>
          </a:prstGeo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C02416F2-3FEB-B74C-8D8F-C63C4CF1A824}"/>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0593694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32B7D-5613-AB4B-B8B1-BDF1E7BD984D}"/>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23A705-9537-8C4E-B986-7E5139A89CF2}"/>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BB990BB-6BE6-744C-98ED-99AC639AB590}"/>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19092164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A1E9BC-6E97-7146-AE1F-A5C5482E2C9C}"/>
              </a:ext>
            </a:extLst>
          </p:cNvPr>
          <p:cNvSpPr>
            <a:spLocks noGrp="1"/>
          </p:cNvSpPr>
          <p:nvPr>
            <p:ph type="title" orient="vert"/>
          </p:nvPr>
        </p:nvSpPr>
        <p:spPr>
          <a:xfrm>
            <a:off x="8724902" y="365129"/>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71F46B-5B27-6E4C-8C4C-EEFBB120CA7F}"/>
              </a:ext>
            </a:extLst>
          </p:cNvPr>
          <p:cNvSpPr>
            <a:spLocks noGrp="1"/>
          </p:cNvSpPr>
          <p:nvPr>
            <p:ph type="body" orient="vert" idx="1"/>
          </p:nvPr>
        </p:nvSpPr>
        <p:spPr>
          <a:xfrm>
            <a:off x="838203" y="365129"/>
            <a:ext cx="76835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AC9B6D-B518-2442-9581-06028FF61377}"/>
              </a:ext>
            </a:extLst>
          </p:cNvPr>
          <p:cNvSpPr>
            <a:spLocks noGrp="1"/>
          </p:cNvSpPr>
          <p:nvPr>
            <p:ph type="sldNum" sz="quarter" idx="12"/>
          </p:nvPr>
        </p:nvSpPr>
        <p:spPr/>
        <p:txBody>
          <a:bodyPr/>
          <a:lstStyle/>
          <a:p>
            <a:fld id="{38F830EF-D1A7-594C-97C0-DB6978B9C5ED}" type="slidenum">
              <a:rPr lang="en-US" smtClean="0"/>
              <a:t>‹#›</a:t>
            </a:fld>
            <a:endParaRPr lang="en-US"/>
          </a:p>
        </p:txBody>
      </p:sp>
    </p:spTree>
    <p:extLst>
      <p:ext uri="{BB962C8B-B14F-4D97-AF65-F5344CB8AC3E}">
        <p14:creationId xmlns:p14="http://schemas.microsoft.com/office/powerpoint/2010/main" val="318151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1.jpeg"/><Relationship Id="rId5" Type="http://schemas.openxmlformats.org/officeDocument/2006/relationships/theme" Target="../theme/theme4.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188DE-EA44-3244-A5ED-010E239C3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5F8616-F304-BF41-BA5E-7E889E987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BD0F3-1207-1747-B4E2-702F66094B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2FAF3F2E-5D22-8948-83D4-2426F9A2329E}" type="datetimeFigureOut">
              <a:rPr lang="en-US" smtClean="0"/>
              <a:pPr/>
              <a:t>4/20/2022</a:t>
            </a:fld>
            <a:endParaRPr lang="en-US"/>
          </a:p>
        </p:txBody>
      </p:sp>
      <p:sp>
        <p:nvSpPr>
          <p:cNvPr id="5" name="Footer Placeholder 4">
            <a:extLst>
              <a:ext uri="{FF2B5EF4-FFF2-40B4-BE49-F238E27FC236}">
                <a16:creationId xmlns:a16="http://schemas.microsoft.com/office/drawing/2014/main" id="{8EFBE673-DE74-9247-8804-E8D7EC3A1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endParaRPr lang="en-US"/>
          </a:p>
        </p:txBody>
      </p:sp>
      <p:sp>
        <p:nvSpPr>
          <p:cNvPr id="6" name="Slide Number Placeholder 5">
            <a:extLst>
              <a:ext uri="{FF2B5EF4-FFF2-40B4-BE49-F238E27FC236}">
                <a16:creationId xmlns:a16="http://schemas.microsoft.com/office/drawing/2014/main" id="{2D20B2A5-45A7-584E-9901-8848A80BF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0"/>
              </a:defRPr>
            </a:lvl1pPr>
          </a:lstStyle>
          <a:p>
            <a:fld id="{46A81D2E-04F6-3F4D-B433-7FE9492A291C}" type="slidenum">
              <a:rPr lang="en-US" smtClean="0"/>
              <a:pPr/>
              <a:t>‹#›</a:t>
            </a:fld>
            <a:endParaRPr lang="en-US"/>
          </a:p>
        </p:txBody>
      </p:sp>
    </p:spTree>
    <p:extLst>
      <p:ext uri="{BB962C8B-B14F-4D97-AF65-F5344CB8AC3E}">
        <p14:creationId xmlns:p14="http://schemas.microsoft.com/office/powerpoint/2010/main" val="26228591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Lst>
  <p:txStyles>
    <p:titleStyle>
      <a:lvl1pPr algn="l" defTabSz="914400" rtl="0" eaLnBrk="1" latinLnBrk="0" hangingPunct="1">
        <a:lnSpc>
          <a:spcPct val="90000"/>
        </a:lnSpc>
        <a:spcBef>
          <a:spcPct val="0"/>
        </a:spcBef>
        <a:buNone/>
        <a:defRPr sz="4400" b="0" i="0" kern="1200">
          <a:solidFill>
            <a:schemeClr val="tx1"/>
          </a:solidFill>
          <a:latin typeface="Lato Light"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64B0D-2499-4E29-9425-FD50089B3053}" type="datetime1">
              <a:rPr lang="en-US" smtClean="0"/>
              <a:t>4/20/2022</a:t>
            </a:fld>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2"/>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dirty="0"/>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6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4"/>
            <a:ext cx="480484" cy="1198563"/>
          </a:xfrm>
          <a:prstGeom prst="rect">
            <a:avLst/>
          </a:prstGeom>
          <a:solidFill>
            <a:srgbClr val="FDC8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68"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5"/>
            <a:ext cx="2463800" cy="59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184" tIns="45593" rIns="91184" bIns="45593"/>
          <a:lstStyle/>
          <a:p>
            <a:pPr marL="0" marR="0" lvl="0" indent="0" algn="l" defTabSz="912433"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133339278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355A8-9D78-46FD-AE12-4DA2C9A3A105}" type="datetime1">
              <a:rPr lang="en-US" smtClean="0"/>
              <a:t>4/20/2022</a:t>
            </a:fld>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2"/>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4"/>
            <a:ext cx="480484" cy="1198563"/>
          </a:xfrm>
          <a:prstGeom prst="rect">
            <a:avLst/>
          </a:prstGeom>
          <a:solidFill>
            <a:srgbClr val="FDC8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9"/>
            <a:ext cx="2463800" cy="59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184" tIns="45593" rIns="91184" bIns="45593"/>
          <a:lstStyle/>
          <a:p>
            <a:pPr marL="0" marR="0" lvl="0" indent="0" algn="l" defTabSz="912365"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49637703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ftr="0" dt="0"/>
  <p:txStyles>
    <p:titleStyle>
      <a:lvl1pPr algn="l" defTabSz="9142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FEE6D-9BB0-4D73-8D05-3FAFF6F91E08}" type="datetime1">
              <a:rPr lang="en-US" smtClean="0"/>
              <a:t>4/20/2022</a:t>
            </a:fld>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1"/>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91"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1"/>
            <a:ext cx="480484" cy="1198563"/>
          </a:xfrm>
          <a:prstGeom prst="rect">
            <a:avLst/>
          </a:prstGeom>
          <a:solidFill>
            <a:srgbClr val="FDC8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91"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4"/>
            <a:ext cx="2463800" cy="59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184" tIns="45593" rIns="91184" bIns="45593"/>
          <a:lstStyle/>
          <a:p>
            <a:pPr marL="0" marR="0" lvl="0" indent="0" algn="l" defTabSz="912456"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6214525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06834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1"/>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dirty="0"/>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91"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1"/>
            <a:ext cx="480484" cy="1198563"/>
          </a:xfrm>
          <a:prstGeom prst="rect">
            <a:avLst/>
          </a:prstGeom>
          <a:solidFill>
            <a:srgbClr val="FDC8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91"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4"/>
            <a:ext cx="2463800" cy="59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184" tIns="45593" rIns="91184" bIns="45593"/>
          <a:lstStyle/>
          <a:p>
            <a:pPr marL="0" marR="0" lvl="0" indent="0" algn="l" defTabSz="912456"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238342753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F188DE-EA44-3244-A5ED-010E239C37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85F8616-F304-BF41-BA5E-7E889E9878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ABD0F3-1207-1747-B4E2-702F66094B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2FAF3F2E-5D22-8948-83D4-2426F9A2329E}" type="datetimeFigureOut">
              <a:rPr lang="en-US" smtClean="0"/>
              <a:pPr/>
              <a:t>4/20/2022</a:t>
            </a:fld>
            <a:endParaRPr lang="en-US" dirty="0"/>
          </a:p>
        </p:txBody>
      </p:sp>
      <p:sp>
        <p:nvSpPr>
          <p:cNvPr id="5" name="Footer Placeholder 4">
            <a:extLst>
              <a:ext uri="{FF2B5EF4-FFF2-40B4-BE49-F238E27FC236}">
                <a16:creationId xmlns:a16="http://schemas.microsoft.com/office/drawing/2014/main" id="{8EFBE673-DE74-9247-8804-E8D7EC3A15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endParaRPr lang="en-US" dirty="0"/>
          </a:p>
        </p:txBody>
      </p:sp>
      <p:sp>
        <p:nvSpPr>
          <p:cNvPr id="6" name="Slide Number Placeholder 5">
            <a:extLst>
              <a:ext uri="{FF2B5EF4-FFF2-40B4-BE49-F238E27FC236}">
                <a16:creationId xmlns:a16="http://schemas.microsoft.com/office/drawing/2014/main" id="{2D20B2A5-45A7-584E-9901-8848A80BF2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0"/>
              </a:defRPr>
            </a:lvl1pPr>
          </a:lstStyle>
          <a:p>
            <a:fld id="{46A81D2E-04F6-3F4D-B433-7FE9492A291C}" type="slidenum">
              <a:rPr lang="en-US" smtClean="0"/>
              <a:pPr/>
              <a:t>‹#›</a:t>
            </a:fld>
            <a:endParaRPr lang="en-US" dirty="0"/>
          </a:p>
        </p:txBody>
      </p:sp>
    </p:spTree>
    <p:extLst>
      <p:ext uri="{BB962C8B-B14F-4D97-AF65-F5344CB8AC3E}">
        <p14:creationId xmlns:p14="http://schemas.microsoft.com/office/powerpoint/2010/main" val="38491995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Lst>
  <p:txStyles>
    <p:titleStyle>
      <a:lvl1pPr algn="l" defTabSz="914400" rtl="0" eaLnBrk="1" latinLnBrk="0" hangingPunct="1">
        <a:lnSpc>
          <a:spcPct val="90000"/>
        </a:lnSpc>
        <a:spcBef>
          <a:spcPct val="0"/>
        </a:spcBef>
        <a:buNone/>
        <a:defRPr sz="4400" b="0" i="0" kern="1200">
          <a:solidFill>
            <a:schemeClr val="tx1"/>
          </a:solidFill>
          <a:latin typeface="Lato Light"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BFF93-FA39-485F-B56B-D9A7F5B1871E}" type="datetime1">
              <a:rPr lang="en-US" smtClean="0"/>
              <a:t>4/20/2022</a:t>
            </a:fld>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2"/>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dirty="0"/>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45"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4"/>
            <a:ext cx="480484" cy="1198563"/>
          </a:xfrm>
          <a:prstGeom prst="rect">
            <a:avLst/>
          </a:prstGeom>
          <a:solidFill>
            <a:srgbClr val="FDC82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45"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7"/>
            <a:ext cx="2463800" cy="59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184" tIns="45593" rIns="91184" bIns="45593"/>
          <a:lstStyle/>
          <a:p>
            <a:pPr marL="0" marR="0" lvl="0" indent="0" algn="l" defTabSz="912411"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342243897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3481F43-5138-EC44-938F-DD8D7DE8DE4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4D5C7A3-CD87-0747-A29E-EFB6419A9D7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A8F17E-901B-004C-AD43-FD2751D2BDFA}"/>
              </a:ext>
            </a:extLst>
          </p:cNvPr>
          <p:cNvSpPr>
            <a:spLocks noGrp="1"/>
          </p:cNvSpPr>
          <p:nvPr>
            <p:ph type="sldNum" sz="quarter" idx="4"/>
          </p:nvPr>
        </p:nvSpPr>
        <p:spPr>
          <a:xfrm>
            <a:off x="8610600" y="6356352"/>
            <a:ext cx="3414184" cy="365125"/>
          </a:xfrm>
          <a:prstGeom prst="rect">
            <a:avLst/>
          </a:prstGeom>
        </p:spPr>
        <p:txBody>
          <a:bodyPr vert="horz" lIns="91440" tIns="45720" rIns="91440" bIns="45720" rtlCol="0" anchor="ctr"/>
          <a:lstStyle>
            <a:lvl1pPr algn="r">
              <a:defRPr sz="800">
                <a:solidFill>
                  <a:srgbClr val="073DA3"/>
                </a:solidFill>
              </a:defRPr>
            </a:lvl1pPr>
          </a:lstStyle>
          <a:p>
            <a:fld id="{38F830EF-D1A7-594C-97C0-DB6978B9C5ED}" type="slidenum">
              <a:rPr lang="en-US" smtClean="0"/>
              <a:pPr/>
              <a:t>‹#›</a:t>
            </a:fld>
            <a:endParaRPr lang="en-US" dirty="0"/>
          </a:p>
        </p:txBody>
      </p:sp>
      <p:sp>
        <p:nvSpPr>
          <p:cNvPr id="7" name="Rectangle 7">
            <a:extLst>
              <a:ext uri="{FF2B5EF4-FFF2-40B4-BE49-F238E27FC236}">
                <a16:creationId xmlns:a16="http://schemas.microsoft.com/office/drawing/2014/main" id="{C2714B80-20DA-5F4D-8BB7-4340887851D6}"/>
              </a:ext>
            </a:extLst>
          </p:cNvPr>
          <p:cNvSpPr>
            <a:spLocks noChangeArrowheads="1"/>
          </p:cNvSpPr>
          <p:nvPr userDrawn="1"/>
        </p:nvSpPr>
        <p:spPr bwMode="auto">
          <a:xfrm>
            <a:off x="3" y="0"/>
            <a:ext cx="480484" cy="6858000"/>
          </a:xfrm>
          <a:prstGeom prst="rect">
            <a:avLst/>
          </a:prstGeom>
          <a:solidFill>
            <a:srgbClr val="0039A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45"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sp>
        <p:nvSpPr>
          <p:cNvPr id="8" name="Rectangle 8">
            <a:extLst>
              <a:ext uri="{FF2B5EF4-FFF2-40B4-BE49-F238E27FC236}">
                <a16:creationId xmlns:a16="http://schemas.microsoft.com/office/drawing/2014/main" id="{3A6E8116-B7C4-104B-8623-2CA7FCF01E30}"/>
              </a:ext>
            </a:extLst>
          </p:cNvPr>
          <p:cNvSpPr>
            <a:spLocks noChangeArrowheads="1"/>
          </p:cNvSpPr>
          <p:nvPr userDrawn="1"/>
        </p:nvSpPr>
        <p:spPr bwMode="auto">
          <a:xfrm>
            <a:off x="3" y="44"/>
            <a:ext cx="480484" cy="1198563"/>
          </a:xfrm>
          <a:prstGeom prst="rect">
            <a:avLst/>
          </a:prstGeom>
          <a:solidFill>
            <a:srgbClr val="FDC82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184" tIns="45593" rIns="91184" bIns="45593" anchor="ctr"/>
          <a:lstStyle>
            <a:lvl1pPr defTabSz="912813">
              <a:defRPr>
                <a:solidFill>
                  <a:schemeClr val="tx1"/>
                </a:solidFill>
                <a:latin typeface="Arial" charset="0"/>
                <a:cs typeface="Arial" charset="0"/>
              </a:defRPr>
            </a:lvl1pPr>
            <a:lvl2pPr marL="742950" indent="-285750" defTabSz="912813">
              <a:defRPr>
                <a:solidFill>
                  <a:schemeClr val="tx1"/>
                </a:solidFill>
                <a:latin typeface="Arial" charset="0"/>
                <a:cs typeface="Arial" charset="0"/>
              </a:defRPr>
            </a:lvl2pPr>
            <a:lvl3pPr marL="1143000" indent="-228600" defTabSz="912813">
              <a:defRPr>
                <a:solidFill>
                  <a:schemeClr val="tx1"/>
                </a:solidFill>
                <a:latin typeface="Arial" charset="0"/>
                <a:cs typeface="Arial" charset="0"/>
              </a:defRPr>
            </a:lvl3pPr>
            <a:lvl4pPr marL="1600200" indent="-228600" defTabSz="912813">
              <a:defRPr>
                <a:solidFill>
                  <a:schemeClr val="tx1"/>
                </a:solidFill>
                <a:latin typeface="Arial" charset="0"/>
                <a:cs typeface="Arial" charset="0"/>
              </a:defRPr>
            </a:lvl4pPr>
            <a:lvl5pPr marL="2057400" indent="-228600" defTabSz="912813">
              <a:defRPr>
                <a:solidFill>
                  <a:schemeClr val="tx1"/>
                </a:solidFill>
                <a:latin typeface="Arial" charset="0"/>
                <a:cs typeface="Arial" charset="0"/>
              </a:defRPr>
            </a:lvl5pPr>
            <a:lvl6pPr marL="2514600" indent="-228600" defTabSz="912813" eaLnBrk="0" fontAlgn="base" hangingPunct="0">
              <a:spcBef>
                <a:spcPct val="0"/>
              </a:spcBef>
              <a:spcAft>
                <a:spcPct val="0"/>
              </a:spcAft>
              <a:defRPr>
                <a:solidFill>
                  <a:schemeClr val="tx1"/>
                </a:solidFill>
                <a:latin typeface="Arial" charset="0"/>
                <a:cs typeface="Arial" charset="0"/>
              </a:defRPr>
            </a:lvl6pPr>
            <a:lvl7pPr marL="2971800" indent="-228600" defTabSz="912813" eaLnBrk="0" fontAlgn="base" hangingPunct="0">
              <a:spcBef>
                <a:spcPct val="0"/>
              </a:spcBef>
              <a:spcAft>
                <a:spcPct val="0"/>
              </a:spcAft>
              <a:defRPr>
                <a:solidFill>
                  <a:schemeClr val="tx1"/>
                </a:solidFill>
                <a:latin typeface="Arial" charset="0"/>
                <a:cs typeface="Arial" charset="0"/>
              </a:defRPr>
            </a:lvl7pPr>
            <a:lvl8pPr marL="3429000" indent="-228600" defTabSz="912813" eaLnBrk="0" fontAlgn="base" hangingPunct="0">
              <a:spcBef>
                <a:spcPct val="0"/>
              </a:spcBef>
              <a:spcAft>
                <a:spcPct val="0"/>
              </a:spcAft>
              <a:defRPr>
                <a:solidFill>
                  <a:schemeClr val="tx1"/>
                </a:solidFill>
                <a:latin typeface="Arial" charset="0"/>
                <a:cs typeface="Arial" charset="0"/>
              </a:defRPr>
            </a:lvl8pPr>
            <a:lvl9pPr marL="3886200" indent="-228600" defTabSz="912813" eaLnBrk="0" fontAlgn="base" hangingPunct="0">
              <a:spcBef>
                <a:spcPct val="0"/>
              </a:spcBef>
              <a:spcAft>
                <a:spcPct val="0"/>
              </a:spcAft>
              <a:defRPr>
                <a:solidFill>
                  <a:schemeClr val="tx1"/>
                </a:solidFill>
                <a:latin typeface="Arial" charset="0"/>
                <a:cs typeface="Arial" charset="0"/>
              </a:defRPr>
            </a:lvl9pPr>
          </a:lstStyle>
          <a:p>
            <a:pPr marL="0" marR="0" lvl="0" indent="0" algn="l" defTabSz="912745"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ＭＳ Ｐゴシック" pitchFamily="34" charset="-128"/>
              <a:cs typeface="Arial" charset="0"/>
            </a:endParaRPr>
          </a:p>
        </p:txBody>
      </p:sp>
      <p:pic>
        <p:nvPicPr>
          <p:cNvPr id="9" name="Picture 19" descr="ACS_Chemistry_for_Life_CMYK_Logo">
            <a:extLst>
              <a:ext uri="{FF2B5EF4-FFF2-40B4-BE49-F238E27FC236}">
                <a16:creationId xmlns:a16="http://schemas.microsoft.com/office/drawing/2014/main" id="{7118B1F2-B492-F64B-9DE3-7AF8CCE9E7E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169401" y="404817"/>
            <a:ext cx="2463800" cy="59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3">
            <a:extLst>
              <a:ext uri="{FF2B5EF4-FFF2-40B4-BE49-F238E27FC236}">
                <a16:creationId xmlns:a16="http://schemas.microsoft.com/office/drawing/2014/main" id="{B2597896-4BAC-8E44-9A04-C2F4C8108694}"/>
              </a:ext>
            </a:extLst>
          </p:cNvPr>
          <p:cNvSpPr>
            <a:spLocks noChangeShapeType="1"/>
          </p:cNvSpPr>
          <p:nvPr userDrawn="1"/>
        </p:nvSpPr>
        <p:spPr bwMode="auto">
          <a:xfrm>
            <a:off x="1102784" y="6381751"/>
            <a:ext cx="10464800" cy="0"/>
          </a:xfrm>
          <a:prstGeom prst="line">
            <a:avLst/>
          </a:prstGeom>
          <a:noFill/>
          <a:ln w="9525">
            <a:solidFill>
              <a:srgbClr val="0054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84" tIns="45593" rIns="91184" bIns="45593"/>
          <a:lstStyle/>
          <a:p>
            <a:pPr marL="0" marR="0" lvl="0" indent="0" algn="l" defTabSz="912411"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ＭＳ Ｐゴシック" pitchFamily="34" charset="-128"/>
              <a:cs typeface="Arial" charset="0"/>
            </a:endParaRPr>
          </a:p>
        </p:txBody>
      </p:sp>
    </p:spTree>
    <p:extLst>
      <p:ext uri="{BB962C8B-B14F-4D97-AF65-F5344CB8AC3E}">
        <p14:creationId xmlns:p14="http://schemas.microsoft.com/office/powerpoint/2010/main" val="394360146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hf hdr="0" ftr="0" dt="0"/>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3710F0-F6E4-4F4D-9CCE-135AB8985B0D}"/>
              </a:ext>
            </a:extLst>
          </p:cNvPr>
          <p:cNvSpPr>
            <a:spLocks noGrp="1"/>
          </p:cNvSpPr>
          <p:nvPr>
            <p:ph type="title"/>
          </p:nvPr>
        </p:nvSpPr>
        <p:spPr>
          <a:xfrm>
            <a:off x="576072" y="365125"/>
            <a:ext cx="11064240" cy="1325563"/>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9416420-4D99-4DB7-BB94-9FCE4D078212}"/>
              </a:ext>
            </a:extLst>
          </p:cNvPr>
          <p:cNvSpPr>
            <a:spLocks noGrp="1"/>
          </p:cNvSpPr>
          <p:nvPr>
            <p:ph type="body" idx="1"/>
          </p:nvPr>
        </p:nvSpPr>
        <p:spPr>
          <a:xfrm>
            <a:off x="576072" y="1920240"/>
            <a:ext cx="11064240" cy="420592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F525863-12E1-4468-8945-D43135FC3BA2}"/>
              </a:ext>
            </a:extLst>
          </p:cNvPr>
          <p:cNvSpPr>
            <a:spLocks noGrp="1"/>
          </p:cNvSpPr>
          <p:nvPr>
            <p:ph type="ftr" sz="quarter" idx="3"/>
          </p:nvPr>
        </p:nvSpPr>
        <p:spPr>
          <a:xfrm>
            <a:off x="4038600" y="6492240"/>
            <a:ext cx="4114800" cy="182880"/>
          </a:xfrm>
          <a:prstGeom prst="rect">
            <a:avLst/>
          </a:prstGeom>
        </p:spPr>
        <p:txBody>
          <a:bodyPr vert="horz" lIns="0" tIns="0" rIns="0" bIns="0" rtlCol="0" anchor="b"/>
          <a:lstStyle>
            <a:lvl1pPr algn="ctr">
              <a:defRPr sz="1000" i="1">
                <a:solidFill>
                  <a:schemeClr val="tx1">
                    <a:tint val="75000"/>
                  </a:schemeClr>
                </a:solidFill>
              </a:defRPr>
            </a:lvl1pPr>
          </a:lstStyle>
          <a:p>
            <a:r>
              <a:rPr lang="en-US" dirty="0"/>
              <a:t>Insert Risk Classification (using: Insert tab &gt; Header &amp; Footer)</a:t>
            </a:r>
          </a:p>
        </p:txBody>
      </p:sp>
      <p:sp>
        <p:nvSpPr>
          <p:cNvPr id="6" name="Slide Number Placeholder 5">
            <a:extLst>
              <a:ext uri="{FF2B5EF4-FFF2-40B4-BE49-F238E27FC236}">
                <a16:creationId xmlns:a16="http://schemas.microsoft.com/office/drawing/2014/main" id="{3EF617AF-EEA8-4A0B-A91A-7E4A6937A41C}"/>
              </a:ext>
            </a:extLst>
          </p:cNvPr>
          <p:cNvSpPr>
            <a:spLocks noGrp="1"/>
          </p:cNvSpPr>
          <p:nvPr>
            <p:ph type="sldNum" sz="quarter" idx="4"/>
          </p:nvPr>
        </p:nvSpPr>
        <p:spPr>
          <a:xfrm>
            <a:off x="11640312" y="6492240"/>
            <a:ext cx="274320" cy="182880"/>
          </a:xfrm>
          <a:prstGeom prst="rect">
            <a:avLst/>
          </a:prstGeom>
        </p:spPr>
        <p:txBody>
          <a:bodyPr vert="horz" lIns="0" tIns="0" rIns="0" bIns="0" rtlCol="0" anchor="b"/>
          <a:lstStyle>
            <a:lvl1pPr algn="r">
              <a:defRPr sz="1000">
                <a:solidFill>
                  <a:schemeClr val="tx1">
                    <a:tint val="75000"/>
                  </a:schemeClr>
                </a:solidFill>
              </a:defRPr>
            </a:lvl1pPr>
          </a:lstStyle>
          <a:p>
            <a:fld id="{0165B0C6-AD63-4B9C-AB2F-9350F21B15E6}" type="slidenum">
              <a:rPr lang="en-US" smtClean="0"/>
              <a:pPr/>
              <a:t>‹#›</a:t>
            </a:fld>
            <a:endParaRPr lang="en-US" dirty="0"/>
          </a:p>
        </p:txBody>
      </p:sp>
    </p:spTree>
    <p:extLst>
      <p:ext uri="{BB962C8B-B14F-4D97-AF65-F5344CB8AC3E}">
        <p14:creationId xmlns:p14="http://schemas.microsoft.com/office/powerpoint/2010/main" val="403726370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hf hdr="0" dt="0"/>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0" algn="l" defTabSz="914400" rtl="0" eaLnBrk="1" latinLnBrk="0" hangingPunct="1">
        <a:defRPr sz="1400" kern="1200">
          <a:solidFill>
            <a:schemeClr val="tx1"/>
          </a:solidFill>
          <a:latin typeface="+mn-lt"/>
          <a:ea typeface="+mn-ea"/>
          <a:cs typeface="+mn-cs"/>
        </a:defRPr>
      </a:lvl2pPr>
      <a:lvl3pPr marL="0" algn="l" defTabSz="914400" rtl="0" eaLnBrk="1" latinLnBrk="0" hangingPunct="1">
        <a:defRPr sz="1400" kern="1200">
          <a:solidFill>
            <a:schemeClr val="tx1"/>
          </a:solidFill>
          <a:latin typeface="+mn-lt"/>
          <a:ea typeface="+mn-ea"/>
          <a:cs typeface="+mn-cs"/>
        </a:defRPr>
      </a:lvl3pPr>
      <a:lvl4pPr marL="0" algn="l" defTabSz="914400" rtl="0" eaLnBrk="1" latinLnBrk="0" hangingPunct="1">
        <a:defRPr sz="1400" kern="1200">
          <a:solidFill>
            <a:schemeClr val="tx1"/>
          </a:solidFill>
          <a:latin typeface="+mn-lt"/>
          <a:ea typeface="+mn-ea"/>
          <a:cs typeface="+mn-cs"/>
        </a:defRPr>
      </a:lvl4pPr>
      <a:lvl5pPr marL="0" algn="l" defTabSz="914400" rtl="0" eaLnBrk="1" latinLnBrk="0" hangingPunct="1">
        <a:defRPr sz="1400" kern="1200">
          <a:solidFill>
            <a:schemeClr val="tx1"/>
          </a:solidFill>
          <a:latin typeface="+mn-lt"/>
          <a:ea typeface="+mn-ea"/>
          <a:cs typeface="+mn-cs"/>
        </a:defRPr>
      </a:lvl5pPr>
      <a:lvl6pPr marL="0" algn="l" defTabSz="914400" rtl="0" eaLnBrk="1" latinLnBrk="0" hangingPunct="1">
        <a:defRPr sz="1400" kern="1200">
          <a:solidFill>
            <a:schemeClr val="tx1"/>
          </a:solidFill>
          <a:latin typeface="+mn-lt"/>
          <a:ea typeface="+mn-ea"/>
          <a:cs typeface="+mn-cs"/>
        </a:defRPr>
      </a:lvl6pPr>
      <a:lvl7pPr marL="0" algn="l" defTabSz="914400" rtl="0" eaLnBrk="1" latinLnBrk="0" hangingPunct="1">
        <a:defRPr sz="1400" kern="1200">
          <a:solidFill>
            <a:schemeClr val="tx1"/>
          </a:solidFill>
          <a:latin typeface="+mn-lt"/>
          <a:ea typeface="+mn-ea"/>
          <a:cs typeface="+mn-cs"/>
        </a:defRPr>
      </a:lvl7pPr>
      <a:lvl8pPr marL="0" algn="l" defTabSz="914400" rtl="0" eaLnBrk="1" latinLnBrk="0" hangingPunct="1">
        <a:defRPr sz="1400" kern="1200">
          <a:solidFill>
            <a:schemeClr val="tx1"/>
          </a:solidFill>
          <a:latin typeface="+mn-lt"/>
          <a:ea typeface="+mn-ea"/>
          <a:cs typeface="+mn-cs"/>
        </a:defRPr>
      </a:lvl8pPr>
      <a:lvl9pPr marL="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0">
          <p15:clr>
            <a:srgbClr val="CCCCCC"/>
          </p15:clr>
        </p15:guide>
        <p15:guide id="2" orient="horz" pos="749">
          <p15:clr>
            <a:srgbClr val="CCCCCC"/>
          </p15:clr>
        </p15:guide>
        <p15:guide id="3" orient="horz" pos="806">
          <p15:clr>
            <a:srgbClr val="CCCCCC"/>
          </p15:clr>
        </p15:guide>
        <p15:guide id="4" orient="horz" pos="3859">
          <p15:clr>
            <a:srgbClr val="CCCCCC"/>
          </p15:clr>
        </p15:guide>
        <p15:guide id="5" orient="horz" pos="4090">
          <p15:clr>
            <a:srgbClr val="CCCCCC"/>
          </p15:clr>
        </p15:guide>
        <p15:guide id="6" orient="horz" pos="4205">
          <p15:clr>
            <a:srgbClr val="CCCCCC"/>
          </p15:clr>
        </p15:guide>
        <p15:guide id="7" pos="363">
          <p15:clr>
            <a:srgbClr val="CCCCCC"/>
          </p15:clr>
        </p15:guide>
        <p15:guide id="8" pos="2016">
          <p15:clr>
            <a:srgbClr val="5ACBF0"/>
          </p15:clr>
        </p15:guide>
        <p15:guide id="9" pos="2131">
          <p15:clr>
            <a:srgbClr val="5ACBF0"/>
          </p15:clr>
        </p15:guide>
        <p15:guide id="10" pos="2609">
          <p15:clr>
            <a:srgbClr val="9FCC3B"/>
          </p15:clr>
        </p15:guide>
        <p15:guide id="11" pos="2724">
          <p15:clr>
            <a:srgbClr val="9FCC3B"/>
          </p15:clr>
        </p15:guide>
        <p15:guide id="12" pos="3790">
          <p15:clr>
            <a:srgbClr val="5ACBF0"/>
          </p15:clr>
        </p15:guide>
        <p15:guide id="13" pos="3905">
          <p15:clr>
            <a:srgbClr val="5ACBF0"/>
          </p15:clr>
        </p15:guide>
        <p15:guide id="14" pos="4971">
          <p15:clr>
            <a:srgbClr val="9FCC3B"/>
          </p15:clr>
        </p15:guide>
        <p15:guide id="15" pos="5086">
          <p15:clr>
            <a:srgbClr val="9FCC3B"/>
          </p15:clr>
        </p15:guide>
        <p15:guide id="16" pos="5561">
          <p15:clr>
            <a:srgbClr val="5ACBF0"/>
          </p15:clr>
        </p15:guide>
        <p15:guide id="17" pos="5676">
          <p15:clr>
            <a:srgbClr val="5ACBF0"/>
          </p15:clr>
        </p15:guide>
        <p15:guide id="18" pos="7332">
          <p15:clr>
            <a:srgbClr val="CCCCC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hyperlink" Target="https://www.acs.org/content/acs/en/careers/developing-growing-in-your-career.html" TargetMode="External"/><Relationship Id="rId3" Type="http://schemas.openxmlformats.org/officeDocument/2006/relationships/image" Target="../media/image48.jpe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www.acs.org/content/acs/en/careers/personal-career-consulting.html" TargetMode="External"/><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hyperlink" Target="http://www.acs.org/acswebinars" TargetMode="External"/><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1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hyperlink" Target="https://www.gcande.org/" TargetMode="External"/><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jpe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2.xml"/><Relationship Id="rId1" Type="http://schemas.openxmlformats.org/officeDocument/2006/relationships/tags" Target="../tags/tag1.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2.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12.xml"/><Relationship Id="rId1" Type="http://schemas.openxmlformats.org/officeDocument/2006/relationships/tags" Target="../tags/tag3.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hyperlink" Target="mailto:acswebinars@acs.org" TargetMode="External"/><Relationship Id="rId4" Type="http://schemas.openxmlformats.org/officeDocument/2006/relationships/image" Target="../media/image27.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2.xml"/><Relationship Id="rId1" Type="http://schemas.openxmlformats.org/officeDocument/2006/relationships/tags" Target="../tags/tag4.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07.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0.png"/><Relationship Id="rId2" Type="http://schemas.openxmlformats.org/officeDocument/2006/relationships/slideLayout" Target="../slideLayouts/slideLayout107.xml"/><Relationship Id="rId1" Type="http://schemas.openxmlformats.org/officeDocument/2006/relationships/vmlDrawing" Target="../drawings/vmlDrawing1.vml"/><Relationship Id="rId6" Type="http://schemas.openxmlformats.org/officeDocument/2006/relationships/image" Target="../media/image79.emf"/><Relationship Id="rId5" Type="http://schemas.openxmlformats.org/officeDocument/2006/relationships/oleObject" Target="../embeddings/oleObject1.bin"/><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slideLayout" Target="../slideLayouts/slideLayout112.xml"/><Relationship Id="rId1" Type="http://schemas.openxmlformats.org/officeDocument/2006/relationships/vmlDrawing" Target="../drawings/vmlDrawing2.vml"/><Relationship Id="rId5" Type="http://schemas.openxmlformats.org/officeDocument/2006/relationships/image" Target="../media/image79.emf"/><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2.xml"/><Relationship Id="rId1" Type="http://schemas.openxmlformats.org/officeDocument/2006/relationships/vmlDrawing" Target="../drawings/vmlDrawing3.vml"/><Relationship Id="rId6" Type="http://schemas.openxmlformats.org/officeDocument/2006/relationships/image" Target="../media/image79.emf"/><Relationship Id="rId5" Type="http://schemas.openxmlformats.org/officeDocument/2006/relationships/oleObject" Target="../embeddings/oleObject1.bin"/><Relationship Id="rId4" Type="http://schemas.openxmlformats.org/officeDocument/2006/relationships/chart" Target="../charts/chart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2.xml"/><Relationship Id="rId1" Type="http://schemas.openxmlformats.org/officeDocument/2006/relationships/vmlDrawing" Target="../drawings/vmlDrawing4.vml"/><Relationship Id="rId6" Type="http://schemas.openxmlformats.org/officeDocument/2006/relationships/image" Target="../media/image79.emf"/><Relationship Id="rId5" Type="http://schemas.openxmlformats.org/officeDocument/2006/relationships/oleObject" Target="../embeddings/oleObject2.bin"/><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notesSlide" Target="../notesSlides/notesSlide28.xml"/><Relationship Id="rId7" Type="http://schemas.openxmlformats.org/officeDocument/2006/relationships/oleObject" Target="../embeddings/oleObject4.bin"/><Relationship Id="rId2" Type="http://schemas.openxmlformats.org/officeDocument/2006/relationships/slideLayout" Target="../slideLayouts/slideLayout112.xml"/><Relationship Id="rId1" Type="http://schemas.openxmlformats.org/officeDocument/2006/relationships/vmlDrawing" Target="../drawings/vmlDrawing5.vml"/><Relationship Id="rId6" Type="http://schemas.openxmlformats.org/officeDocument/2006/relationships/image" Target="../media/image79.emf"/><Relationship Id="rId5" Type="http://schemas.openxmlformats.org/officeDocument/2006/relationships/oleObject" Target="../embeddings/oleObject3.bin"/><Relationship Id="rId4" Type="http://schemas.openxmlformats.org/officeDocument/2006/relationships/chart" Target="../charts/chart12.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hyperlink" Target="http://www.acs.org/acswebinar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112.xml"/><Relationship Id="rId7" Type="http://schemas.openxmlformats.org/officeDocument/2006/relationships/image" Target="../media/image79.emf"/><Relationship Id="rId12" Type="http://schemas.openxmlformats.org/officeDocument/2006/relationships/image" Target="../media/image84.jpeg"/><Relationship Id="rId2" Type="http://schemas.openxmlformats.org/officeDocument/2006/relationships/tags" Target="../tags/tag5.xml"/><Relationship Id="rId1" Type="http://schemas.openxmlformats.org/officeDocument/2006/relationships/vmlDrawing" Target="../drawings/vmlDrawing6.vml"/><Relationship Id="rId6" Type="http://schemas.openxmlformats.org/officeDocument/2006/relationships/oleObject" Target="../embeddings/oleObject1.bin"/><Relationship Id="rId11" Type="http://schemas.openxmlformats.org/officeDocument/2006/relationships/image" Target="../media/image83.emf"/><Relationship Id="rId5" Type="http://schemas.openxmlformats.org/officeDocument/2006/relationships/chart" Target="../charts/chart13.xml"/><Relationship Id="rId10" Type="http://schemas.openxmlformats.org/officeDocument/2006/relationships/oleObject" Target="../embeddings/oleObject6.bin"/><Relationship Id="rId4" Type="http://schemas.openxmlformats.org/officeDocument/2006/relationships/notesSlide" Target="../notesSlides/notesSlide29.xml"/><Relationship Id="rId9" Type="http://schemas.openxmlformats.org/officeDocument/2006/relationships/image" Target="../media/image82.e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86.emf"/><Relationship Id="rId3" Type="http://schemas.openxmlformats.org/officeDocument/2006/relationships/slideLayout" Target="../slideLayouts/slideLayout112.xml"/><Relationship Id="rId7" Type="http://schemas.openxmlformats.org/officeDocument/2006/relationships/image" Target="../media/image79.emf"/><Relationship Id="rId12" Type="http://schemas.openxmlformats.org/officeDocument/2006/relationships/oleObject" Target="../embeddings/oleObject8.bin"/><Relationship Id="rId2" Type="http://schemas.openxmlformats.org/officeDocument/2006/relationships/tags" Target="../tags/tag6.xml"/><Relationship Id="rId1" Type="http://schemas.openxmlformats.org/officeDocument/2006/relationships/vmlDrawing" Target="../drawings/vmlDrawing7.vml"/><Relationship Id="rId6" Type="http://schemas.openxmlformats.org/officeDocument/2006/relationships/oleObject" Target="../embeddings/oleObject1.bin"/><Relationship Id="rId11" Type="http://schemas.openxmlformats.org/officeDocument/2006/relationships/image" Target="../media/image85.emf"/><Relationship Id="rId5" Type="http://schemas.openxmlformats.org/officeDocument/2006/relationships/chart" Target="../charts/chart14.xml"/><Relationship Id="rId15" Type="http://schemas.openxmlformats.org/officeDocument/2006/relationships/image" Target="../media/image87.emf"/><Relationship Id="rId10" Type="http://schemas.openxmlformats.org/officeDocument/2006/relationships/oleObject" Target="../embeddings/oleObject7.bin"/><Relationship Id="rId4" Type="http://schemas.openxmlformats.org/officeDocument/2006/relationships/notesSlide" Target="../notesSlides/notesSlide30.xml"/><Relationship Id="rId9" Type="http://schemas.openxmlformats.org/officeDocument/2006/relationships/image" Target="../media/image83.emf"/><Relationship Id="rId14"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87.emf"/><Relationship Id="rId2" Type="http://schemas.openxmlformats.org/officeDocument/2006/relationships/slideLayout" Target="../slideLayouts/slideLayout112.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8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2.xml"/><Relationship Id="rId7" Type="http://schemas.microsoft.com/office/2017/06/relationships/model3d" Target="../media/model3d1.glb"/><Relationship Id="rId2" Type="http://schemas.openxmlformats.org/officeDocument/2006/relationships/slideLayout" Target="../slideLayouts/slideLayout112.xml"/><Relationship Id="rId1" Type="http://schemas.openxmlformats.org/officeDocument/2006/relationships/vmlDrawing" Target="../drawings/vmlDrawing9.vml"/><Relationship Id="rId6" Type="http://schemas.openxmlformats.org/officeDocument/2006/relationships/image" Target="../media/image79.emf"/><Relationship Id="rId5" Type="http://schemas.openxmlformats.org/officeDocument/2006/relationships/oleObject" Target="../embeddings/oleObject1.bin"/><Relationship Id="rId10" Type="http://schemas.openxmlformats.org/officeDocument/2006/relationships/image" Target="../media/image91.png"/><Relationship Id="rId4" Type="http://schemas.openxmlformats.org/officeDocument/2006/relationships/chart" Target="../charts/chart15.xml"/><Relationship Id="rId9" Type="http://schemas.microsoft.com/office/2017/06/relationships/model3d" Target="../media/model3d2.glb"/></Relationships>
</file>

<file path=ppt/slides/_rels/slide46.xml.rels><?xml version="1.0" encoding="UTF-8" standalone="yes"?>
<Relationships xmlns="http://schemas.openxmlformats.org/package/2006/relationships"><Relationship Id="rId8" Type="http://schemas.openxmlformats.org/officeDocument/2006/relationships/image" Target="../media/image93.emf"/><Relationship Id="rId13" Type="http://schemas.openxmlformats.org/officeDocument/2006/relationships/image" Target="../media/image95.emf"/><Relationship Id="rId18" Type="http://schemas.openxmlformats.org/officeDocument/2006/relationships/image" Target="../media/image96.emf"/><Relationship Id="rId3" Type="http://schemas.openxmlformats.org/officeDocument/2006/relationships/slideLayout" Target="../slideLayouts/slideLayout112.xml"/><Relationship Id="rId7" Type="http://schemas.openxmlformats.org/officeDocument/2006/relationships/oleObject" Target="../embeddings/oleObject11.bin"/><Relationship Id="rId12" Type="http://schemas.openxmlformats.org/officeDocument/2006/relationships/oleObject" Target="../embeddings/oleObject13.bin"/><Relationship Id="rId17" Type="http://schemas.openxmlformats.org/officeDocument/2006/relationships/oleObject" Target="../embeddings/oleObject14.bin"/><Relationship Id="rId2" Type="http://schemas.openxmlformats.org/officeDocument/2006/relationships/tags" Target="../tags/tag7.xml"/><Relationship Id="rId16" Type="http://schemas.openxmlformats.org/officeDocument/2006/relationships/image" Target="../media/image100.png"/><Relationship Id="rId1" Type="http://schemas.openxmlformats.org/officeDocument/2006/relationships/vmlDrawing" Target="../drawings/vmlDrawing10.vml"/><Relationship Id="rId6" Type="http://schemas.openxmlformats.org/officeDocument/2006/relationships/image" Target="../media/image92.emf"/><Relationship Id="rId11" Type="http://schemas.openxmlformats.org/officeDocument/2006/relationships/image" Target="../media/image94.emf"/><Relationship Id="rId5" Type="http://schemas.openxmlformats.org/officeDocument/2006/relationships/oleObject" Target="../embeddings/oleObject10.bin"/><Relationship Id="rId15" Type="http://schemas.openxmlformats.org/officeDocument/2006/relationships/image" Target="../media/image99.png"/><Relationship Id="rId10" Type="http://schemas.openxmlformats.org/officeDocument/2006/relationships/oleObject" Target="../embeddings/oleObject12.bin"/><Relationship Id="rId4" Type="http://schemas.openxmlformats.org/officeDocument/2006/relationships/notesSlide" Target="../notesSlides/notesSlide33.xml"/><Relationship Id="rId9" Type="http://schemas.openxmlformats.org/officeDocument/2006/relationships/image" Target="../media/image97.png"/><Relationship Id="rId14" Type="http://schemas.openxmlformats.org/officeDocument/2006/relationships/image" Target="../media/image98.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04.emf"/><Relationship Id="rId18" Type="http://schemas.openxmlformats.org/officeDocument/2006/relationships/oleObject" Target="../embeddings/oleObject21.bin"/><Relationship Id="rId3" Type="http://schemas.openxmlformats.org/officeDocument/2006/relationships/slideLayout" Target="../slideLayouts/slideLayout112.xml"/><Relationship Id="rId21" Type="http://schemas.openxmlformats.org/officeDocument/2006/relationships/image" Target="../media/image108.emf"/><Relationship Id="rId7" Type="http://schemas.openxmlformats.org/officeDocument/2006/relationships/image" Target="../media/image101.emf"/><Relationship Id="rId12" Type="http://schemas.openxmlformats.org/officeDocument/2006/relationships/oleObject" Target="../embeddings/oleObject18.bin"/><Relationship Id="rId17" Type="http://schemas.openxmlformats.org/officeDocument/2006/relationships/image" Target="../media/image106.emf"/><Relationship Id="rId2" Type="http://schemas.openxmlformats.org/officeDocument/2006/relationships/tags" Target="../tags/tag8.xml"/><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vmlDrawing" Target="../drawings/vmlDrawing11.vml"/><Relationship Id="rId6" Type="http://schemas.openxmlformats.org/officeDocument/2006/relationships/oleObject" Target="../embeddings/oleObject15.bin"/><Relationship Id="rId11" Type="http://schemas.openxmlformats.org/officeDocument/2006/relationships/image" Target="../media/image103.emf"/><Relationship Id="rId5" Type="http://schemas.openxmlformats.org/officeDocument/2006/relationships/chart" Target="../charts/chart16.xml"/><Relationship Id="rId15" Type="http://schemas.openxmlformats.org/officeDocument/2006/relationships/image" Target="../media/image105.emf"/><Relationship Id="rId10" Type="http://schemas.openxmlformats.org/officeDocument/2006/relationships/oleObject" Target="../embeddings/oleObject17.bin"/><Relationship Id="rId19" Type="http://schemas.openxmlformats.org/officeDocument/2006/relationships/image" Target="../media/image107.emf"/><Relationship Id="rId4" Type="http://schemas.openxmlformats.org/officeDocument/2006/relationships/notesSlide" Target="../notesSlides/notesSlide34.xml"/><Relationship Id="rId9" Type="http://schemas.openxmlformats.org/officeDocument/2006/relationships/image" Target="../media/image102.emf"/><Relationship Id="rId14" Type="http://schemas.openxmlformats.org/officeDocument/2006/relationships/oleObject" Target="../embeddings/oleObject19.bin"/></Relationships>
</file>

<file path=ppt/slides/_rels/slide48.xml.rels><?xml version="1.0" encoding="UTF-8" standalone="yes"?>
<Relationships xmlns="http://schemas.openxmlformats.org/package/2006/relationships"><Relationship Id="rId8" Type="http://schemas.openxmlformats.org/officeDocument/2006/relationships/image" Target="../media/image107.emf"/><Relationship Id="rId13" Type="http://schemas.openxmlformats.org/officeDocument/2006/relationships/oleObject" Target="../embeddings/oleObject23.bin"/><Relationship Id="rId18" Type="http://schemas.openxmlformats.org/officeDocument/2006/relationships/image" Target="../media/image105.emf"/><Relationship Id="rId3" Type="http://schemas.openxmlformats.org/officeDocument/2006/relationships/slideLayout" Target="../slideLayouts/slideLayout112.xml"/><Relationship Id="rId7" Type="http://schemas.openxmlformats.org/officeDocument/2006/relationships/oleObject" Target="../embeddings/oleObject21.bin"/><Relationship Id="rId12" Type="http://schemas.openxmlformats.org/officeDocument/2006/relationships/chart" Target="../charts/chart18.xml"/><Relationship Id="rId17" Type="http://schemas.openxmlformats.org/officeDocument/2006/relationships/oleObject" Target="../embeddings/oleObject19.bin"/><Relationship Id="rId2" Type="http://schemas.openxmlformats.org/officeDocument/2006/relationships/tags" Target="../tags/tag9.xml"/><Relationship Id="rId16" Type="http://schemas.openxmlformats.org/officeDocument/2006/relationships/image" Target="../media/image110.emf"/><Relationship Id="rId1" Type="http://schemas.openxmlformats.org/officeDocument/2006/relationships/vmlDrawing" Target="../drawings/vmlDrawing12.vml"/><Relationship Id="rId6" Type="http://schemas.openxmlformats.org/officeDocument/2006/relationships/image" Target="../media/image106.emf"/><Relationship Id="rId11" Type="http://schemas.openxmlformats.org/officeDocument/2006/relationships/chart" Target="../charts/chart17.xml"/><Relationship Id="rId5" Type="http://schemas.openxmlformats.org/officeDocument/2006/relationships/oleObject" Target="../embeddings/oleObject20.bin"/><Relationship Id="rId15" Type="http://schemas.openxmlformats.org/officeDocument/2006/relationships/oleObject" Target="../embeddings/oleObject24.bin"/><Relationship Id="rId10" Type="http://schemas.openxmlformats.org/officeDocument/2006/relationships/image" Target="../media/image108.emf"/><Relationship Id="rId19" Type="http://schemas.openxmlformats.org/officeDocument/2006/relationships/chart" Target="../charts/chart19.xml"/><Relationship Id="rId4" Type="http://schemas.openxmlformats.org/officeDocument/2006/relationships/notesSlide" Target="../notesSlides/notesSlide35.xml"/><Relationship Id="rId9" Type="http://schemas.openxmlformats.org/officeDocument/2006/relationships/oleObject" Target="../embeddings/oleObject22.bin"/><Relationship Id="rId14" Type="http://schemas.openxmlformats.org/officeDocument/2006/relationships/image" Target="../media/image109.emf"/></Relationships>
</file>

<file path=ppt/slides/_rels/slide4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112.xml"/><Relationship Id="rId7" Type="http://schemas.openxmlformats.org/officeDocument/2006/relationships/image" Target="../media/image113.png"/><Relationship Id="rId2" Type="http://schemas.openxmlformats.org/officeDocument/2006/relationships/tags" Target="../tags/tag10.xml"/><Relationship Id="rId1" Type="http://schemas.openxmlformats.org/officeDocument/2006/relationships/vmlDrawing" Target="../drawings/vmlDrawing13.vml"/><Relationship Id="rId6" Type="http://schemas.openxmlformats.org/officeDocument/2006/relationships/image" Target="../media/image111.emf"/><Relationship Id="rId5" Type="http://schemas.openxmlformats.org/officeDocument/2006/relationships/oleObject" Target="../embeddings/oleObject25.bin"/><Relationship Id="rId10" Type="http://schemas.openxmlformats.org/officeDocument/2006/relationships/image" Target="../media/image112.emf"/><Relationship Id="rId4" Type="http://schemas.openxmlformats.org/officeDocument/2006/relationships/image" Target="../media/image97.png"/><Relationship Id="rId9" Type="http://schemas.openxmlformats.org/officeDocument/2006/relationships/oleObject" Target="../embeddings/oleObject26.bin"/></Relationships>
</file>

<file path=ppt/slides/_rels/slide5.xml.rels><?xml version="1.0" encoding="UTF-8" standalone="yes"?>
<Relationships xmlns="http://schemas.openxmlformats.org/package/2006/relationships"><Relationship Id="rId3" Type="http://schemas.openxmlformats.org/officeDocument/2006/relationships/hyperlink" Target="http://www.acs.org/acswebinars" TargetMode="External"/><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slideLayout" Target="../slideLayouts/slideLayout112.xml"/><Relationship Id="rId1" Type="http://schemas.openxmlformats.org/officeDocument/2006/relationships/vmlDrawing" Target="../drawings/vmlDrawing14.vml"/><Relationship Id="rId6" Type="http://schemas.openxmlformats.org/officeDocument/2006/relationships/chart" Target="../charts/chart21.xml"/><Relationship Id="rId5" Type="http://schemas.openxmlformats.org/officeDocument/2006/relationships/image" Target="../media/image101.emf"/><Relationship Id="rId4" Type="http://schemas.openxmlformats.org/officeDocument/2006/relationships/oleObject" Target="../embeddings/oleObject27.bin"/></Relationships>
</file>

<file path=ppt/slides/_rels/slide5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oleObject" Target="../embeddings/oleObject31.bin"/><Relationship Id="rId3" Type="http://schemas.openxmlformats.org/officeDocument/2006/relationships/slideLayout" Target="../slideLayouts/slideLayout112.xml"/><Relationship Id="rId7" Type="http://schemas.openxmlformats.org/officeDocument/2006/relationships/image" Target="../media/image117.png"/><Relationship Id="rId12" Type="http://schemas.openxmlformats.org/officeDocument/2006/relationships/image" Target="../media/image116.emf"/><Relationship Id="rId2" Type="http://schemas.openxmlformats.org/officeDocument/2006/relationships/tags" Target="../tags/tag11.xml"/><Relationship Id="rId1" Type="http://schemas.openxmlformats.org/officeDocument/2006/relationships/vmlDrawing" Target="../drawings/vmlDrawing15.vml"/><Relationship Id="rId6" Type="http://schemas.openxmlformats.org/officeDocument/2006/relationships/image" Target="../media/image115.emf"/><Relationship Id="rId11" Type="http://schemas.openxmlformats.org/officeDocument/2006/relationships/oleObject" Target="../embeddings/oleObject30.bin"/><Relationship Id="rId5" Type="http://schemas.openxmlformats.org/officeDocument/2006/relationships/oleObject" Target="../embeddings/oleObject28.bin"/><Relationship Id="rId10" Type="http://schemas.openxmlformats.org/officeDocument/2006/relationships/image" Target="../media/image102.emf"/><Relationship Id="rId4" Type="http://schemas.openxmlformats.org/officeDocument/2006/relationships/notesSlide" Target="../notesSlides/notesSlide36.xml"/><Relationship Id="rId9" Type="http://schemas.openxmlformats.org/officeDocument/2006/relationships/oleObject" Target="../embeddings/oleObject29.bin"/><Relationship Id="rId14" Type="http://schemas.openxmlformats.org/officeDocument/2006/relationships/image" Target="../media/image9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MG5c35FimEs" TargetMode="External"/><Relationship Id="rId2" Type="http://schemas.openxmlformats.org/officeDocument/2006/relationships/hyperlink" Target="https://www.youtube.com/watch?v=gT4wMoNMqP4" TargetMode="External"/><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56.xml.rels><?xml version="1.0" encoding="UTF-8" standalone="yes"?>
<Relationships xmlns="http://schemas.openxmlformats.org/package/2006/relationships"><Relationship Id="rId8" Type="http://schemas.openxmlformats.org/officeDocument/2006/relationships/image" Target="../media/image119.emf"/><Relationship Id="rId13" Type="http://schemas.openxmlformats.org/officeDocument/2006/relationships/oleObject" Target="../embeddings/oleObject35.bin"/><Relationship Id="rId18" Type="http://schemas.openxmlformats.org/officeDocument/2006/relationships/image" Target="../media/image124.emf"/><Relationship Id="rId3" Type="http://schemas.openxmlformats.org/officeDocument/2006/relationships/slideLayout" Target="../slideLayouts/slideLayout112.xml"/><Relationship Id="rId21" Type="http://schemas.openxmlformats.org/officeDocument/2006/relationships/oleObject" Target="../embeddings/oleObject39.bin"/><Relationship Id="rId7" Type="http://schemas.openxmlformats.org/officeDocument/2006/relationships/oleObject" Target="../embeddings/oleObject32.bin"/><Relationship Id="rId12" Type="http://schemas.openxmlformats.org/officeDocument/2006/relationships/image" Target="../media/image121.emf"/><Relationship Id="rId17" Type="http://schemas.openxmlformats.org/officeDocument/2006/relationships/oleObject" Target="../embeddings/oleObject37.bin"/><Relationship Id="rId2" Type="http://schemas.openxmlformats.org/officeDocument/2006/relationships/tags" Target="../tags/tag12.xml"/><Relationship Id="rId16" Type="http://schemas.openxmlformats.org/officeDocument/2006/relationships/image" Target="../media/image123.emf"/><Relationship Id="rId20" Type="http://schemas.openxmlformats.org/officeDocument/2006/relationships/image" Target="../media/image125.emf"/><Relationship Id="rId1" Type="http://schemas.openxmlformats.org/officeDocument/2006/relationships/vmlDrawing" Target="../drawings/vmlDrawing16.vml"/><Relationship Id="rId6" Type="http://schemas.openxmlformats.org/officeDocument/2006/relationships/image" Target="../media/image128.png"/><Relationship Id="rId11" Type="http://schemas.openxmlformats.org/officeDocument/2006/relationships/oleObject" Target="../embeddings/oleObject34.bin"/><Relationship Id="rId5" Type="http://schemas.openxmlformats.org/officeDocument/2006/relationships/image" Target="../media/image127.png"/><Relationship Id="rId15" Type="http://schemas.openxmlformats.org/officeDocument/2006/relationships/oleObject" Target="../embeddings/oleObject36.bin"/><Relationship Id="rId23" Type="http://schemas.openxmlformats.org/officeDocument/2006/relationships/image" Target="../media/image129.png"/><Relationship Id="rId10" Type="http://schemas.openxmlformats.org/officeDocument/2006/relationships/image" Target="../media/image120.emf"/><Relationship Id="rId19" Type="http://schemas.openxmlformats.org/officeDocument/2006/relationships/oleObject" Target="../embeddings/oleObject38.bin"/><Relationship Id="rId4" Type="http://schemas.openxmlformats.org/officeDocument/2006/relationships/notesSlide" Target="../notesSlides/notesSlide38.xml"/><Relationship Id="rId9" Type="http://schemas.openxmlformats.org/officeDocument/2006/relationships/oleObject" Target="../embeddings/oleObject33.bin"/><Relationship Id="rId14" Type="http://schemas.openxmlformats.org/officeDocument/2006/relationships/image" Target="../media/image122.emf"/><Relationship Id="rId22" Type="http://schemas.openxmlformats.org/officeDocument/2006/relationships/image" Target="../media/image126.e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2.xml"/><Relationship Id="rId1" Type="http://schemas.openxmlformats.org/officeDocument/2006/relationships/vmlDrawing" Target="../drawings/vmlDrawing17.vml"/><Relationship Id="rId6" Type="http://schemas.openxmlformats.org/officeDocument/2006/relationships/image" Target="../media/image82.emf"/><Relationship Id="rId5" Type="http://schemas.openxmlformats.org/officeDocument/2006/relationships/oleObject" Target="../embeddings/oleObject40.bin"/><Relationship Id="rId4" Type="http://schemas.openxmlformats.org/officeDocument/2006/relationships/chart" Target="../charts/chart22.xml"/></Relationships>
</file>

<file path=ppt/slides/_rels/slide5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slideLayout" Target="../slideLayouts/slideLayout112.xml"/><Relationship Id="rId1" Type="http://schemas.openxmlformats.org/officeDocument/2006/relationships/vmlDrawing" Target="../drawings/vmlDrawing18.vml"/><Relationship Id="rId6" Type="http://schemas.openxmlformats.org/officeDocument/2006/relationships/image" Target="../media/image130.emf"/><Relationship Id="rId5" Type="http://schemas.openxmlformats.org/officeDocument/2006/relationships/oleObject" Target="../embeddings/oleObject41.bin"/><Relationship Id="rId4" Type="http://schemas.openxmlformats.org/officeDocument/2006/relationships/chart" Target="../charts/chart24.xml"/></Relationships>
</file>

<file path=ppt/slides/_rels/slide5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1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hyperlink" Target="https://www.gcande.org/" TargetMode="External"/><Relationship Id="rId9"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3" Type="http://schemas.openxmlformats.org/officeDocument/2006/relationships/hyperlink" Target="http://www.acs.org/acswebinars" TargetMode="External"/><Relationship Id="rId7"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hyperlink" Target="http://www.acs.org/acswebinar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hyperlink" Target="mailto:acswebinars@acs.org?subject=I%20have%20a%20ques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chemidp.acs.org/" TargetMode="External"/><Relationship Id="rId1" Type="http://schemas.openxmlformats.org/officeDocument/2006/relationships/slideLayout" Target="../slideLayouts/slideLayout31.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acs.org/careerconsulting" TargetMode="External"/><Relationship Id="rId1" Type="http://schemas.openxmlformats.org/officeDocument/2006/relationships/slideLayout" Target="../slideLayouts/slideLayout31.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63F4C5-EEE4-5C4F-9F26-A6206CE71EA6}"/>
              </a:ext>
            </a:extLst>
          </p:cNvPr>
          <p:cNvSpPr/>
          <p:nvPr/>
        </p:nvSpPr>
        <p:spPr>
          <a:xfrm>
            <a:off x="5532232" y="5054489"/>
            <a:ext cx="855082" cy="879714"/>
          </a:xfrm>
          <a:prstGeom prst="ellipse">
            <a:avLst/>
          </a:prstGeom>
          <a:solidFill>
            <a:srgbClr val="F654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32" name="TextBox 31">
            <a:extLst>
              <a:ext uri="{FF2B5EF4-FFF2-40B4-BE49-F238E27FC236}">
                <a16:creationId xmlns:a16="http://schemas.microsoft.com/office/drawing/2014/main" id="{CDE6F5B9-8CDB-9042-B9D9-7DD042D00C11}"/>
              </a:ext>
            </a:extLst>
          </p:cNvPr>
          <p:cNvSpPr txBox="1"/>
          <p:nvPr/>
        </p:nvSpPr>
        <p:spPr>
          <a:xfrm>
            <a:off x="5740920" y="1836797"/>
            <a:ext cx="3350802" cy="1014188"/>
          </a:xfrm>
          <a:prstGeom prst="rect">
            <a:avLst/>
          </a:prstGeom>
          <a:noFill/>
        </p:spPr>
        <p:txBody>
          <a:bodyPr wrap="square">
            <a:spAutoFit/>
          </a:bodyPr>
          <a:lstStyle/>
          <a:p>
            <a:pPr marL="0" marR="0" lvl="0" indent="0" algn="ctr" defTabSz="912723" rtl="0" eaLnBrk="1" fontAlgn="base" latinLnBrk="0" hangingPunct="1">
              <a:lnSpc>
                <a:spcPts val="352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Questions or</a:t>
            </a:r>
          </a:p>
          <a:p>
            <a:pPr marL="0" marR="0" lvl="0" indent="0" algn="ctr" defTabSz="912723" rtl="0" eaLnBrk="1" fontAlgn="base" latinLnBrk="0" hangingPunct="1">
              <a:lnSpc>
                <a:spcPts val="3520"/>
              </a:lnSpc>
              <a:spcBef>
                <a:spcPct val="0"/>
              </a:spcBef>
              <a:spcAft>
                <a:spcPct val="0"/>
              </a:spcAft>
              <a:buClrTx/>
              <a:buSzTx/>
              <a:buFontTx/>
              <a:buNone/>
              <a:tabLst/>
              <a:defRPr/>
            </a:pPr>
            <a:r>
              <a:rPr kumimoji="0" lang="en-US" altLang="en-US" sz="32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Comments?</a:t>
            </a:r>
          </a:p>
        </p:txBody>
      </p:sp>
      <p:sp>
        <p:nvSpPr>
          <p:cNvPr id="43" name="TextBox 42">
            <a:extLst>
              <a:ext uri="{FF2B5EF4-FFF2-40B4-BE49-F238E27FC236}">
                <a16:creationId xmlns:a16="http://schemas.microsoft.com/office/drawing/2014/main" id="{F68E0576-FA32-AB49-BE6F-8273A6FB422A}"/>
              </a:ext>
            </a:extLst>
          </p:cNvPr>
          <p:cNvSpPr txBox="1"/>
          <p:nvPr/>
        </p:nvSpPr>
        <p:spPr>
          <a:xfrm>
            <a:off x="6553668" y="4848785"/>
            <a:ext cx="2718781" cy="1323439"/>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a:ln>
                  <a:noFill/>
                </a:ln>
                <a:solidFill>
                  <a:srgbClr val="F24841"/>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“Why am I muted?” </a:t>
            </a:r>
          </a:p>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6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Don’t worry. </a:t>
            </a:r>
            <a:r>
              <a:rPr kumimoji="0" lang="en-US" altLang="en-US" sz="16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Everyone is muted except the Presenter and the Host. Thank you and enjoy the show.</a:t>
            </a:r>
          </a:p>
        </p:txBody>
      </p:sp>
      <p:pic>
        <p:nvPicPr>
          <p:cNvPr id="23" name="Picture 22">
            <a:extLst>
              <a:ext uri="{FF2B5EF4-FFF2-40B4-BE49-F238E27FC236}">
                <a16:creationId xmlns:a16="http://schemas.microsoft.com/office/drawing/2014/main" id="{AB6D427B-019C-924B-B19C-FC528654C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327" y="1747717"/>
            <a:ext cx="2045969" cy="4893687"/>
          </a:xfrm>
          <a:prstGeom prst="rect">
            <a:avLst/>
          </a:prstGeom>
        </p:spPr>
      </p:pic>
      <p:sp>
        <p:nvSpPr>
          <p:cNvPr id="25" name="Right Arrow 24">
            <a:extLst>
              <a:ext uri="{FF2B5EF4-FFF2-40B4-BE49-F238E27FC236}">
                <a16:creationId xmlns:a16="http://schemas.microsoft.com/office/drawing/2014/main" id="{59D37779-F4A9-A542-8E5B-03BFBC981017}"/>
              </a:ext>
            </a:extLst>
          </p:cNvPr>
          <p:cNvSpPr/>
          <p:nvPr/>
        </p:nvSpPr>
        <p:spPr>
          <a:xfrm>
            <a:off x="4764505" y="2682456"/>
            <a:ext cx="4507944" cy="785673"/>
          </a:xfrm>
          <a:prstGeom prst="rightArrow">
            <a:avLst/>
          </a:prstGeom>
          <a:solidFill>
            <a:srgbClr val="485163"/>
          </a:solidFill>
          <a:ln>
            <a:solidFill>
              <a:srgbClr val="DAD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27" name="TextBox 26">
            <a:extLst>
              <a:ext uri="{FF2B5EF4-FFF2-40B4-BE49-F238E27FC236}">
                <a16:creationId xmlns:a16="http://schemas.microsoft.com/office/drawing/2014/main" id="{1DD10459-FC82-E14F-A014-4F4E5ABDF9CE}"/>
              </a:ext>
            </a:extLst>
          </p:cNvPr>
          <p:cNvSpPr txBox="1"/>
          <p:nvPr/>
        </p:nvSpPr>
        <p:spPr>
          <a:xfrm>
            <a:off x="3570482" y="3408862"/>
            <a:ext cx="6713593" cy="954236"/>
          </a:xfrm>
          <a:prstGeom prst="rect">
            <a:avLst/>
          </a:prstGeom>
          <a:noFill/>
        </p:spPr>
        <p:txBody>
          <a:bodyPr wrap="square">
            <a:spAutoFit/>
          </a:bodyPr>
          <a:lstStyle/>
          <a:p>
            <a:pPr marL="0" marR="0" lvl="0" indent="0" algn="ctr" defTabSz="912723" rtl="0" eaLnBrk="1" fontAlgn="base" latinLnBrk="0" hangingPunct="1">
              <a:lnSpc>
                <a:spcPts val="352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Type them into the</a:t>
            </a:r>
          </a:p>
          <a:p>
            <a:pPr marL="0" marR="0" lvl="0" indent="0" algn="ctr" defTabSz="912723" rtl="0" eaLnBrk="1" fontAlgn="base" latinLnBrk="0" hangingPunct="1">
              <a:lnSpc>
                <a:spcPts val="352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questions box!</a:t>
            </a:r>
          </a:p>
        </p:txBody>
      </p:sp>
      <p:pic>
        <p:nvPicPr>
          <p:cNvPr id="22" name="Picture 21">
            <a:extLst>
              <a:ext uri="{FF2B5EF4-FFF2-40B4-BE49-F238E27FC236}">
                <a16:creationId xmlns:a16="http://schemas.microsoft.com/office/drawing/2014/main" id="{9C4D379A-AE59-1745-9BA7-BBD6710FB886}"/>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114562" y="1156931"/>
            <a:ext cx="3371742" cy="5707655"/>
          </a:xfrm>
          <a:prstGeom prst="rect">
            <a:avLst/>
          </a:prstGeom>
          <a:ln>
            <a:noFill/>
          </a:ln>
          <a:effectLst>
            <a:outerShdw blurRad="190500" sx="99000" sy="99000" algn="tl" rotWithShape="0">
              <a:srgbClr val="000000">
                <a:alpha val="31000"/>
              </a:srgbClr>
            </a:outerShdw>
          </a:effectLst>
        </p:spPr>
      </p:pic>
      <p:pic>
        <p:nvPicPr>
          <p:cNvPr id="5" name="Picture 4">
            <a:extLst>
              <a:ext uri="{FF2B5EF4-FFF2-40B4-BE49-F238E27FC236}">
                <a16:creationId xmlns:a16="http://schemas.microsoft.com/office/drawing/2014/main" id="{C71B08C6-C60C-B94E-B0CD-7E3DB29DA3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52176" y="1763245"/>
            <a:ext cx="1100498" cy="1100498"/>
          </a:xfrm>
          <a:prstGeom prst="rect">
            <a:avLst/>
          </a:prstGeom>
        </p:spPr>
      </p:pic>
      <p:pic>
        <p:nvPicPr>
          <p:cNvPr id="10" name="Picture 9" descr="Icon&#10;&#10;Description automatically generated">
            <a:extLst>
              <a:ext uri="{FF2B5EF4-FFF2-40B4-BE49-F238E27FC236}">
                <a16:creationId xmlns:a16="http://schemas.microsoft.com/office/drawing/2014/main" id="{5029DFF7-2283-3C4E-8E2B-BBEF62B8DC3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650990" y="5184944"/>
            <a:ext cx="617565" cy="617565"/>
          </a:xfrm>
          <a:prstGeom prst="rect">
            <a:avLst/>
          </a:prstGeom>
        </p:spPr>
      </p:pic>
    </p:spTree>
    <p:extLst>
      <p:ext uri="{BB962C8B-B14F-4D97-AF65-F5344CB8AC3E}">
        <p14:creationId xmlns:p14="http://schemas.microsoft.com/office/powerpoint/2010/main" val="268866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1E3C4-1C0E-6742-82EE-2D6655B12B76}"/>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629F12E-E214-3144-8B7C-167E32C69F5E}"/>
              </a:ext>
            </a:extLst>
          </p:cNvPr>
          <p:cNvSpPr>
            <a:spLocks noGrp="1"/>
          </p:cNvSpPr>
          <p:nvPr>
            <p:ph type="body" sz="quarter" idx="12"/>
          </p:nvPr>
        </p:nvSpPr>
        <p:spPr/>
        <p:txBody>
          <a:bodyPr/>
          <a:lstStyle/>
          <a:p>
            <a:endParaRPr lang="en-US"/>
          </a:p>
        </p:txBody>
      </p:sp>
      <p:pic>
        <p:nvPicPr>
          <p:cNvPr id="6" name="Picture 5" descr="Graphical user interface, website&#10;&#10;Description automatically generated">
            <a:extLst>
              <a:ext uri="{FF2B5EF4-FFF2-40B4-BE49-F238E27FC236}">
                <a16:creationId xmlns:a16="http://schemas.microsoft.com/office/drawing/2014/main" id="{F85540DD-68EA-3E46-B2C0-77DB6A246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6850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defTabSz="914332" fontAlgn="base">
              <a:spcBef>
                <a:spcPct val="0"/>
              </a:spcBef>
              <a:spcAft>
                <a:spcPct val="0"/>
              </a:spcAft>
              <a:defRPr/>
            </a:pPr>
            <a:fld id="{38F830EF-D1A7-594C-97C0-DB6978B9C5ED}" type="slidenum">
              <a:rPr lang="en-US">
                <a:latin typeface="Arial" charset="0"/>
                <a:ea typeface="ＭＳ Ｐゴシック" pitchFamily="34" charset="-128"/>
                <a:cs typeface="Arial" charset="0"/>
                <a:sym typeface="Arial"/>
              </a:rPr>
              <a:pPr defTabSz="914332" fontAlgn="base">
                <a:spcBef>
                  <a:spcPct val="0"/>
                </a:spcBef>
                <a:spcAft>
                  <a:spcPct val="0"/>
                </a:spcAft>
                <a:defRPr/>
              </a:pPr>
              <a:t>11</a:t>
            </a:fld>
            <a:endParaRPr lang="en-US">
              <a:latin typeface="Arial" charset="0"/>
              <a:ea typeface="ＭＳ Ｐゴシック" pitchFamily="34" charset="-128"/>
              <a:cs typeface="Arial" charset="0"/>
              <a:sym typeface="Arial"/>
            </a:endParaRPr>
          </a:p>
        </p:txBody>
      </p:sp>
      <p:sp>
        <p:nvSpPr>
          <p:cNvPr id="13" name="Rectangle 3"/>
          <p:cNvSpPr txBox="1">
            <a:spLocks noChangeArrowheads="1"/>
          </p:cNvSpPr>
          <p:nvPr/>
        </p:nvSpPr>
        <p:spPr bwMode="auto">
          <a:xfrm>
            <a:off x="938217" y="73026"/>
            <a:ext cx="3405185"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600" b="1">
                <a:solidFill>
                  <a:srgbClr val="0039A6"/>
                </a:solidFill>
                <a:latin typeface="+mj-lt"/>
                <a:ea typeface="ＭＳ Ｐゴシック" pitchFamily="34" charset="-128"/>
                <a:cs typeface="ＭＳ Ｐゴシック" pitchFamily="-112"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pitchFamily="34" charset="-128"/>
                <a:cs typeface="ＭＳ Ｐゴシック" pitchFamily="-112"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pitchFamily="34" charset="-128"/>
                <a:cs typeface="ＭＳ Ｐゴシック" pitchFamily="-112"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pitchFamily="34" charset="-128"/>
                <a:cs typeface="ＭＳ Ｐゴシック" pitchFamily="-112"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pitchFamily="34" charset="-128"/>
                <a:cs typeface="ＭＳ Ｐゴシック" pitchFamily="-112" charset="-128"/>
              </a:defRPr>
            </a:lvl5pPr>
            <a:lvl6pPr marL="456882" algn="l" rtl="0" fontAlgn="base">
              <a:lnSpc>
                <a:spcPct val="90000"/>
              </a:lnSpc>
              <a:spcBef>
                <a:spcPct val="0"/>
              </a:spcBef>
              <a:spcAft>
                <a:spcPct val="0"/>
              </a:spcAft>
              <a:defRPr sz="2600" b="1">
                <a:solidFill>
                  <a:srgbClr val="0039A6"/>
                </a:solidFill>
                <a:latin typeface="Arial" charset="0"/>
              </a:defRPr>
            </a:lvl6pPr>
            <a:lvl7pPr marL="913768" algn="l" rtl="0" fontAlgn="base">
              <a:lnSpc>
                <a:spcPct val="90000"/>
              </a:lnSpc>
              <a:spcBef>
                <a:spcPct val="0"/>
              </a:spcBef>
              <a:spcAft>
                <a:spcPct val="0"/>
              </a:spcAft>
              <a:defRPr sz="2600" b="1">
                <a:solidFill>
                  <a:srgbClr val="0039A6"/>
                </a:solidFill>
                <a:latin typeface="Arial" charset="0"/>
              </a:defRPr>
            </a:lvl7pPr>
            <a:lvl8pPr marL="1370656" algn="l" rtl="0" fontAlgn="base">
              <a:lnSpc>
                <a:spcPct val="90000"/>
              </a:lnSpc>
              <a:spcBef>
                <a:spcPct val="0"/>
              </a:spcBef>
              <a:spcAft>
                <a:spcPct val="0"/>
              </a:spcAft>
              <a:defRPr sz="2600" b="1">
                <a:solidFill>
                  <a:srgbClr val="0039A6"/>
                </a:solidFill>
                <a:latin typeface="Arial" charset="0"/>
              </a:defRPr>
            </a:lvl8pPr>
            <a:lvl9pPr marL="1827540" algn="l" rtl="0" fontAlgn="base">
              <a:lnSpc>
                <a:spcPct val="90000"/>
              </a:lnSpc>
              <a:spcBef>
                <a:spcPct val="0"/>
              </a:spcBef>
              <a:spcAft>
                <a:spcPct val="0"/>
              </a:spcAft>
              <a:defRPr sz="2600" b="1">
                <a:solidFill>
                  <a:srgbClr val="0039A6"/>
                </a:solidFill>
                <a:latin typeface="Arial" charset="0"/>
              </a:defRPr>
            </a:lvl9pPr>
          </a:lstStyle>
          <a:p>
            <a:pPr defTabSz="914332" eaLnBrk="1" hangingPunct="1">
              <a:defRPr/>
            </a:pPr>
            <a:r>
              <a:rPr lang="en-US" altLang="en-US" sz="2700" kern="0" dirty="0">
                <a:latin typeface="Calibri" panose="020F0502020204030204" pitchFamily="34" charset="0"/>
                <a:sym typeface="Arial"/>
              </a:rPr>
              <a:t>ACS Career Resources</a:t>
            </a:r>
            <a:endParaRPr lang="en-GB" altLang="en-US" sz="2400" kern="0" dirty="0">
              <a:solidFill>
                <a:srgbClr val="C00000"/>
              </a:solidFill>
              <a:latin typeface="Calibri" panose="020F0502020204030204" pitchFamily="34" charset="0"/>
              <a:sym typeface="Arial"/>
            </a:endParaRPr>
          </a:p>
        </p:txBody>
      </p:sp>
      <p:grpSp>
        <p:nvGrpSpPr>
          <p:cNvPr id="8" name="Group 16"/>
          <p:cNvGrpSpPr>
            <a:grpSpLocks/>
          </p:cNvGrpSpPr>
          <p:nvPr/>
        </p:nvGrpSpPr>
        <p:grpSpPr bwMode="auto">
          <a:xfrm>
            <a:off x="9151939" y="212728"/>
            <a:ext cx="2690812" cy="811213"/>
            <a:chOff x="9151749" y="212726"/>
            <a:chExt cx="2691021" cy="811214"/>
          </a:xfrm>
        </p:grpSpPr>
        <p:sp>
          <p:nvSpPr>
            <p:cNvPr id="9" name="Rectangle 8"/>
            <p:cNvSpPr/>
            <p:nvPr/>
          </p:nvSpPr>
          <p:spPr>
            <a:xfrm>
              <a:off x="9151749" y="357189"/>
              <a:ext cx="2619578" cy="666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a:defRPr/>
              </a:pPr>
              <a:endParaRPr lang="es-ES_tradnl" sz="1400" kern="0">
                <a:solidFill>
                  <a:srgbClr val="FFFFFF"/>
                </a:solidFill>
                <a:latin typeface="Arial"/>
                <a:sym typeface="Arial"/>
              </a:endParaRPr>
            </a:p>
          </p:txBody>
        </p:sp>
        <p:pic>
          <p:nvPicPr>
            <p:cNvPr id="10" name="Picture 1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493229" y="212726"/>
              <a:ext cx="2349541" cy="7467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Rectangle 10"/>
          <p:cNvSpPr/>
          <p:nvPr/>
        </p:nvSpPr>
        <p:spPr>
          <a:xfrm>
            <a:off x="5098630" y="3456315"/>
            <a:ext cx="6544160" cy="553998"/>
          </a:xfrm>
          <a:prstGeom prst="rect">
            <a:avLst/>
          </a:prstGeom>
        </p:spPr>
        <p:txBody>
          <a:bodyPr wrap="square">
            <a:spAutoFit/>
          </a:bodyPr>
          <a:lstStyle/>
          <a:p>
            <a:pPr defTabSz="1219170" hangingPunct="0">
              <a:defRPr/>
            </a:pPr>
            <a:r>
              <a:rPr lang="es-ES_tradnl" sz="1400" kern="0" dirty="0">
                <a:solidFill>
                  <a:srgbClr val="000000"/>
                </a:solidFill>
                <a:latin typeface="Arial" panose="020B0604020202020204" pitchFamily="34" charset="0"/>
                <a:ea typeface="+mj-ea"/>
                <a:cs typeface="Arial" panose="020B0604020202020204" pitchFamily="34" charset="0"/>
                <a:sym typeface="Arial"/>
                <a:hlinkClick r:id="rId4"/>
              </a:rPr>
              <a:t>https://www.acs.org/content/acs/en/careers/personal-career-consulting.html</a:t>
            </a:r>
            <a:endParaRPr lang="es-ES_tradnl" sz="1400" kern="0" dirty="0">
              <a:solidFill>
                <a:srgbClr val="000000"/>
              </a:solidFill>
              <a:latin typeface="Arial" panose="020B0604020202020204" pitchFamily="34" charset="0"/>
              <a:ea typeface="+mj-ea"/>
              <a:cs typeface="Arial" panose="020B0604020202020204" pitchFamily="34" charset="0"/>
              <a:sym typeface="Arial"/>
            </a:endParaRPr>
          </a:p>
          <a:p>
            <a:pPr defTabSz="1219170" hangingPunct="0">
              <a:defRPr/>
            </a:pPr>
            <a:endParaRPr lang="es-ES_tradnl" sz="1600" kern="0" dirty="0">
              <a:solidFill>
                <a:srgbClr val="000000"/>
              </a:solidFill>
              <a:latin typeface="Arial" panose="020B0604020202020204" pitchFamily="34" charset="0"/>
              <a:ea typeface="+mj-ea"/>
              <a:cs typeface="Arial" panose="020B0604020202020204" pitchFamily="34" charset="0"/>
              <a:sym typeface="Arial"/>
            </a:endParaRPr>
          </a:p>
        </p:txBody>
      </p:sp>
      <p:pic>
        <p:nvPicPr>
          <p:cNvPr id="3" name="Picture 2"/>
          <p:cNvPicPr>
            <a:picLocks noChangeAspect="1"/>
          </p:cNvPicPr>
          <p:nvPr/>
        </p:nvPicPr>
        <p:blipFill>
          <a:blip r:embed="rId5"/>
          <a:stretch>
            <a:fillRect/>
          </a:stretch>
        </p:blipFill>
        <p:spPr>
          <a:xfrm>
            <a:off x="938217" y="1023941"/>
            <a:ext cx="3650861" cy="4018717"/>
          </a:xfrm>
          <a:prstGeom prst="rect">
            <a:avLst/>
          </a:prstGeom>
        </p:spPr>
      </p:pic>
      <p:pic>
        <p:nvPicPr>
          <p:cNvPr id="18" name="Picture 17"/>
          <p:cNvPicPr>
            <a:picLocks noChangeAspect="1"/>
          </p:cNvPicPr>
          <p:nvPr/>
        </p:nvPicPr>
        <p:blipFill rotWithShape="1">
          <a:blip r:embed="rId6"/>
          <a:srcRect r="59700" b="87111"/>
          <a:stretch/>
        </p:blipFill>
        <p:spPr>
          <a:xfrm>
            <a:off x="5064907" y="1480317"/>
            <a:ext cx="3545693" cy="428654"/>
          </a:xfrm>
          <a:prstGeom prst="rect">
            <a:avLst/>
          </a:prstGeom>
        </p:spPr>
      </p:pic>
      <p:sp>
        <p:nvSpPr>
          <p:cNvPr id="12" name="Rectangle 11"/>
          <p:cNvSpPr/>
          <p:nvPr/>
        </p:nvSpPr>
        <p:spPr>
          <a:xfrm>
            <a:off x="938217" y="6110207"/>
            <a:ext cx="10759129" cy="395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Picture 19"/>
          <p:cNvPicPr>
            <a:picLocks noChangeAspect="1"/>
          </p:cNvPicPr>
          <p:nvPr/>
        </p:nvPicPr>
        <p:blipFill>
          <a:blip r:embed="rId7"/>
          <a:stretch>
            <a:fillRect/>
          </a:stretch>
        </p:blipFill>
        <p:spPr>
          <a:xfrm>
            <a:off x="984929" y="4961944"/>
            <a:ext cx="3557436" cy="1430666"/>
          </a:xfrm>
          <a:prstGeom prst="rect">
            <a:avLst/>
          </a:prstGeom>
        </p:spPr>
      </p:pic>
      <p:sp>
        <p:nvSpPr>
          <p:cNvPr id="15" name="Text Box 10"/>
          <p:cNvSpPr txBox="1">
            <a:spLocks noChangeArrowheads="1"/>
          </p:cNvSpPr>
          <p:nvPr/>
        </p:nvSpPr>
        <p:spPr bwMode="auto">
          <a:xfrm>
            <a:off x="974976" y="6465183"/>
            <a:ext cx="6736852" cy="3077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9" tIns="45691" rIns="91379" bIns="45691">
            <a:spAutoFit/>
          </a:bodyPr>
          <a:lstStyle>
            <a:lvl1pPr defTabSz="911225">
              <a:spcBef>
                <a:spcPct val="10000"/>
              </a:spcBef>
              <a:spcAft>
                <a:spcPct val="40000"/>
              </a:spcAft>
              <a:buChar char="•"/>
              <a:defRPr>
                <a:solidFill>
                  <a:srgbClr val="0039A6"/>
                </a:solidFill>
                <a:latin typeface="Arial" panose="020B0604020202020204" pitchFamily="34" charset="0"/>
                <a:ea typeface="ＭＳ Ｐゴシック" panose="020B0600070205080204" pitchFamily="34" charset="-128"/>
              </a:defRPr>
            </a:lvl1pPr>
            <a:lvl2pPr marL="37931725" indent="-37474525" defTabSz="911225">
              <a:spcBef>
                <a:spcPct val="10000"/>
              </a:spcBef>
              <a:spcAft>
                <a:spcPct val="40000"/>
              </a:spcAft>
              <a:buChar char="–"/>
              <a:defRPr sz="1600">
                <a:solidFill>
                  <a:srgbClr val="0039A6"/>
                </a:solidFill>
                <a:latin typeface="Arial" panose="020B0604020202020204" pitchFamily="34" charset="0"/>
                <a:ea typeface="ＭＳ Ｐゴシック" panose="020B0600070205080204" pitchFamily="34" charset="-128"/>
              </a:defRPr>
            </a:lvl2pPr>
            <a:lvl3pPr marL="1141413" indent="-227013" defTabSz="911225">
              <a:spcBef>
                <a:spcPct val="10000"/>
              </a:spcBef>
              <a:spcAft>
                <a:spcPct val="40000"/>
              </a:spcAft>
              <a:buChar char="•"/>
              <a:defRPr sz="1400">
                <a:solidFill>
                  <a:srgbClr val="0039A6"/>
                </a:solidFill>
                <a:latin typeface="Arial" panose="020B0604020202020204" pitchFamily="34" charset="0"/>
                <a:ea typeface="ＭＳ Ｐゴシック" panose="020B0600070205080204" pitchFamily="34" charset="-128"/>
              </a:defRPr>
            </a:lvl3pPr>
            <a:lvl4pPr marL="1598613" indent="-227013" defTabSz="911225">
              <a:spcBef>
                <a:spcPct val="10000"/>
              </a:spcBef>
              <a:spcAft>
                <a:spcPct val="40000"/>
              </a:spcAft>
              <a:buChar char="–"/>
              <a:defRPr sz="1200">
                <a:solidFill>
                  <a:srgbClr val="0039A6"/>
                </a:solidFill>
                <a:latin typeface="Arial" panose="020B0604020202020204" pitchFamily="34" charset="0"/>
                <a:ea typeface="ＭＳ Ｐゴシック" panose="020B0600070205080204" pitchFamily="34" charset="-128"/>
              </a:defRPr>
            </a:lvl4pPr>
            <a:lvl5pPr marL="2055813" indent="-227013" defTabSz="911225">
              <a:spcBef>
                <a:spcPct val="10000"/>
              </a:spcBef>
              <a:spcAft>
                <a:spcPct val="40000"/>
              </a:spcAft>
              <a:buChar char="»"/>
              <a:defRPr sz="1000">
                <a:solidFill>
                  <a:srgbClr val="0039A6"/>
                </a:solidFill>
                <a:latin typeface="Arial" panose="020B0604020202020204" pitchFamily="34" charset="0"/>
                <a:ea typeface="ＭＳ Ｐゴシック" panose="020B0600070205080204" pitchFamily="34" charset="-128"/>
              </a:defRPr>
            </a:lvl5pPr>
            <a:lvl6pPr marL="2513013" indent="-227013" defTabSz="911225" eaLnBrk="0" fontAlgn="base" hangingPunct="0">
              <a:spcBef>
                <a:spcPct val="10000"/>
              </a:spcBef>
              <a:spcAft>
                <a:spcPct val="40000"/>
              </a:spcAft>
              <a:buChar char="»"/>
              <a:defRPr sz="1000">
                <a:solidFill>
                  <a:srgbClr val="0039A6"/>
                </a:solidFill>
                <a:latin typeface="Arial" panose="020B0604020202020204" pitchFamily="34" charset="0"/>
                <a:ea typeface="ＭＳ Ｐゴシック" panose="020B0600070205080204" pitchFamily="34" charset="-128"/>
              </a:defRPr>
            </a:lvl6pPr>
            <a:lvl7pPr marL="2970213" indent="-227013" defTabSz="911225" eaLnBrk="0" fontAlgn="base" hangingPunct="0">
              <a:spcBef>
                <a:spcPct val="10000"/>
              </a:spcBef>
              <a:spcAft>
                <a:spcPct val="40000"/>
              </a:spcAft>
              <a:buChar char="»"/>
              <a:defRPr sz="1000">
                <a:solidFill>
                  <a:srgbClr val="0039A6"/>
                </a:solidFill>
                <a:latin typeface="Arial" panose="020B0604020202020204" pitchFamily="34" charset="0"/>
                <a:ea typeface="ＭＳ Ｐゴシック" panose="020B0600070205080204" pitchFamily="34" charset="-128"/>
              </a:defRPr>
            </a:lvl7pPr>
            <a:lvl8pPr marL="3427413" indent="-227013" defTabSz="911225" eaLnBrk="0" fontAlgn="base" hangingPunct="0">
              <a:spcBef>
                <a:spcPct val="10000"/>
              </a:spcBef>
              <a:spcAft>
                <a:spcPct val="40000"/>
              </a:spcAft>
              <a:buChar char="»"/>
              <a:defRPr sz="1000">
                <a:solidFill>
                  <a:srgbClr val="0039A6"/>
                </a:solidFill>
                <a:latin typeface="Arial" panose="020B0604020202020204" pitchFamily="34" charset="0"/>
                <a:ea typeface="ＭＳ Ｐゴシック" panose="020B0600070205080204" pitchFamily="34" charset="-128"/>
              </a:defRPr>
            </a:lvl8pPr>
            <a:lvl9pPr marL="3884613" indent="-227013" defTabSz="911225" eaLnBrk="0" fontAlgn="base" hangingPunct="0">
              <a:spcBef>
                <a:spcPct val="10000"/>
              </a:spcBef>
              <a:spcAft>
                <a:spcPct val="40000"/>
              </a:spcAft>
              <a:buChar char="»"/>
              <a:defRPr sz="1000">
                <a:solidFill>
                  <a:srgbClr val="0039A6"/>
                </a:solidFill>
                <a:latin typeface="Arial" panose="020B0604020202020204" pitchFamily="34" charset="0"/>
                <a:ea typeface="ＭＳ Ｐゴシック" panose="020B0600070205080204" pitchFamily="34" charset="-128"/>
              </a:defRPr>
            </a:lvl9pPr>
          </a:lstStyle>
          <a:p>
            <a:pPr defTabSz="911157" fontAlgn="base">
              <a:spcBef>
                <a:spcPct val="0"/>
              </a:spcBef>
              <a:spcAft>
                <a:spcPct val="0"/>
              </a:spcAft>
              <a:buNone/>
              <a:defRPr/>
            </a:pPr>
            <a:r>
              <a:rPr lang="en-US" sz="1400" dirty="0">
                <a:cs typeface="+mj-cs"/>
                <a:sym typeface="Arial"/>
                <a:hlinkClick r:id="rId8"/>
              </a:rPr>
              <a:t>https://www.acs.org/content/acs/en/careers/developing-growing-in-your-career.html</a:t>
            </a:r>
            <a:r>
              <a:rPr lang="en-US" sz="1400" dirty="0">
                <a:cs typeface="+mj-cs"/>
                <a:sym typeface="Arial"/>
              </a:rPr>
              <a:t> </a:t>
            </a:r>
            <a:endParaRPr lang="en-US" altLang="en-US" sz="1400" dirty="0">
              <a:latin typeface="Calibri" panose="020F0502020204030204" pitchFamily="34" charset="0"/>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9"/>
          <a:stretch>
            <a:fillRect/>
          </a:stretch>
        </p:blipFill>
        <p:spPr>
          <a:xfrm>
            <a:off x="4589077" y="5174126"/>
            <a:ext cx="1226662" cy="1218484"/>
          </a:xfrm>
          <a:prstGeom prst="rect">
            <a:avLst/>
          </a:prstGeom>
        </p:spPr>
      </p:pic>
      <p:pic>
        <p:nvPicPr>
          <p:cNvPr id="16" name="Picture 15">
            <a:extLst>
              <a:ext uri="{FF2B5EF4-FFF2-40B4-BE49-F238E27FC236}">
                <a16:creationId xmlns:a16="http://schemas.microsoft.com/office/drawing/2014/main" id="{C381403F-73AA-45C5-AF2B-F1B0D443250C}"/>
              </a:ext>
            </a:extLst>
          </p:cNvPr>
          <p:cNvPicPr>
            <a:picLocks noChangeAspect="1"/>
          </p:cNvPicPr>
          <p:nvPr/>
        </p:nvPicPr>
        <p:blipFill rotWithShape="1">
          <a:blip r:embed="rId6"/>
          <a:srcRect t="42054"/>
          <a:stretch/>
        </p:blipFill>
        <p:spPr>
          <a:xfrm>
            <a:off x="5098630" y="1939234"/>
            <a:ext cx="6672684" cy="1461600"/>
          </a:xfrm>
          <a:prstGeom prst="rect">
            <a:avLst/>
          </a:prstGeom>
        </p:spPr>
      </p:pic>
    </p:spTree>
    <p:extLst>
      <p:ext uri="{BB962C8B-B14F-4D97-AF65-F5344CB8AC3E}">
        <p14:creationId xmlns:p14="http://schemas.microsoft.com/office/powerpoint/2010/main" val="371487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1BD787-F4A2-B04B-8C2E-764BC369006A}"/>
              </a:ext>
            </a:extLst>
          </p:cNvPr>
          <p:cNvGrpSpPr/>
          <p:nvPr/>
        </p:nvGrpSpPr>
        <p:grpSpPr>
          <a:xfrm>
            <a:off x="716239" y="5843282"/>
            <a:ext cx="10970479" cy="669472"/>
            <a:chOff x="768491" y="5921339"/>
            <a:chExt cx="10970479" cy="669472"/>
          </a:xfrm>
        </p:grpSpPr>
        <p:sp>
          <p:nvSpPr>
            <p:cNvPr id="10" name="Rectangle 9">
              <a:extLst>
                <a:ext uri="{FF2B5EF4-FFF2-40B4-BE49-F238E27FC236}">
                  <a16:creationId xmlns:a16="http://schemas.microsoft.com/office/drawing/2014/main" id="{0DAECD5B-2005-104C-8011-78ABE6426816}"/>
                </a:ext>
              </a:extLst>
            </p:cNvPr>
            <p:cNvSpPr/>
            <p:nvPr/>
          </p:nvSpPr>
          <p:spPr>
            <a:xfrm>
              <a:off x="768491" y="5921339"/>
              <a:ext cx="2318657" cy="669472"/>
            </a:xfrm>
            <a:prstGeom prst="rect">
              <a:avLst/>
            </a:prstGeom>
            <a:solidFill>
              <a:srgbClr val="FBCE3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Register for Free</a:t>
              </a:r>
            </a:p>
          </p:txBody>
        </p:sp>
        <p:sp>
          <p:nvSpPr>
            <p:cNvPr id="43" name="TextBox 42">
              <a:extLst>
                <a:ext uri="{FF2B5EF4-FFF2-40B4-BE49-F238E27FC236}">
                  <a16:creationId xmlns:a16="http://schemas.microsoft.com/office/drawing/2014/main" id="{91B7B29F-5085-524A-91DE-09E6756B7E9D}"/>
                </a:ext>
              </a:extLst>
            </p:cNvPr>
            <p:cNvSpPr txBox="1"/>
            <p:nvPr/>
          </p:nvSpPr>
          <p:spPr>
            <a:xfrm>
              <a:off x="3199658" y="6014356"/>
              <a:ext cx="8539312"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Browse the Upcoming Schedule at </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www.acs.org</a:t>
              </a:r>
              <a:r>
                <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acswebinars</a:t>
              </a:r>
              <a:endPar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sp>
        <p:nvSpPr>
          <p:cNvPr id="13" name="TextBox 12">
            <a:extLst>
              <a:ext uri="{FF2B5EF4-FFF2-40B4-BE49-F238E27FC236}">
                <a16:creationId xmlns:a16="http://schemas.microsoft.com/office/drawing/2014/main" id="{808B4A8E-19ED-FE4B-A2CA-E45EA12F909B}"/>
              </a:ext>
            </a:extLst>
          </p:cNvPr>
          <p:cNvSpPr txBox="1"/>
          <p:nvPr/>
        </p:nvSpPr>
        <p:spPr>
          <a:xfrm>
            <a:off x="336548" y="4648615"/>
            <a:ext cx="3571422" cy="400110"/>
          </a:xfrm>
          <a:prstGeom prst="rect">
            <a:avLst/>
          </a:prstGeom>
          <a:noFill/>
        </p:spPr>
        <p:txBody>
          <a:bodyPr wrap="square">
            <a:spAutoFit/>
          </a:bodyPr>
          <a:lstStyle/>
          <a:p>
            <a:pPr marL="0" marR="0" lvl="0" indent="0" algn="l" defTabSz="912723" rtl="0" eaLnBrk="1" fontAlgn="base" latinLnBrk="0" hangingPunct="1">
              <a:lnSpc>
                <a:spcPts val="238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nvGrpSpPr>
          <p:cNvPr id="24" name="Group 23">
            <a:extLst>
              <a:ext uri="{FF2B5EF4-FFF2-40B4-BE49-F238E27FC236}">
                <a16:creationId xmlns:a16="http://schemas.microsoft.com/office/drawing/2014/main" id="{A4FB06C1-B16B-4675-B2CE-603EB745E334}"/>
              </a:ext>
            </a:extLst>
          </p:cNvPr>
          <p:cNvGrpSpPr/>
          <p:nvPr/>
        </p:nvGrpSpPr>
        <p:grpSpPr>
          <a:xfrm>
            <a:off x="333509" y="2010820"/>
            <a:ext cx="3991123" cy="3770347"/>
            <a:chOff x="4236066" y="2004505"/>
            <a:chExt cx="3991123" cy="3770347"/>
          </a:xfrm>
        </p:grpSpPr>
        <p:grpSp>
          <p:nvGrpSpPr>
            <p:cNvPr id="25" name="Group 24">
              <a:extLst>
                <a:ext uri="{FF2B5EF4-FFF2-40B4-BE49-F238E27FC236}">
                  <a16:creationId xmlns:a16="http://schemas.microsoft.com/office/drawing/2014/main" id="{826067A1-7B9D-435A-9BF5-B8EF8909894B}"/>
                </a:ext>
              </a:extLst>
            </p:cNvPr>
            <p:cNvGrpSpPr/>
            <p:nvPr/>
          </p:nvGrpSpPr>
          <p:grpSpPr>
            <a:xfrm>
              <a:off x="4236066" y="2004505"/>
              <a:ext cx="3991123" cy="3770347"/>
              <a:chOff x="4236066" y="2004505"/>
              <a:chExt cx="3991123" cy="3770347"/>
            </a:xfrm>
          </p:grpSpPr>
          <p:pic>
            <p:nvPicPr>
              <p:cNvPr id="32" name="Picture 31">
                <a:extLst>
                  <a:ext uri="{FF2B5EF4-FFF2-40B4-BE49-F238E27FC236}">
                    <a16:creationId xmlns:a16="http://schemas.microsoft.com/office/drawing/2014/main" id="{9B41438A-26D4-46BD-A78A-A31D07963BA3}"/>
                  </a:ext>
                </a:extLst>
              </p:cNvPr>
              <p:cNvPicPr>
                <a:picLocks noChangeAspect="1"/>
              </p:cNvPicPr>
              <p:nvPr/>
            </p:nvPicPr>
            <p:blipFill>
              <a:blip r:embed="rId4"/>
              <a:srcRect/>
              <a:stretch/>
            </p:blipFill>
            <p:spPr>
              <a:xfrm>
                <a:off x="4317712" y="2004505"/>
                <a:ext cx="3555090" cy="2370060"/>
              </a:xfrm>
              <a:prstGeom prst="rect">
                <a:avLst/>
              </a:prstGeom>
            </p:spPr>
          </p:pic>
          <p:sp>
            <p:nvSpPr>
              <p:cNvPr id="36" name="TextBox 35">
                <a:extLst>
                  <a:ext uri="{FF2B5EF4-FFF2-40B4-BE49-F238E27FC236}">
                    <a16:creationId xmlns:a16="http://schemas.microsoft.com/office/drawing/2014/main" id="{07F60934-0328-44E8-8883-F5693AA8A013}"/>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s-E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¿Cómo Ser Empresaria de la Industria Química?</a:t>
                </a:r>
                <a:endPar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37" name="TextBox 36">
                <a:extLst>
                  <a:ext uri="{FF2B5EF4-FFF2-40B4-BE49-F238E27FC236}">
                    <a16:creationId xmlns:a16="http://schemas.microsoft.com/office/drawing/2014/main" id="{E6E0EFFD-7B2C-428D-85F0-189463433F8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April 26, 2022 | 2pm – 3pm ET  </a:t>
                </a:r>
              </a:p>
            </p:txBody>
          </p:sp>
          <p:sp>
            <p:nvSpPr>
              <p:cNvPr id="38" name="TextBox 37">
                <a:extLst>
                  <a:ext uri="{FF2B5EF4-FFF2-40B4-BE49-F238E27FC236}">
                    <a16:creationId xmlns:a16="http://schemas.microsoft.com/office/drawing/2014/main" id="{8DB2BFB5-0EE8-4845-804F-CB7AE7D60C9A}"/>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a:t>
                </a:r>
                <a:r>
                  <a:rPr kumimoji="0" lang="es-E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Sociedad Química de México and </a:t>
                </a:r>
                <a:r>
                  <a:rPr kumimoji="0" lang="es-E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&amp; Engineering News</a:t>
                </a:r>
                <a:endParaRPr kumimoji="0" lang="en-U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grpSp>
          <p:nvGrpSpPr>
            <p:cNvPr id="26" name="Group 25">
              <a:extLst>
                <a:ext uri="{FF2B5EF4-FFF2-40B4-BE49-F238E27FC236}">
                  <a16:creationId xmlns:a16="http://schemas.microsoft.com/office/drawing/2014/main" id="{3929A52F-F7F9-4E35-9F65-1E399C9A7F24}"/>
                </a:ext>
              </a:extLst>
            </p:cNvPr>
            <p:cNvGrpSpPr/>
            <p:nvPr/>
          </p:nvGrpSpPr>
          <p:grpSpPr>
            <a:xfrm>
              <a:off x="4246005" y="2065308"/>
              <a:ext cx="1578413" cy="504815"/>
              <a:chOff x="348450" y="2065309"/>
              <a:chExt cx="1578413" cy="504815"/>
            </a:xfrm>
          </p:grpSpPr>
          <p:pic>
            <p:nvPicPr>
              <p:cNvPr id="27" name="Picture 26" descr="Shape, rectangle&#10;&#10;Description automatically generated">
                <a:extLst>
                  <a:ext uri="{FF2B5EF4-FFF2-40B4-BE49-F238E27FC236}">
                    <a16:creationId xmlns:a16="http://schemas.microsoft.com/office/drawing/2014/main" id="{493231CE-9DD2-4E76-A50F-E50BBDF85761}"/>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28" name="TextBox 27">
                <a:extLst>
                  <a:ext uri="{FF2B5EF4-FFF2-40B4-BE49-F238E27FC236}">
                    <a16:creationId xmlns:a16="http://schemas.microsoft.com/office/drawing/2014/main" id="{E62BC74E-D171-4145-AEBB-507C8088932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39" name="Group 38">
            <a:extLst>
              <a:ext uri="{FF2B5EF4-FFF2-40B4-BE49-F238E27FC236}">
                <a16:creationId xmlns:a16="http://schemas.microsoft.com/office/drawing/2014/main" id="{6D0AEF54-8EBB-41D4-8FB9-F8815104EC23}"/>
              </a:ext>
            </a:extLst>
          </p:cNvPr>
          <p:cNvGrpSpPr/>
          <p:nvPr/>
        </p:nvGrpSpPr>
        <p:grpSpPr>
          <a:xfrm>
            <a:off x="4235323" y="2003378"/>
            <a:ext cx="3991123" cy="3770347"/>
            <a:chOff x="4236066" y="2004505"/>
            <a:chExt cx="3991123" cy="3770347"/>
          </a:xfrm>
        </p:grpSpPr>
        <p:grpSp>
          <p:nvGrpSpPr>
            <p:cNvPr id="40" name="Group 39">
              <a:extLst>
                <a:ext uri="{FF2B5EF4-FFF2-40B4-BE49-F238E27FC236}">
                  <a16:creationId xmlns:a16="http://schemas.microsoft.com/office/drawing/2014/main" id="{196C4379-F2E0-4CE6-823C-33BD05B33F40}"/>
                </a:ext>
              </a:extLst>
            </p:cNvPr>
            <p:cNvGrpSpPr/>
            <p:nvPr/>
          </p:nvGrpSpPr>
          <p:grpSpPr>
            <a:xfrm>
              <a:off x="4236066" y="2004505"/>
              <a:ext cx="3991123" cy="3770347"/>
              <a:chOff x="4236066" y="2004505"/>
              <a:chExt cx="3991123" cy="3770347"/>
            </a:xfrm>
          </p:grpSpPr>
          <p:pic>
            <p:nvPicPr>
              <p:cNvPr id="45" name="Picture 44">
                <a:extLst>
                  <a:ext uri="{FF2B5EF4-FFF2-40B4-BE49-F238E27FC236}">
                    <a16:creationId xmlns:a16="http://schemas.microsoft.com/office/drawing/2014/main" id="{34D892BF-3A21-49C6-8B0C-D291BD7579D8}"/>
                  </a:ext>
                </a:extLst>
              </p:cNvPr>
              <p:cNvPicPr>
                <a:picLocks noChangeAspect="1"/>
              </p:cNvPicPr>
              <p:nvPr/>
            </p:nvPicPr>
            <p:blipFill>
              <a:blip r:embed="rId6"/>
              <a:srcRect/>
              <a:stretch/>
            </p:blipFill>
            <p:spPr>
              <a:xfrm>
                <a:off x="4317713" y="2004505"/>
                <a:ext cx="3555089" cy="2370060"/>
              </a:xfrm>
              <a:prstGeom prst="rect">
                <a:avLst/>
              </a:prstGeom>
            </p:spPr>
          </p:pic>
          <p:sp>
            <p:nvSpPr>
              <p:cNvPr id="46" name="TextBox 45">
                <a:extLst>
                  <a:ext uri="{FF2B5EF4-FFF2-40B4-BE49-F238E27FC236}">
                    <a16:creationId xmlns:a16="http://schemas.microsoft.com/office/drawing/2014/main" id="{91E1FA29-5375-47F5-AD69-4828D7741827}"/>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Hydrogen Fuel to Solar Cells </a:t>
                </a:r>
              </a:p>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and Beyond</a:t>
                </a:r>
              </a:p>
            </p:txBody>
          </p:sp>
          <p:sp>
            <p:nvSpPr>
              <p:cNvPr id="47" name="TextBox 46">
                <a:extLst>
                  <a:ext uri="{FF2B5EF4-FFF2-40B4-BE49-F238E27FC236}">
                    <a16:creationId xmlns:a16="http://schemas.microsoft.com/office/drawing/2014/main" id="{292E6C07-BE0F-4BF5-91A2-3FBFF892CD67}"/>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May 4, 2022 | 2pm – 3pm ET  </a:t>
                </a:r>
              </a:p>
            </p:txBody>
          </p:sp>
          <p:sp>
            <p:nvSpPr>
              <p:cNvPr id="48" name="TextBox 47">
                <a:extLst>
                  <a:ext uri="{FF2B5EF4-FFF2-40B4-BE49-F238E27FC236}">
                    <a16:creationId xmlns:a16="http://schemas.microsoft.com/office/drawing/2014/main" id="{D09CF706-99E3-4AB5-B1F9-F1610EFB6DC8}"/>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CAS, a division of the American </a:t>
                </a:r>
              </a:p>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Society</a:t>
                </a:r>
              </a:p>
            </p:txBody>
          </p:sp>
        </p:grpSp>
        <p:grpSp>
          <p:nvGrpSpPr>
            <p:cNvPr id="41" name="Group 40">
              <a:extLst>
                <a:ext uri="{FF2B5EF4-FFF2-40B4-BE49-F238E27FC236}">
                  <a16:creationId xmlns:a16="http://schemas.microsoft.com/office/drawing/2014/main" id="{8E017C11-BF5E-4F75-98D2-E76DA3B88E8E}"/>
                </a:ext>
              </a:extLst>
            </p:cNvPr>
            <p:cNvGrpSpPr/>
            <p:nvPr/>
          </p:nvGrpSpPr>
          <p:grpSpPr>
            <a:xfrm>
              <a:off x="4246005" y="2065308"/>
              <a:ext cx="1578413" cy="504815"/>
              <a:chOff x="348450" y="2065309"/>
              <a:chExt cx="1578413" cy="504815"/>
            </a:xfrm>
          </p:grpSpPr>
          <p:pic>
            <p:nvPicPr>
              <p:cNvPr id="42" name="Picture 41" descr="Shape, rectangle&#10;&#10;Description automatically generated">
                <a:extLst>
                  <a:ext uri="{FF2B5EF4-FFF2-40B4-BE49-F238E27FC236}">
                    <a16:creationId xmlns:a16="http://schemas.microsoft.com/office/drawing/2014/main" id="{BC604A56-8880-4424-A389-73BBCE3ABCDF}"/>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44" name="TextBox 43">
                <a:extLst>
                  <a:ext uri="{FF2B5EF4-FFF2-40B4-BE49-F238E27FC236}">
                    <a16:creationId xmlns:a16="http://schemas.microsoft.com/office/drawing/2014/main" id="{7A594157-AAB6-4172-89A1-641D5B5726CF}"/>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52" name="Group 51">
            <a:extLst>
              <a:ext uri="{FF2B5EF4-FFF2-40B4-BE49-F238E27FC236}">
                <a16:creationId xmlns:a16="http://schemas.microsoft.com/office/drawing/2014/main" id="{A9DC5F95-D8C2-41DD-B6C5-A35589C68BC0}"/>
              </a:ext>
            </a:extLst>
          </p:cNvPr>
          <p:cNvGrpSpPr/>
          <p:nvPr/>
        </p:nvGrpSpPr>
        <p:grpSpPr>
          <a:xfrm>
            <a:off x="8137137" y="2003378"/>
            <a:ext cx="3991123" cy="3616458"/>
            <a:chOff x="4236066" y="2004505"/>
            <a:chExt cx="3991123" cy="3616458"/>
          </a:xfrm>
        </p:grpSpPr>
        <p:grpSp>
          <p:nvGrpSpPr>
            <p:cNvPr id="53" name="Group 52">
              <a:extLst>
                <a:ext uri="{FF2B5EF4-FFF2-40B4-BE49-F238E27FC236}">
                  <a16:creationId xmlns:a16="http://schemas.microsoft.com/office/drawing/2014/main" id="{140EF595-CDA3-4AD5-84F8-22135F7E04B2}"/>
                </a:ext>
              </a:extLst>
            </p:cNvPr>
            <p:cNvGrpSpPr/>
            <p:nvPr/>
          </p:nvGrpSpPr>
          <p:grpSpPr>
            <a:xfrm>
              <a:off x="4236066" y="2004505"/>
              <a:ext cx="3991123" cy="3616458"/>
              <a:chOff x="4236066" y="2004505"/>
              <a:chExt cx="3991123" cy="3616458"/>
            </a:xfrm>
          </p:grpSpPr>
          <p:pic>
            <p:nvPicPr>
              <p:cNvPr id="63" name="Picture 62">
                <a:extLst>
                  <a:ext uri="{FF2B5EF4-FFF2-40B4-BE49-F238E27FC236}">
                    <a16:creationId xmlns:a16="http://schemas.microsoft.com/office/drawing/2014/main" id="{614099CA-5113-4936-8E1A-1A71713ADA24}"/>
                  </a:ext>
                </a:extLst>
              </p:cNvPr>
              <p:cNvPicPr>
                <a:picLocks noChangeAspect="1"/>
              </p:cNvPicPr>
              <p:nvPr/>
            </p:nvPicPr>
            <p:blipFill>
              <a:blip r:embed="rId7"/>
              <a:srcRect/>
              <a:stretch/>
            </p:blipFill>
            <p:spPr>
              <a:xfrm>
                <a:off x="4317713" y="2004505"/>
                <a:ext cx="3555089" cy="2370059"/>
              </a:xfrm>
              <a:prstGeom prst="rect">
                <a:avLst/>
              </a:prstGeom>
            </p:spPr>
          </p:pic>
          <p:sp>
            <p:nvSpPr>
              <p:cNvPr id="64" name="TextBox 63">
                <a:extLst>
                  <a:ext uri="{FF2B5EF4-FFF2-40B4-BE49-F238E27FC236}">
                    <a16:creationId xmlns:a16="http://schemas.microsoft.com/office/drawing/2014/main" id="{A1718840-7D61-4418-B253-20B8114B8C0F}"/>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Polymer Science in Water Purification Membranes</a:t>
                </a:r>
              </a:p>
            </p:txBody>
          </p:sp>
          <p:sp>
            <p:nvSpPr>
              <p:cNvPr id="65" name="TextBox 64">
                <a:extLst>
                  <a:ext uri="{FF2B5EF4-FFF2-40B4-BE49-F238E27FC236}">
                    <a16:creationId xmlns:a16="http://schemas.microsoft.com/office/drawing/2014/main" id="{0545EC73-DF1A-45E6-B6D1-385D728507F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Thurs., May 5, 2022 | 2pm – 3:30pm ET  </a:t>
                </a:r>
              </a:p>
            </p:txBody>
          </p:sp>
          <p:sp>
            <p:nvSpPr>
              <p:cNvPr id="66" name="TextBox 65">
                <a:extLst>
                  <a:ext uri="{FF2B5EF4-FFF2-40B4-BE49-F238E27FC236}">
                    <a16:creationId xmlns:a16="http://schemas.microsoft.com/office/drawing/2014/main" id="{AF2FC62B-5E03-4B91-9683-376C23B0076D}"/>
                  </a:ext>
                </a:extLst>
              </p:cNvPr>
              <p:cNvSpPr txBox="1"/>
              <p:nvPr/>
            </p:nvSpPr>
            <p:spPr>
              <a:xfrm>
                <a:off x="4246005" y="5374742"/>
                <a:ext cx="3847856" cy="246221"/>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the ACS Division of Polymer Chemistry</a:t>
                </a:r>
              </a:p>
            </p:txBody>
          </p:sp>
        </p:grpSp>
        <p:grpSp>
          <p:nvGrpSpPr>
            <p:cNvPr id="54" name="Group 53">
              <a:extLst>
                <a:ext uri="{FF2B5EF4-FFF2-40B4-BE49-F238E27FC236}">
                  <a16:creationId xmlns:a16="http://schemas.microsoft.com/office/drawing/2014/main" id="{79BBC982-30EA-42F4-ACB5-5F96D3CABC88}"/>
                </a:ext>
              </a:extLst>
            </p:cNvPr>
            <p:cNvGrpSpPr/>
            <p:nvPr/>
          </p:nvGrpSpPr>
          <p:grpSpPr>
            <a:xfrm>
              <a:off x="4246005" y="2065308"/>
              <a:ext cx="1578413" cy="504815"/>
              <a:chOff x="348450" y="2065309"/>
              <a:chExt cx="1578413" cy="504815"/>
            </a:xfrm>
          </p:grpSpPr>
          <p:pic>
            <p:nvPicPr>
              <p:cNvPr id="61" name="Picture 60" descr="Shape, rectangle&#10;&#10;Description automatically generated">
                <a:extLst>
                  <a:ext uri="{FF2B5EF4-FFF2-40B4-BE49-F238E27FC236}">
                    <a16:creationId xmlns:a16="http://schemas.microsoft.com/office/drawing/2014/main" id="{2EEBE06C-1DAA-45AF-9423-0DCEC3D73BEB}"/>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62" name="TextBox 61">
                <a:extLst>
                  <a:ext uri="{FF2B5EF4-FFF2-40B4-BE49-F238E27FC236}">
                    <a16:creationId xmlns:a16="http://schemas.microsoft.com/office/drawing/2014/main" id="{1A226F48-DF35-4AFB-BB49-B04CD05AD0D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spTree>
    <p:extLst>
      <p:ext uri="{BB962C8B-B14F-4D97-AF65-F5344CB8AC3E}">
        <p14:creationId xmlns:p14="http://schemas.microsoft.com/office/powerpoint/2010/main" val="12814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980" t="-9927" r="54838" b="28299"/>
          <a:stretch/>
        </p:blipFill>
        <p:spPr>
          <a:xfrm>
            <a:off x="7466308" y="5098942"/>
            <a:ext cx="4733438" cy="1266915"/>
          </a:xfrm>
          <a:prstGeom prst="rect">
            <a:avLst/>
          </a:prstGeom>
        </p:spPr>
      </p:pic>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marL="0" marR="0" lvl="0" indent="0" algn="r" defTabSz="914354"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rPr>
              <a:pPr marL="0" marR="0" lvl="0" indent="0" algn="r" defTabSz="914354" rtl="0" eaLnBrk="1" fontAlgn="base" latinLnBrk="0" hangingPunct="1">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073DA3"/>
              </a:solidFill>
              <a:effectLst/>
              <a:uLnTx/>
              <a:uFillTx/>
              <a:latin typeface="Arial" charset="0"/>
              <a:ea typeface="ＭＳ Ｐゴシック" pitchFamily="34" charset="-128"/>
              <a:cs typeface="Arial" charset="0"/>
              <a:sym typeface="Arial"/>
            </a:endParaRPr>
          </a:p>
        </p:txBody>
      </p:sp>
      <p:sp>
        <p:nvSpPr>
          <p:cNvPr id="24" name="Text Box 10">
            <a:extLst>
              <a:ext uri="{FF2B5EF4-FFF2-40B4-BE49-F238E27FC236}">
                <a16:creationId xmlns:a16="http://schemas.microsoft.com/office/drawing/2014/main" id="{89F76E07-6DE3-904C-9651-DC20E13FC78D}"/>
              </a:ext>
            </a:extLst>
          </p:cNvPr>
          <p:cNvSpPr txBox="1">
            <a:spLocks noChangeArrowheads="1"/>
          </p:cNvSpPr>
          <p:nvPr/>
        </p:nvSpPr>
        <p:spPr bwMode="auto">
          <a:xfrm>
            <a:off x="4202430" y="6419633"/>
            <a:ext cx="3722867" cy="39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hlinkClick r:id="rId4"/>
              </a:rPr>
              <a:t>https://www.gcande.org</a:t>
            </a:r>
            <a:r>
              <a:rPr kumimoji="0" lang="en-US" alt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rPr>
              <a:t> </a:t>
            </a:r>
          </a:p>
        </p:txBody>
      </p:sp>
      <p:pic>
        <p:nvPicPr>
          <p:cNvPr id="2" name="Picture 1"/>
          <p:cNvPicPr>
            <a:picLocks noChangeAspect="1"/>
          </p:cNvPicPr>
          <p:nvPr/>
        </p:nvPicPr>
        <p:blipFill rotWithShape="1">
          <a:blip r:embed="rId5"/>
          <a:srcRect l="22354" t="6141" r="-29" b="14918"/>
          <a:stretch/>
        </p:blipFill>
        <p:spPr>
          <a:xfrm>
            <a:off x="0" y="0"/>
            <a:ext cx="7996121" cy="1212016"/>
          </a:xfrm>
          <a:prstGeom prst="rect">
            <a:avLst/>
          </a:prstGeom>
        </p:spPr>
      </p:pic>
      <p:grpSp>
        <p:nvGrpSpPr>
          <p:cNvPr id="15" name="Group 14"/>
          <p:cNvGrpSpPr/>
          <p:nvPr/>
        </p:nvGrpSpPr>
        <p:grpSpPr>
          <a:xfrm>
            <a:off x="7959090" y="1565"/>
            <a:ext cx="4228135" cy="1210451"/>
            <a:chOff x="7959090" y="1565"/>
            <a:chExt cx="4228135" cy="1210451"/>
          </a:xfrm>
        </p:grpSpPr>
        <p:pic>
          <p:nvPicPr>
            <p:cNvPr id="25" name="Picture 24"/>
            <p:cNvPicPr>
              <a:picLocks noChangeAspect="1"/>
            </p:cNvPicPr>
            <p:nvPr/>
          </p:nvPicPr>
          <p:blipFill rotWithShape="1">
            <a:blip r:embed="rId6"/>
            <a:srcRect b="75880"/>
            <a:stretch/>
          </p:blipFill>
          <p:spPr>
            <a:xfrm>
              <a:off x="7959090" y="1565"/>
              <a:ext cx="4228135" cy="1210451"/>
            </a:xfrm>
            <a:prstGeom prst="rect">
              <a:avLst/>
            </a:prstGeom>
          </p:spPr>
        </p:pic>
        <p:pic>
          <p:nvPicPr>
            <p:cNvPr id="9" name="Picture 8"/>
            <p:cNvPicPr>
              <a:picLocks noChangeAspect="1"/>
            </p:cNvPicPr>
            <p:nvPr/>
          </p:nvPicPr>
          <p:blipFill rotWithShape="1">
            <a:blip r:embed="rId6"/>
            <a:srcRect r="13647"/>
            <a:stretch/>
          </p:blipFill>
          <p:spPr>
            <a:xfrm>
              <a:off x="8649284" y="1565"/>
              <a:ext cx="3537941" cy="987682"/>
            </a:xfrm>
            <a:prstGeom prst="rect">
              <a:avLst/>
            </a:prstGeom>
          </p:spPr>
        </p:pic>
      </p:grpSp>
      <p:pic>
        <p:nvPicPr>
          <p:cNvPr id="27" name="Picture 26"/>
          <p:cNvPicPr>
            <a:picLocks noChangeAspect="1"/>
          </p:cNvPicPr>
          <p:nvPr/>
        </p:nvPicPr>
        <p:blipFill rotWithShape="1">
          <a:blip r:embed="rId7"/>
          <a:srcRect l="7365" t="7397" r="10872" b="11934"/>
          <a:stretch/>
        </p:blipFill>
        <p:spPr>
          <a:xfrm>
            <a:off x="1025019" y="3166859"/>
            <a:ext cx="2323036" cy="2674620"/>
          </a:xfrm>
          <a:prstGeom prst="rect">
            <a:avLst/>
          </a:prstGeom>
          <a:ln w="38100" cap="sq">
            <a:solidFill>
              <a:srgbClr val="095402"/>
            </a:solidFill>
            <a:prstDash val="solid"/>
            <a:miter lim="800000"/>
          </a:ln>
          <a:effectLst/>
        </p:spPr>
      </p:pic>
      <p:sp>
        <p:nvSpPr>
          <p:cNvPr id="28" name="Rectangle 27"/>
          <p:cNvSpPr/>
          <p:nvPr/>
        </p:nvSpPr>
        <p:spPr>
          <a:xfrm>
            <a:off x="857250" y="1409808"/>
            <a:ext cx="6096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order to highlight the importance of this approach to chemistry and engineering and to facilitate critical discussions on these topics, the theme of each GC&amp;E Conference focuses on one of the stages of the chemical life cycle; put simply: </a:t>
            </a:r>
            <a:r>
              <a:rPr kumimoji="0" lang="en-US" sz="1800" b="1" i="0" u="none" strike="noStrike" kern="1200" cap="none" spc="0" normalizeH="0" baseline="0" noProof="0" dirty="0">
                <a:ln>
                  <a:noFill/>
                </a:ln>
                <a:solidFill>
                  <a:srgbClr val="095402"/>
                </a:solidFill>
                <a:effectLst/>
                <a:uLnTx/>
                <a:uFillTx/>
                <a:latin typeface="Calibri"/>
                <a:ea typeface="+mn-ea"/>
                <a:cs typeface="+mn-cs"/>
              </a:rPr>
              <a:t>Design, Make, Use, and Closing the Loop. </a:t>
            </a:r>
            <a:endParaRPr kumimoji="0" lang="es-ES_tradnl" sz="1800" b="1" i="0" u="none" strike="noStrike" kern="1200" cap="none" spc="0" normalizeH="0" baseline="0" noProof="0" dirty="0">
              <a:ln>
                <a:noFill/>
              </a:ln>
              <a:solidFill>
                <a:srgbClr val="095402"/>
              </a:solidFill>
              <a:effectLst/>
              <a:uLnTx/>
              <a:uFillTx/>
              <a:latin typeface="Calibri"/>
              <a:ea typeface="+mn-ea"/>
              <a:cs typeface="+mn-cs"/>
            </a:endParaRPr>
          </a:p>
        </p:txBody>
      </p:sp>
      <p:pic>
        <p:nvPicPr>
          <p:cNvPr id="29" name="Picture 28"/>
          <p:cNvPicPr>
            <a:picLocks noChangeAspect="1"/>
          </p:cNvPicPr>
          <p:nvPr/>
        </p:nvPicPr>
        <p:blipFill rotWithShape="1">
          <a:blip r:embed="rId6"/>
          <a:srcRect b="75880"/>
          <a:stretch/>
        </p:blipFill>
        <p:spPr>
          <a:xfrm>
            <a:off x="0" y="1212016"/>
            <a:ext cx="483870" cy="5645984"/>
          </a:xfrm>
          <a:prstGeom prst="rect">
            <a:avLst/>
          </a:prstGeom>
        </p:spPr>
      </p:pic>
      <p:pic>
        <p:nvPicPr>
          <p:cNvPr id="30" name="Picture 29"/>
          <p:cNvPicPr>
            <a:picLocks noChangeAspect="1"/>
          </p:cNvPicPr>
          <p:nvPr/>
        </p:nvPicPr>
        <p:blipFill rotWithShape="1">
          <a:blip r:embed="rId6"/>
          <a:srcRect b="75880"/>
          <a:stretch/>
        </p:blipFill>
        <p:spPr>
          <a:xfrm rot="5400000" flipH="1">
            <a:off x="6311047" y="544204"/>
            <a:ext cx="53775" cy="11708129"/>
          </a:xfrm>
          <a:prstGeom prst="rect">
            <a:avLst/>
          </a:prstGeom>
        </p:spPr>
      </p:pic>
      <p:pic>
        <p:nvPicPr>
          <p:cNvPr id="32" name="Picture 31"/>
          <p:cNvPicPr>
            <a:picLocks noChangeAspect="1"/>
          </p:cNvPicPr>
          <p:nvPr/>
        </p:nvPicPr>
        <p:blipFill rotWithShape="1">
          <a:blip r:embed="rId8"/>
          <a:srcRect r="5389"/>
          <a:stretch/>
        </p:blipFill>
        <p:spPr>
          <a:xfrm>
            <a:off x="3532536" y="2902165"/>
            <a:ext cx="3726278" cy="3042372"/>
          </a:xfrm>
          <a:prstGeom prst="rect">
            <a:avLst/>
          </a:prstGeom>
        </p:spPr>
      </p:pic>
      <p:pic>
        <p:nvPicPr>
          <p:cNvPr id="4" name="Picture 3">
            <a:extLst>
              <a:ext uri="{FF2B5EF4-FFF2-40B4-BE49-F238E27FC236}">
                <a16:creationId xmlns:a16="http://schemas.microsoft.com/office/drawing/2014/main" id="{03949FEB-1C54-4888-846A-0F8269457A45}"/>
              </a:ext>
            </a:extLst>
          </p:cNvPr>
          <p:cNvPicPr>
            <a:picLocks noChangeAspect="1"/>
          </p:cNvPicPr>
          <p:nvPr/>
        </p:nvPicPr>
        <p:blipFill>
          <a:blip r:embed="rId9"/>
          <a:stretch>
            <a:fillRect/>
          </a:stretch>
        </p:blipFill>
        <p:spPr>
          <a:xfrm>
            <a:off x="4246699" y="9197"/>
            <a:ext cx="3717166" cy="1193622"/>
          </a:xfrm>
          <a:prstGeom prst="rect">
            <a:avLst/>
          </a:prstGeom>
        </p:spPr>
      </p:pic>
      <p:pic>
        <p:nvPicPr>
          <p:cNvPr id="6" name="Picture 5">
            <a:extLst>
              <a:ext uri="{FF2B5EF4-FFF2-40B4-BE49-F238E27FC236}">
                <a16:creationId xmlns:a16="http://schemas.microsoft.com/office/drawing/2014/main" id="{5CCFC165-3B09-44EF-8963-BE8155E74C20}"/>
              </a:ext>
            </a:extLst>
          </p:cNvPr>
          <p:cNvPicPr>
            <a:picLocks noChangeAspect="1"/>
          </p:cNvPicPr>
          <p:nvPr/>
        </p:nvPicPr>
        <p:blipFill>
          <a:blip r:embed="rId10"/>
          <a:stretch>
            <a:fillRect/>
          </a:stretch>
        </p:blipFill>
        <p:spPr>
          <a:xfrm>
            <a:off x="7466308" y="1214326"/>
            <a:ext cx="4730467" cy="4126425"/>
          </a:xfrm>
          <a:prstGeom prst="rect">
            <a:avLst/>
          </a:prstGeom>
        </p:spPr>
      </p:pic>
    </p:spTree>
    <p:extLst>
      <p:ext uri="{BB962C8B-B14F-4D97-AF65-F5344CB8AC3E}">
        <p14:creationId xmlns:p14="http://schemas.microsoft.com/office/powerpoint/2010/main" val="1570767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F0A2C11-C8CE-4BCC-BED2-66EF45209C97}"/>
              </a:ext>
            </a:extLst>
          </p:cNvPr>
          <p:cNvPicPr>
            <a:picLocks noChangeAspect="1"/>
          </p:cNvPicPr>
          <p:nvPr/>
        </p:nvPicPr>
        <p:blipFill>
          <a:blip r:embed="rId3"/>
          <a:srcRect/>
          <a:stretch/>
        </p:blipFill>
        <p:spPr>
          <a:xfrm>
            <a:off x="2542183" y="-379363"/>
            <a:ext cx="9649817" cy="7237363"/>
          </a:xfrm>
          <a:prstGeom prst="rect">
            <a:avLst/>
          </a:prstGeom>
        </p:spPr>
      </p:pic>
      <p:sp>
        <p:nvSpPr>
          <p:cNvPr id="2" name="Rectangle 1">
            <a:extLst>
              <a:ext uri="{FF2B5EF4-FFF2-40B4-BE49-F238E27FC236}">
                <a16:creationId xmlns:a16="http://schemas.microsoft.com/office/drawing/2014/main" id="{FCC50029-D839-7B43-9BDB-A956ABB85042}"/>
              </a:ext>
            </a:extLst>
          </p:cNvPr>
          <p:cNvSpPr/>
          <p:nvPr/>
        </p:nvSpPr>
        <p:spPr>
          <a:xfrm rot="18951736">
            <a:off x="-5195208" y="-4429068"/>
            <a:ext cx="13544550" cy="695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16" name="Slide Number Placeholder 1"/>
          <p:cNvSpPr txBox="1">
            <a:spLocks/>
          </p:cNvSpPr>
          <p:nvPr/>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14</a:t>
            </a:fld>
            <a:endParaRPr kumimoji="0" lang="en-GB" altLang="es-ES" sz="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7" name="Rectangle 16">
            <a:extLst>
              <a:ext uri="{FF2B5EF4-FFF2-40B4-BE49-F238E27FC236}">
                <a16:creationId xmlns:a16="http://schemas.microsoft.com/office/drawing/2014/main" id="{1F39BEF3-3446-194A-AD44-AFB748967533}"/>
              </a:ext>
            </a:extLst>
          </p:cNvPr>
          <p:cNvSpPr/>
          <p:nvPr/>
        </p:nvSpPr>
        <p:spPr>
          <a:xfrm rot="18951736">
            <a:off x="289900" y="3896852"/>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23" name="TextBox 22">
            <a:extLst>
              <a:ext uri="{FF2B5EF4-FFF2-40B4-BE49-F238E27FC236}">
                <a16:creationId xmlns:a16="http://schemas.microsoft.com/office/drawing/2014/main" id="{C1C4078B-0ADE-9B42-9879-23BB9E9B4D18}"/>
              </a:ext>
            </a:extLst>
          </p:cNvPr>
          <p:cNvSpPr txBox="1"/>
          <p:nvPr/>
        </p:nvSpPr>
        <p:spPr>
          <a:xfrm>
            <a:off x="-406747" y="5222140"/>
            <a:ext cx="5236454" cy="1515800"/>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THIS ACS WEBINAR</a:t>
            </a:r>
            <a:r>
              <a:rPr kumimoji="0" lang="en-US" sz="2000" b="1" i="0" u="none" strike="noStrike" kern="0" cap="none" spc="0" normalizeH="0" baseline="3000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WILLBEGIN SHORTLY…</a:t>
            </a:r>
          </a:p>
          <a:p>
            <a:pPr marL="0" marR="0" lvl="0" indent="0" algn="ctr" defTabSz="914309" rtl="0" eaLnBrk="1" fontAlgn="auto" latinLnBrk="0" hangingPunct="1">
              <a:lnSpc>
                <a:spcPts val="15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rPr>
              <a:t>🖐 Say hello in the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rPr>
              <a:t>questions window!</a:t>
            </a:r>
          </a:p>
        </p:txBody>
      </p:sp>
      <p:pic>
        <p:nvPicPr>
          <p:cNvPr id="5" name="Picture 4" descr="Icon&#10;&#10;Description automatically generated">
            <a:extLst>
              <a:ext uri="{FF2B5EF4-FFF2-40B4-BE49-F238E27FC236}">
                <a16:creationId xmlns:a16="http://schemas.microsoft.com/office/drawing/2014/main" id="{9EE284F7-EC29-224A-9694-93CFB4C5ADB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77067" y="3743660"/>
            <a:ext cx="1268827" cy="1268827"/>
          </a:xfrm>
          <a:prstGeom prst="rect">
            <a:avLst/>
          </a:prstGeom>
        </p:spPr>
      </p:pic>
      <p:pic>
        <p:nvPicPr>
          <p:cNvPr id="13" name="Picture 12">
            <a:extLst>
              <a:ext uri="{FF2B5EF4-FFF2-40B4-BE49-F238E27FC236}">
                <a16:creationId xmlns:a16="http://schemas.microsoft.com/office/drawing/2014/main" id="{30FA0CDF-4A60-924D-8276-DFE87DC6F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sp>
        <p:nvSpPr>
          <p:cNvPr id="19" name="Text Box 10">
            <a:extLst>
              <a:ext uri="{FF2B5EF4-FFF2-40B4-BE49-F238E27FC236}">
                <a16:creationId xmlns:a16="http://schemas.microsoft.com/office/drawing/2014/main" id="{DCC85AB0-0889-F648-AE58-CE07F8E291A0}"/>
              </a:ext>
            </a:extLst>
          </p:cNvPr>
          <p:cNvSpPr txBox="1">
            <a:spLocks noChangeArrowheads="1"/>
          </p:cNvSpPr>
          <p:nvPr/>
        </p:nvSpPr>
        <p:spPr bwMode="auto">
          <a:xfrm>
            <a:off x="131389" y="1474886"/>
            <a:ext cx="3133722" cy="296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333" b="0" i="0" u="none" strike="noStrike" kern="1200" cap="none" spc="0" normalizeH="0" baseline="0" noProof="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Light"/>
              </a:rPr>
              <a:t>www.acs.org</a:t>
            </a:r>
            <a:r>
              <a:rPr kumimoji="0" lang="en-US" altLang="en-US" sz="1333" b="0" i="0" u="none" strike="noStrike" kern="1200" cap="none" spc="0" normalizeH="0" baseline="0" noProof="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rPr>
              <a:t>/</a:t>
            </a:r>
            <a:r>
              <a:rPr kumimoji="0" lang="en-US" altLang="en-US" sz="1333" b="0" i="0" u="none" strike="noStrike" kern="1200" cap="none" spc="0" normalizeH="0" baseline="0" noProof="0" err="1">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0" i="0" u="none" strike="noStrike" kern="1200" cap="none" spc="0" normalizeH="0" baseline="0" noProof="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14" name="Straight Connector 13">
            <a:extLst>
              <a:ext uri="{FF2B5EF4-FFF2-40B4-BE49-F238E27FC236}">
                <a16:creationId xmlns:a16="http://schemas.microsoft.com/office/drawing/2014/main" id="{8304BFC6-D8A0-9E4F-8286-5CD5D4EE25C6}"/>
              </a:ext>
            </a:extLst>
          </p:cNvPr>
          <p:cNvCxnSpPr>
            <a:cxnSpLocks/>
          </p:cNvCxnSpPr>
          <p:nvPr/>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37E00-7017-8141-88A0-DAEA2B1C5D05}"/>
              </a:ext>
            </a:extLst>
          </p:cNvPr>
          <p:cNvCxnSpPr>
            <a:cxnSpLocks/>
          </p:cNvCxnSpPr>
          <p:nvPr/>
        </p:nvCxnSpPr>
        <p:spPr>
          <a:xfrm flipV="1">
            <a:off x="-384497"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watch, gauge&#10;&#10;Description automatically generated">
            <a:extLst>
              <a:ext uri="{FF2B5EF4-FFF2-40B4-BE49-F238E27FC236}">
                <a16:creationId xmlns:a16="http://schemas.microsoft.com/office/drawing/2014/main" id="{CDF4F31E-FA64-FB4A-AAD3-6351AB0D225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74769" y="3533165"/>
            <a:ext cx="1673422" cy="1673422"/>
          </a:xfrm>
          <a:prstGeom prst="rect">
            <a:avLst/>
          </a:prstGeom>
        </p:spPr>
      </p:pic>
    </p:spTree>
    <p:extLst>
      <p:ext uri="{BB962C8B-B14F-4D97-AF65-F5344CB8AC3E}">
        <p14:creationId xmlns:p14="http://schemas.microsoft.com/office/powerpoint/2010/main" val="1080989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DF749-9DDB-D14E-A282-DF4D8913AFF2}"/>
              </a:ext>
            </a:extLst>
          </p:cNvPr>
          <p:cNvPicPr>
            <a:picLocks noChangeAspect="1"/>
          </p:cNvPicPr>
          <p:nvPr/>
        </p:nvPicPr>
        <p:blipFill>
          <a:blip r:embed="rId3"/>
          <a:srcRect/>
          <a:stretch/>
        </p:blipFill>
        <p:spPr>
          <a:xfrm>
            <a:off x="3627536" y="2403542"/>
            <a:ext cx="3304593" cy="2476240"/>
          </a:xfrm>
          <a:prstGeom prst="rect">
            <a:avLst/>
          </a:prstGeom>
        </p:spPr>
      </p:pic>
      <p:pic>
        <p:nvPicPr>
          <p:cNvPr id="3" name="Picture 2">
            <a:extLst>
              <a:ext uri="{FF2B5EF4-FFF2-40B4-BE49-F238E27FC236}">
                <a16:creationId xmlns:a16="http://schemas.microsoft.com/office/drawing/2014/main" id="{4B1DCAA4-4FA4-A14E-93F7-F341553190B2}"/>
              </a:ext>
            </a:extLst>
          </p:cNvPr>
          <p:cNvPicPr>
            <a:picLocks noChangeAspect="1"/>
          </p:cNvPicPr>
          <p:nvPr/>
        </p:nvPicPr>
        <p:blipFill>
          <a:blip r:embed="rId4"/>
          <a:srcRect/>
          <a:stretch/>
        </p:blipFill>
        <p:spPr>
          <a:xfrm>
            <a:off x="7255319" y="2403542"/>
            <a:ext cx="3304593" cy="2476240"/>
          </a:xfrm>
          <a:prstGeom prst="rect">
            <a:avLst/>
          </a:prstGeom>
        </p:spPr>
      </p:pic>
      <p:sp>
        <p:nvSpPr>
          <p:cNvPr id="4" name="TextBox 3">
            <a:extLst>
              <a:ext uri="{FF2B5EF4-FFF2-40B4-BE49-F238E27FC236}">
                <a16:creationId xmlns:a16="http://schemas.microsoft.com/office/drawing/2014/main" id="{808E5A4E-3CEB-F444-A2F2-9CF25AEBFD56}"/>
              </a:ext>
            </a:extLst>
          </p:cNvPr>
          <p:cNvSpPr txBox="1"/>
          <p:nvPr/>
        </p:nvSpPr>
        <p:spPr>
          <a:xfrm>
            <a:off x="7574418" y="4864955"/>
            <a:ext cx="2666393" cy="338554"/>
          </a:xfrm>
          <a:prstGeom prst="rect">
            <a:avLst/>
          </a:prstGeom>
          <a:noFill/>
        </p:spPr>
        <p:txBody>
          <a:bodyPr wrap="square">
            <a:spAutoFit/>
          </a:bodyPr>
          <a:lstStyle/>
          <a:p>
            <a:pPr lvl="0" algn="ctr" defTabSz="912723" fontAlgn="base">
              <a:spcBef>
                <a:spcPct val="0"/>
              </a:spcBef>
              <a:spcAft>
                <a:spcPct val="0"/>
              </a:spcAft>
              <a:defRPr/>
            </a:pPr>
            <a:r>
              <a:rPr lang="en-US" altLang="en-US" sz="1600" b="1" kern="0" dirty="0">
                <a:solidFill>
                  <a:srgbClr val="FFCE35"/>
                </a:solidFill>
                <a:latin typeface="Lato" panose="020F0502020204030203" pitchFamily="34" charset="0"/>
                <a:ea typeface="Lato" panose="020F0502020204030203" pitchFamily="34" charset="0"/>
                <a:cs typeface="Lato" panose="020F0502020204030203" pitchFamily="34" charset="0"/>
                <a:sym typeface="Arial" pitchFamily="34" charset="0"/>
              </a:rPr>
              <a:t>DAVID CONSTABLE, Ph.D.</a:t>
            </a:r>
            <a:endParaRPr kumimoji="0" lang="en-US" altLang="en-US" sz="1100" b="1" i="0" u="none" strike="noStrike" kern="0" cap="none" spc="0" normalizeH="0" baseline="0" noProof="0" dirty="0">
              <a:ln>
                <a:noFill/>
              </a:ln>
              <a:solidFill>
                <a:srgbClr val="FFCE3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5" name="Text Box 10">
            <a:extLst>
              <a:ext uri="{FF2B5EF4-FFF2-40B4-BE49-F238E27FC236}">
                <a16:creationId xmlns:a16="http://schemas.microsoft.com/office/drawing/2014/main" id="{F35BCF4B-CA52-414F-81A8-CD8F5F8CC0C1}"/>
              </a:ext>
            </a:extLst>
          </p:cNvPr>
          <p:cNvSpPr txBox="1">
            <a:spLocks noChangeArrowheads="1"/>
          </p:cNvSpPr>
          <p:nvPr/>
        </p:nvSpPr>
        <p:spPr bwMode="auto">
          <a:xfrm>
            <a:off x="3125742" y="6370063"/>
            <a:ext cx="7936423" cy="296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lvl="0" algn="ctr" defTabSz="912723" eaLnBrk="1" fontAlgn="base" hangingPunct="1">
              <a:spcBef>
                <a:spcPct val="0"/>
              </a:spcBef>
              <a:spcAft>
                <a:spcPct val="0"/>
              </a:spcAft>
              <a:buNone/>
              <a:defRPr/>
            </a:pPr>
            <a:r>
              <a:rPr kumimoji="0" lang="en-US" altLang="en-US" sz="1333" b="0" i="1"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Helvetica Light"/>
              </a:rPr>
              <a:t>This ACS Webinar</a:t>
            </a:r>
            <a:r>
              <a:rPr kumimoji="0" lang="en-US" altLang="en-US" sz="1333" b="0" i="1" u="none" strike="noStrike" kern="1200" cap="none" spc="0" normalizeH="0" baseline="3000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Helvetica Light"/>
              </a:rPr>
              <a:t>®</a:t>
            </a:r>
            <a:r>
              <a:rPr kumimoji="0" lang="en-US" altLang="en-US" sz="1333" b="0" i="1"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Helvetica Light"/>
              </a:rPr>
              <a:t> is co-produced with </a:t>
            </a:r>
            <a:r>
              <a:rPr lang="en-US" altLang="en-US" sz="1333" i="1" dirty="0">
                <a:solidFill>
                  <a:srgbClr val="FFFFFF"/>
                </a:solidFill>
                <a:latin typeface="Lato" panose="020F0502020204030203" pitchFamily="34" charset="0"/>
                <a:ea typeface="Lato" panose="020F0502020204030203" pitchFamily="34" charset="0"/>
                <a:cs typeface="Lato" panose="020F0502020204030203" pitchFamily="34" charset="0"/>
                <a:sym typeface="Helvetica Light"/>
              </a:rPr>
              <a:t>ACS Green Chemistry Institute. </a:t>
            </a:r>
            <a:endParaRPr kumimoji="0" lang="en-US" altLang="en-US" sz="1333" b="0" i="1"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sp>
        <p:nvSpPr>
          <p:cNvPr id="6" name="TextBox 5">
            <a:extLst>
              <a:ext uri="{FF2B5EF4-FFF2-40B4-BE49-F238E27FC236}">
                <a16:creationId xmlns:a16="http://schemas.microsoft.com/office/drawing/2014/main" id="{E7B33772-4303-1E49-9C4A-9306043B06CD}"/>
              </a:ext>
            </a:extLst>
          </p:cNvPr>
          <p:cNvSpPr txBox="1"/>
          <p:nvPr/>
        </p:nvSpPr>
        <p:spPr>
          <a:xfrm>
            <a:off x="3795476" y="4864955"/>
            <a:ext cx="2968711" cy="338554"/>
          </a:xfrm>
          <a:prstGeom prst="rect">
            <a:avLst/>
          </a:prstGeom>
          <a:noFill/>
        </p:spPr>
        <p:txBody>
          <a:bodyPr wrap="square">
            <a:spAutoFit/>
          </a:bodyPr>
          <a:lstStyle/>
          <a:p>
            <a:pPr lvl="0" algn="ctr" defTabSz="912723" fontAlgn="base">
              <a:spcBef>
                <a:spcPct val="0"/>
              </a:spcBef>
              <a:spcAft>
                <a:spcPct val="0"/>
              </a:spcAft>
              <a:defRPr/>
            </a:pPr>
            <a:r>
              <a:rPr lang="en-US" altLang="en-US" sz="1600" b="1" kern="0" dirty="0">
                <a:solidFill>
                  <a:srgbClr val="FFCE35"/>
                </a:solidFill>
                <a:latin typeface="Lato" panose="020F0502020204030203" pitchFamily="34" charset="0"/>
                <a:ea typeface="Lato" panose="020F0502020204030203" pitchFamily="34" charset="0"/>
                <a:cs typeface="Lato" panose="020F0502020204030203" pitchFamily="34" charset="0"/>
                <a:sym typeface="Arial" pitchFamily="34" charset="0"/>
              </a:rPr>
              <a:t>NATALIE GIAMPIETRO, Ph.D.</a:t>
            </a:r>
            <a:endParaRPr kumimoji="0" lang="en-US" altLang="en-US" sz="1200" b="1" i="0" u="none" strike="noStrike" kern="0" cap="none" spc="0" normalizeH="0" baseline="0" noProof="0" dirty="0">
              <a:ln>
                <a:noFill/>
              </a:ln>
              <a:solidFill>
                <a:srgbClr val="FFCE3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7" name="TextBox 6">
            <a:extLst>
              <a:ext uri="{FF2B5EF4-FFF2-40B4-BE49-F238E27FC236}">
                <a16:creationId xmlns:a16="http://schemas.microsoft.com/office/drawing/2014/main" id="{E17995AA-A4F0-254C-B547-6D6917F50E3A}"/>
              </a:ext>
            </a:extLst>
          </p:cNvPr>
          <p:cNvSpPr txBox="1">
            <a:spLocks noChangeArrowheads="1"/>
          </p:cNvSpPr>
          <p:nvPr/>
        </p:nvSpPr>
        <p:spPr bwMode="auto">
          <a:xfrm>
            <a:off x="7643171" y="5262949"/>
            <a:ext cx="2528886" cy="492443"/>
          </a:xfrm>
          <a:prstGeom prst="rect">
            <a:avLst/>
          </a:prstGeom>
          <a:solidFill>
            <a:srgbClr val="FFFFFF"/>
          </a:solidFill>
          <a:ln w="28575" cap="rnd">
            <a:solidFill>
              <a:srgbClr val="D4D6D7"/>
            </a:solidFill>
            <a:round/>
            <a:headEnd/>
            <a:tailEnd/>
          </a:ln>
        </p:spPr>
        <p:txBody>
          <a:bodyPr wrap="square" lIns="182880" tIns="91440" rIns="182880" bIns="91440">
            <a:spAutoFit/>
          </a:bodyPr>
          <a:lstStyle>
            <a:lvl1pPr defTabSz="912813" eaLnBrk="0" hangingPunct="0">
              <a:spcBef>
                <a:spcPct val="10000"/>
              </a:spcBef>
              <a:spcAft>
                <a:spcPct val="40000"/>
              </a:spcAft>
              <a:buChar char="•"/>
              <a:defRPr>
                <a:solidFill>
                  <a:srgbClr val="0039A6"/>
                </a:solidFill>
                <a:latin typeface="Arial" pitchFamily="34" charset="0"/>
              </a:defRPr>
            </a:lvl1pPr>
            <a:lvl2pPr marL="742950" indent="-285750" defTabSz="912813" eaLnBrk="0" hangingPunct="0">
              <a:spcBef>
                <a:spcPct val="10000"/>
              </a:spcBef>
              <a:spcAft>
                <a:spcPct val="40000"/>
              </a:spcAft>
              <a:buChar char="–"/>
              <a:defRPr sz="1600">
                <a:solidFill>
                  <a:srgbClr val="0039A6"/>
                </a:solidFill>
                <a:latin typeface="Arial" pitchFamily="34" charset="0"/>
              </a:defRPr>
            </a:lvl2pPr>
            <a:lvl3pPr marL="1143000" indent="-228600" defTabSz="912813" eaLnBrk="0" hangingPunct="0">
              <a:spcBef>
                <a:spcPct val="10000"/>
              </a:spcBef>
              <a:spcAft>
                <a:spcPct val="40000"/>
              </a:spcAft>
              <a:buChar char="•"/>
              <a:defRPr sz="1400">
                <a:solidFill>
                  <a:srgbClr val="0039A6"/>
                </a:solidFill>
                <a:latin typeface="Arial" pitchFamily="34" charset="0"/>
              </a:defRPr>
            </a:lvl3pPr>
            <a:lvl4pPr marL="1600200" indent="-228600" defTabSz="912813" eaLnBrk="0" hangingPunct="0">
              <a:spcBef>
                <a:spcPct val="10000"/>
              </a:spcBef>
              <a:spcAft>
                <a:spcPct val="40000"/>
              </a:spcAft>
              <a:buChar char="–"/>
              <a:defRPr sz="1200">
                <a:solidFill>
                  <a:srgbClr val="0039A6"/>
                </a:solidFill>
                <a:latin typeface="Arial" pitchFamily="34" charset="0"/>
              </a:defRPr>
            </a:lvl4pPr>
            <a:lvl5pPr marL="2057400" indent="-228600" defTabSz="912813" eaLnBrk="0" hangingPunct="0">
              <a:spcBef>
                <a:spcPct val="10000"/>
              </a:spcBef>
              <a:spcAft>
                <a:spcPct val="40000"/>
              </a:spcAft>
              <a:buChar char="»"/>
              <a:defRPr sz="1000">
                <a:solidFill>
                  <a:srgbClr val="0039A6"/>
                </a:solidFill>
                <a:latin typeface="Arial" pitchFamily="34" charset="0"/>
              </a:defRPr>
            </a:lvl5pPr>
            <a:lvl6pPr marL="2514600" indent="-228600" defTabSz="912813" eaLnBrk="0" fontAlgn="base" hangingPunct="0">
              <a:spcBef>
                <a:spcPct val="10000"/>
              </a:spcBef>
              <a:spcAft>
                <a:spcPct val="40000"/>
              </a:spcAft>
              <a:buChar char="»"/>
              <a:defRPr sz="1000">
                <a:solidFill>
                  <a:srgbClr val="0039A6"/>
                </a:solidFill>
                <a:latin typeface="Arial" pitchFamily="34" charset="0"/>
              </a:defRPr>
            </a:lvl6pPr>
            <a:lvl7pPr marL="2971800" indent="-228600" defTabSz="912813" eaLnBrk="0" fontAlgn="base" hangingPunct="0">
              <a:spcBef>
                <a:spcPct val="10000"/>
              </a:spcBef>
              <a:spcAft>
                <a:spcPct val="40000"/>
              </a:spcAft>
              <a:buChar char="»"/>
              <a:defRPr sz="1000">
                <a:solidFill>
                  <a:srgbClr val="0039A6"/>
                </a:solidFill>
                <a:latin typeface="Arial" pitchFamily="34" charset="0"/>
              </a:defRPr>
            </a:lvl7pPr>
            <a:lvl8pPr marL="3429000" indent="-228600" defTabSz="912813" eaLnBrk="0" fontAlgn="base" hangingPunct="0">
              <a:spcBef>
                <a:spcPct val="10000"/>
              </a:spcBef>
              <a:spcAft>
                <a:spcPct val="40000"/>
              </a:spcAft>
              <a:buChar char="»"/>
              <a:defRPr sz="1000">
                <a:solidFill>
                  <a:srgbClr val="0039A6"/>
                </a:solidFill>
                <a:latin typeface="Arial" pitchFamily="34" charset="0"/>
              </a:defRPr>
            </a:lvl8pPr>
            <a:lvl9pPr marL="3886200" indent="-228600" defTabSz="912813" eaLnBrk="0" fontAlgn="base" hangingPunct="0">
              <a:spcBef>
                <a:spcPct val="10000"/>
              </a:spcBef>
              <a:spcAft>
                <a:spcPct val="40000"/>
              </a:spcAft>
              <a:buChar char="»"/>
              <a:defRPr sz="1000">
                <a:solidFill>
                  <a:srgbClr val="0039A6"/>
                </a:solidFill>
                <a:latin typeface="Arial" pitchFamily="34" charset="0"/>
              </a:defRPr>
            </a:lvl9pPr>
          </a:lstStyle>
          <a:p>
            <a:pPr lvl="0" algn="ctr" defTabSz="912723" eaLnBrk="1" fontAlgn="base" hangingPunct="1">
              <a:spcBef>
                <a:spcPct val="0"/>
              </a:spcBef>
              <a:spcAft>
                <a:spcPct val="0"/>
              </a:spcAft>
              <a:buNone/>
              <a:defRPr/>
            </a:pPr>
            <a:r>
              <a:rPr lang="en-US" alt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pitchFamily="34" charset="0"/>
              </a:rPr>
              <a:t>Science Director, Green Chemistry Institute, American Chemical Society</a:t>
            </a:r>
            <a:endParaRPr kumimoji="0" lang="en-US" altLang="en-US" sz="1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8" name="TextBox 7">
            <a:extLst>
              <a:ext uri="{FF2B5EF4-FFF2-40B4-BE49-F238E27FC236}">
                <a16:creationId xmlns:a16="http://schemas.microsoft.com/office/drawing/2014/main" id="{FA09C166-713A-C343-A5D9-0E8FDD07ECE3}"/>
              </a:ext>
            </a:extLst>
          </p:cNvPr>
          <p:cNvSpPr txBox="1">
            <a:spLocks noChangeArrowheads="1"/>
          </p:cNvSpPr>
          <p:nvPr/>
        </p:nvSpPr>
        <p:spPr bwMode="auto">
          <a:xfrm>
            <a:off x="3898753" y="5262949"/>
            <a:ext cx="2762158" cy="646331"/>
          </a:xfrm>
          <a:prstGeom prst="rect">
            <a:avLst/>
          </a:prstGeom>
          <a:solidFill>
            <a:srgbClr val="FFFFFF"/>
          </a:solidFill>
          <a:ln w="28575" cap="rnd">
            <a:solidFill>
              <a:srgbClr val="D4D6D7"/>
            </a:solidFill>
            <a:round/>
            <a:headEnd/>
            <a:tailEnd/>
          </a:ln>
        </p:spPr>
        <p:txBody>
          <a:bodyPr wrap="square" lIns="182880" tIns="91440" rIns="182880" bIns="91440">
            <a:spAutoFit/>
          </a:bodyPr>
          <a:lstStyle>
            <a:lvl1pPr defTabSz="912813" eaLnBrk="0" hangingPunct="0">
              <a:spcBef>
                <a:spcPct val="10000"/>
              </a:spcBef>
              <a:spcAft>
                <a:spcPct val="40000"/>
              </a:spcAft>
              <a:buChar char="•"/>
              <a:defRPr>
                <a:solidFill>
                  <a:srgbClr val="0039A6"/>
                </a:solidFill>
                <a:latin typeface="Arial" pitchFamily="34" charset="0"/>
              </a:defRPr>
            </a:lvl1pPr>
            <a:lvl2pPr marL="742950" indent="-285750" defTabSz="912813" eaLnBrk="0" hangingPunct="0">
              <a:spcBef>
                <a:spcPct val="10000"/>
              </a:spcBef>
              <a:spcAft>
                <a:spcPct val="40000"/>
              </a:spcAft>
              <a:buChar char="–"/>
              <a:defRPr sz="1600">
                <a:solidFill>
                  <a:srgbClr val="0039A6"/>
                </a:solidFill>
                <a:latin typeface="Arial" pitchFamily="34" charset="0"/>
              </a:defRPr>
            </a:lvl2pPr>
            <a:lvl3pPr marL="1143000" indent="-228600" defTabSz="912813" eaLnBrk="0" hangingPunct="0">
              <a:spcBef>
                <a:spcPct val="10000"/>
              </a:spcBef>
              <a:spcAft>
                <a:spcPct val="40000"/>
              </a:spcAft>
              <a:buChar char="•"/>
              <a:defRPr sz="1400">
                <a:solidFill>
                  <a:srgbClr val="0039A6"/>
                </a:solidFill>
                <a:latin typeface="Arial" pitchFamily="34" charset="0"/>
              </a:defRPr>
            </a:lvl3pPr>
            <a:lvl4pPr marL="1600200" indent="-228600" defTabSz="912813" eaLnBrk="0" hangingPunct="0">
              <a:spcBef>
                <a:spcPct val="10000"/>
              </a:spcBef>
              <a:spcAft>
                <a:spcPct val="40000"/>
              </a:spcAft>
              <a:buChar char="–"/>
              <a:defRPr sz="1200">
                <a:solidFill>
                  <a:srgbClr val="0039A6"/>
                </a:solidFill>
                <a:latin typeface="Arial" pitchFamily="34" charset="0"/>
              </a:defRPr>
            </a:lvl4pPr>
            <a:lvl5pPr marL="2057400" indent="-228600" defTabSz="912813" eaLnBrk="0" hangingPunct="0">
              <a:spcBef>
                <a:spcPct val="10000"/>
              </a:spcBef>
              <a:spcAft>
                <a:spcPct val="40000"/>
              </a:spcAft>
              <a:buChar char="»"/>
              <a:defRPr sz="1000">
                <a:solidFill>
                  <a:srgbClr val="0039A6"/>
                </a:solidFill>
                <a:latin typeface="Arial" pitchFamily="34" charset="0"/>
              </a:defRPr>
            </a:lvl5pPr>
            <a:lvl6pPr marL="2514600" indent="-228600" defTabSz="912813" eaLnBrk="0" fontAlgn="base" hangingPunct="0">
              <a:spcBef>
                <a:spcPct val="10000"/>
              </a:spcBef>
              <a:spcAft>
                <a:spcPct val="40000"/>
              </a:spcAft>
              <a:buChar char="»"/>
              <a:defRPr sz="1000">
                <a:solidFill>
                  <a:srgbClr val="0039A6"/>
                </a:solidFill>
                <a:latin typeface="Arial" pitchFamily="34" charset="0"/>
              </a:defRPr>
            </a:lvl6pPr>
            <a:lvl7pPr marL="2971800" indent="-228600" defTabSz="912813" eaLnBrk="0" fontAlgn="base" hangingPunct="0">
              <a:spcBef>
                <a:spcPct val="10000"/>
              </a:spcBef>
              <a:spcAft>
                <a:spcPct val="40000"/>
              </a:spcAft>
              <a:buChar char="»"/>
              <a:defRPr sz="1000">
                <a:solidFill>
                  <a:srgbClr val="0039A6"/>
                </a:solidFill>
                <a:latin typeface="Arial" pitchFamily="34" charset="0"/>
              </a:defRPr>
            </a:lvl7pPr>
            <a:lvl8pPr marL="3429000" indent="-228600" defTabSz="912813" eaLnBrk="0" fontAlgn="base" hangingPunct="0">
              <a:spcBef>
                <a:spcPct val="10000"/>
              </a:spcBef>
              <a:spcAft>
                <a:spcPct val="40000"/>
              </a:spcAft>
              <a:buChar char="»"/>
              <a:defRPr sz="1000">
                <a:solidFill>
                  <a:srgbClr val="0039A6"/>
                </a:solidFill>
                <a:latin typeface="Arial" pitchFamily="34" charset="0"/>
              </a:defRPr>
            </a:lvl8pPr>
            <a:lvl9pPr marL="3886200" indent="-228600" defTabSz="912813" eaLnBrk="0" fontAlgn="base" hangingPunct="0">
              <a:spcBef>
                <a:spcPct val="10000"/>
              </a:spcBef>
              <a:spcAft>
                <a:spcPct val="40000"/>
              </a:spcAft>
              <a:buChar char="»"/>
              <a:defRPr sz="1000">
                <a:solidFill>
                  <a:srgbClr val="0039A6"/>
                </a:solidFill>
                <a:latin typeface="Arial" pitchFamily="34" charset="0"/>
              </a:defRPr>
            </a:lvl9pPr>
          </a:lstStyle>
          <a:p>
            <a:pPr lvl="0" algn="ctr" defTabSz="912723" eaLnBrk="1" fontAlgn="base" hangingPunct="1">
              <a:spcBef>
                <a:spcPct val="0"/>
              </a:spcBef>
              <a:spcAft>
                <a:spcPct val="0"/>
              </a:spcAft>
              <a:buNone/>
              <a:defRPr/>
            </a:pPr>
            <a:r>
              <a:rPr lang="en-US" alt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pitchFamily="34" charset="0"/>
              </a:rPr>
              <a:t>Leader of Enabling Capabilities and Project Leader in Small Molecule Discovery and Development, Corteva </a:t>
            </a:r>
            <a:r>
              <a:rPr lang="en-US" altLang="en-US" sz="1000" kern="0" dirty="0" err="1">
                <a:solidFill>
                  <a:srgbClr val="000000"/>
                </a:solidFill>
                <a:latin typeface="Lato" panose="020F0502020204030203" pitchFamily="34" charset="0"/>
                <a:ea typeface="Lato" panose="020F0502020204030203" pitchFamily="34" charset="0"/>
                <a:cs typeface="Lato" panose="020F0502020204030203" pitchFamily="34" charset="0"/>
                <a:sym typeface="Arial" pitchFamily="34" charset="0"/>
              </a:rPr>
              <a:t>AgriSciences</a:t>
            </a:r>
            <a:endParaRPr kumimoji="0" lang="en-US" altLang="en-US" sz="100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13" name="TextBox 12">
            <a:extLst>
              <a:ext uri="{FF2B5EF4-FFF2-40B4-BE49-F238E27FC236}">
                <a16:creationId xmlns:a16="http://schemas.microsoft.com/office/drawing/2014/main" id="{56D57868-2DB3-274F-BD5D-ED452907CF1A}"/>
              </a:ext>
            </a:extLst>
          </p:cNvPr>
          <p:cNvSpPr txBox="1"/>
          <p:nvPr/>
        </p:nvSpPr>
        <p:spPr>
          <a:xfrm>
            <a:off x="4384030" y="1443518"/>
            <a:ext cx="5223057" cy="759182"/>
          </a:xfrm>
          <a:prstGeom prst="rect">
            <a:avLst/>
          </a:prstGeom>
          <a:noFill/>
        </p:spPr>
        <p:txBody>
          <a:bodyPr wrap="square">
            <a:spAutoFit/>
          </a:bodyPr>
          <a:lstStyle/>
          <a:p>
            <a:pPr lvl="0" algn="ctr" defTabSz="912723" fontAlgn="base">
              <a:lnSpc>
                <a:spcPts val="2580"/>
              </a:lnSpc>
              <a:spcBef>
                <a:spcPct val="0"/>
              </a:spcBef>
              <a:spcAft>
                <a:spcPct val="0"/>
              </a:spcAft>
              <a:defRPr/>
            </a:pPr>
            <a:r>
              <a:rPr lang="en-US" altLang="en-US" sz="2400" b="1" kern="0" dirty="0">
                <a:solidFill>
                  <a:srgbClr val="FFCF35"/>
                </a:solidFill>
                <a:latin typeface="Lato" panose="020F0502020204030203" pitchFamily="34" charset="0"/>
                <a:ea typeface="Lato" panose="020F0502020204030203" pitchFamily="34" charset="0"/>
                <a:cs typeface="Lato" panose="020F0502020204030203" pitchFamily="34" charset="0"/>
                <a:sym typeface="Arial" pitchFamily="34" charset="0"/>
              </a:rPr>
              <a:t>New Sustainable Crop Protection: </a:t>
            </a:r>
            <a:r>
              <a:rPr lang="en-US" altLang="en-US" sz="2000" kern="0" dirty="0">
                <a:solidFill>
                  <a:schemeClr val="bg1"/>
                </a:solidFill>
                <a:latin typeface="Lato" panose="020F0502020204030203" pitchFamily="34" charset="0"/>
                <a:ea typeface="Lato" panose="020F0502020204030203" pitchFamily="34" charset="0"/>
                <a:cs typeface="Lato" panose="020F0502020204030203" pitchFamily="34" charset="0"/>
                <a:sym typeface="Arial" pitchFamily="34" charset="0"/>
              </a:rPr>
              <a:t>The Pursuit of Synthetic Spinosyn Mimics</a:t>
            </a:r>
          </a:p>
        </p:txBody>
      </p:sp>
    </p:spTree>
    <p:extLst>
      <p:ext uri="{BB962C8B-B14F-4D97-AF65-F5344CB8AC3E}">
        <p14:creationId xmlns:p14="http://schemas.microsoft.com/office/powerpoint/2010/main" val="341247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8F0A-7A1D-4A3D-A45E-16921E61560F}"/>
              </a:ext>
            </a:extLst>
          </p:cNvPr>
          <p:cNvSpPr>
            <a:spLocks noGrp="1"/>
          </p:cNvSpPr>
          <p:nvPr>
            <p:ph type="ctrTitle"/>
          </p:nvPr>
        </p:nvSpPr>
        <p:spPr>
          <a:xfrm>
            <a:off x="329011" y="844062"/>
            <a:ext cx="11640016" cy="258493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sz="4400" dirty="0"/>
              <a:t>New Sustainable Crop Protection: </a:t>
            </a:r>
            <a:br>
              <a:rPr lang="en-US" sz="4400" dirty="0"/>
            </a:br>
            <a:r>
              <a:rPr lang="en-US" sz="4400" dirty="0"/>
              <a:t>The Pursuit of Synthetic Spinosyn Mimics</a:t>
            </a:r>
            <a:br>
              <a:rPr lang="en-US" sz="3600" dirty="0">
                <a:effectLst>
                  <a:outerShdw blurRad="38100" dist="38100" dir="2700000" algn="tl">
                    <a:srgbClr val="000000">
                      <a:alpha val="43137"/>
                    </a:srgbClr>
                  </a:outerShdw>
                </a:effectLst>
              </a:rPr>
            </a:br>
            <a:endParaRPr lang="en-US" sz="3600" dirty="0"/>
          </a:p>
        </p:txBody>
      </p:sp>
      <p:sp>
        <p:nvSpPr>
          <p:cNvPr id="4" name="Text Placeholder 3">
            <a:extLst>
              <a:ext uri="{FF2B5EF4-FFF2-40B4-BE49-F238E27FC236}">
                <a16:creationId xmlns:a16="http://schemas.microsoft.com/office/drawing/2014/main" id="{38CB546F-40AF-4B66-9937-11FE6D04571A}"/>
              </a:ext>
            </a:extLst>
          </p:cNvPr>
          <p:cNvSpPr>
            <a:spLocks noGrp="1"/>
          </p:cNvSpPr>
          <p:nvPr>
            <p:ph type="body" sz="quarter" idx="10"/>
          </p:nvPr>
        </p:nvSpPr>
        <p:spPr>
          <a:xfrm>
            <a:off x="432955" y="6373331"/>
            <a:ext cx="4776797" cy="30373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en-US" b="1" dirty="0">
                <a:effectLst>
                  <a:outerShdw blurRad="38100" dist="38100" dir="2700000" algn="tl">
                    <a:srgbClr val="000000">
                      <a:alpha val="43137"/>
                    </a:srgbClr>
                  </a:outerShdw>
                </a:effectLst>
              </a:rPr>
              <a:t>ACS  April 2022</a:t>
            </a:r>
          </a:p>
        </p:txBody>
      </p:sp>
      <p:sp>
        <p:nvSpPr>
          <p:cNvPr id="6" name="Subtitle 4">
            <a:extLst>
              <a:ext uri="{FF2B5EF4-FFF2-40B4-BE49-F238E27FC236}">
                <a16:creationId xmlns:a16="http://schemas.microsoft.com/office/drawing/2014/main" id="{6313CD67-B6C0-4C41-B1C8-7FF519816261}"/>
              </a:ext>
            </a:extLst>
          </p:cNvPr>
          <p:cNvSpPr txBox="1">
            <a:spLocks/>
          </p:cNvSpPr>
          <p:nvPr/>
        </p:nvSpPr>
        <p:spPr>
          <a:xfrm>
            <a:off x="432955" y="3530869"/>
            <a:ext cx="11372183" cy="1925962"/>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spcAft>
                <a:spcPts val="0"/>
              </a:spcAft>
              <a:buFont typeface="Arial" panose="020B0604020202020204" pitchFamily="34" charset="0"/>
              <a:buNone/>
              <a:defRPr sz="220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10000"/>
              </a:lnSpc>
              <a:spcBef>
                <a:spcPts val="0"/>
              </a:spcBef>
              <a:spcAft>
                <a:spcPts val="5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10000"/>
              </a:lnSpc>
              <a:spcBef>
                <a:spcPts val="0"/>
              </a:spcBef>
              <a:spcAft>
                <a:spcPts val="50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10000"/>
              </a:lnSpc>
              <a:spcBef>
                <a:spcPts val="0"/>
              </a:spcBef>
              <a:spcAft>
                <a:spcPts val="50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rPr>
              <a:t>Natalie C. Giampietro</a:t>
            </a:r>
            <a:endParaRPr kumimoji="0" lang="en-US" sz="2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rPr>
              <a:t>Gary D. Crouse*, David Demeter, Thomas C. Sparks*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rPr>
              <a:t>*Research Fellow (retired)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5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rPr>
              <a:t>Corteva Agriscience, Crop Protection Discovery Research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outerShdw blurRad="101600" dist="152400" dir="3000000" algn="tl">
                    <a:srgbClr val="000000">
                      <a:alpha val="47000"/>
                    </a:srgbClr>
                  </a:outerShdw>
                </a:effectLst>
                <a:uLnTx/>
                <a:uFillTx/>
                <a:latin typeface="Arial"/>
                <a:ea typeface="+mn-ea"/>
                <a:cs typeface="+mn-cs"/>
              </a:rPr>
              <a:t>Indianapolis, Indiana</a:t>
            </a:r>
          </a:p>
        </p:txBody>
      </p:sp>
    </p:spTree>
    <p:extLst>
      <p:ext uri="{BB962C8B-B14F-4D97-AF65-F5344CB8AC3E}">
        <p14:creationId xmlns:p14="http://schemas.microsoft.com/office/powerpoint/2010/main" val="1084344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805E43-FEA4-4993-936D-F49599162E0D}"/>
              </a:ext>
            </a:extLst>
          </p:cNvPr>
          <p:cNvSpPr>
            <a:spLocks noGrp="1"/>
          </p:cNvSpPr>
          <p:nvPr>
            <p:ph idx="1"/>
          </p:nvPr>
        </p:nvSpPr>
        <p:spPr>
          <a:xfrm>
            <a:off x="467419" y="1339285"/>
            <a:ext cx="11064240" cy="3098284"/>
          </a:xfrm>
        </p:spPr>
        <p:txBody>
          <a:bodyPr>
            <a:spAutoFit/>
          </a:bodyPr>
          <a:lstStyle/>
          <a:p>
            <a:pPr marL="342900" indent="-342900">
              <a:buFont typeface="Arial" panose="020B0604020202020204" pitchFamily="34" charset="0"/>
              <a:buChar char="•"/>
            </a:pPr>
            <a:r>
              <a:rPr lang="en-US" sz="2800" b="1" dirty="0"/>
              <a:t>What are the driving forces creating opportunities for innovation in crop protection </a:t>
            </a:r>
          </a:p>
          <a:p>
            <a:pPr marL="342900" indent="-342900">
              <a:buFont typeface="Arial" panose="020B0604020202020204" pitchFamily="34" charset="0"/>
              <a:buChar char="•"/>
            </a:pPr>
            <a:r>
              <a:rPr lang="en-US" sz="2800" b="1" dirty="0"/>
              <a:t>How Corteva incorporates sustainability into their discovery process</a:t>
            </a:r>
          </a:p>
          <a:p>
            <a:pPr marL="342900" indent="-342900">
              <a:buFont typeface="Arial" panose="020B0604020202020204" pitchFamily="34" charset="0"/>
              <a:buChar char="•"/>
            </a:pPr>
            <a:r>
              <a:rPr lang="en-US" sz="2800" b="1" dirty="0"/>
              <a:t>The story of the natural product spinosyn insecticides and the pursuit of synthetic spinosyn mimics </a:t>
            </a:r>
          </a:p>
        </p:txBody>
      </p:sp>
      <p:sp>
        <p:nvSpPr>
          <p:cNvPr id="2" name="Slide Number Placeholder 1">
            <a:extLst>
              <a:ext uri="{FF2B5EF4-FFF2-40B4-BE49-F238E27FC236}">
                <a16:creationId xmlns:a16="http://schemas.microsoft.com/office/drawing/2014/main" id="{FD10E7B5-A925-4F80-8B9C-AF0CB7D54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 Box 14">
            <a:extLst>
              <a:ext uri="{FF2B5EF4-FFF2-40B4-BE49-F238E27FC236}">
                <a16:creationId xmlns:a16="http://schemas.microsoft.com/office/drawing/2014/main" id="{DF3A202D-0C43-4F18-963C-1CC7B8762E3C}"/>
              </a:ext>
            </a:extLst>
          </p:cNvPr>
          <p:cNvSpPr txBox="1">
            <a:spLocks noChangeArrowheads="1"/>
          </p:cNvSpPr>
          <p:nvPr/>
        </p:nvSpPr>
        <p:spPr bwMode="auto">
          <a:xfrm>
            <a:off x="326966" y="416488"/>
            <a:ext cx="9379741"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What You Will Learn</a:t>
            </a:r>
            <a:endParaRPr kumimoji="0" lang="en-US" sz="20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6" name="Footer Placeholder 2">
            <a:extLst>
              <a:ext uri="{FF2B5EF4-FFF2-40B4-BE49-F238E27FC236}">
                <a16:creationId xmlns:a16="http://schemas.microsoft.com/office/drawing/2014/main" id="{654C0048-CDD6-40BE-BE6B-7148A988C135}"/>
              </a:ext>
            </a:extLst>
          </p:cNvPr>
          <p:cNvSpPr>
            <a:spLocks noGrp="1"/>
          </p:cNvSpPr>
          <p:nvPr>
            <p:ph type="ftr" sz="quarter" idx="11"/>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a:ea typeface="+mn-ea"/>
                <a:cs typeface="+mn-cs"/>
              </a:rPr>
              <a:t>Approved for External Release</a:t>
            </a:r>
          </a:p>
        </p:txBody>
      </p:sp>
    </p:spTree>
    <p:extLst>
      <p:ext uri="{BB962C8B-B14F-4D97-AF65-F5344CB8AC3E}">
        <p14:creationId xmlns:p14="http://schemas.microsoft.com/office/powerpoint/2010/main" val="1197767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C5079-898B-46AE-8F7A-1F6AB99A84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Content Placeholder 1">
            <a:extLst>
              <a:ext uri="{FF2B5EF4-FFF2-40B4-BE49-F238E27FC236}">
                <a16:creationId xmlns:a16="http://schemas.microsoft.com/office/drawing/2014/main" id="{AF462A2E-0887-4521-9856-7CD7E92F0B85}"/>
              </a:ext>
            </a:extLst>
          </p:cNvPr>
          <p:cNvSpPr txBox="1">
            <a:spLocks/>
          </p:cNvSpPr>
          <p:nvPr/>
        </p:nvSpPr>
        <p:spPr>
          <a:xfrm>
            <a:off x="221192" y="1521919"/>
            <a:ext cx="11970808" cy="3814162"/>
          </a:xfrm>
          <a:prstGeom prst="rect">
            <a:avLst/>
          </a:prstGeom>
        </p:spPr>
        <p:txBody>
          <a:bodyPr>
            <a:noAutofit/>
          </a:bodyPr>
          <a:lst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Population by 2050 will exceed 9 billion</a:t>
            </a:r>
          </a:p>
          <a:p>
            <a:pPr marL="380990" marR="0" lvl="0" indent="-38099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cs typeface="+mn-cs"/>
            </a:endParaRPr>
          </a:p>
          <a:p>
            <a:pPr marL="380990" marR="0" lvl="0" indent="-38099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World per capita income is rising</a:t>
            </a:r>
          </a:p>
          <a:p>
            <a:pPr marL="457189" marR="0" lvl="1" indent="-228594"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Growing middle class</a:t>
            </a:r>
          </a:p>
          <a:p>
            <a:pPr marL="457189" marR="0" lvl="1" indent="-228594"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Demand for high quality protein is increasing</a:t>
            </a:r>
          </a:p>
          <a:p>
            <a:pPr marL="457189" marR="0" lvl="1" indent="-228594"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Population shift to cities</a:t>
            </a:r>
          </a:p>
          <a:p>
            <a:pPr marL="380990" marR="0" lvl="0" indent="-38099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cs typeface="+mn-cs"/>
            </a:endParaRPr>
          </a:p>
          <a:p>
            <a:pPr marL="380990" marR="0" lvl="0" indent="-38099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sz="2000" b="1" i="0" u="none" strike="noStrike" kern="0" cap="none" spc="0" normalizeH="0" baseline="0" noProof="0" dirty="0">
                <a:ln>
                  <a:noFill/>
                </a:ln>
                <a:solidFill>
                  <a:srgbClr val="000000"/>
                </a:solidFill>
                <a:effectLst/>
                <a:uLnTx/>
                <a:uFillTx/>
                <a:latin typeface="Arial"/>
                <a:ea typeface="ＭＳ Ｐゴシック"/>
                <a:cs typeface="+mn-cs"/>
              </a:rPr>
              <a:t>Even today, &gt;840 million people are undernourished</a:t>
            </a:r>
          </a:p>
          <a:p>
            <a:pPr marL="0" marR="0" lvl="0" indent="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None/>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4">
            <a:extLst>
              <a:ext uri="{FF2B5EF4-FFF2-40B4-BE49-F238E27FC236}">
                <a16:creationId xmlns:a16="http://schemas.microsoft.com/office/drawing/2014/main" id="{2213824B-8D05-43A6-B55B-9B3FB5D18853}"/>
              </a:ext>
            </a:extLst>
          </p:cNvPr>
          <p:cNvSpPr txBox="1">
            <a:spLocks/>
          </p:cNvSpPr>
          <p:nvPr/>
        </p:nvSpPr>
        <p:spPr>
          <a:xfrm>
            <a:off x="1588072" y="984168"/>
            <a:ext cx="10515600" cy="584200"/>
          </a:xfrm>
          <a:prstGeom prst="rect">
            <a:avLst/>
          </a:prstGeom>
        </p:spPr>
        <p:txBody>
          <a:bodyPr/>
          <a:lst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200" b="0" i="1" u="none" strike="noStrike" kern="0" cap="none" spc="0" normalizeH="0" baseline="0" noProof="0" dirty="0">
                <a:ln>
                  <a:noFill/>
                </a:ln>
                <a:solidFill>
                  <a:srgbClr val="000000"/>
                </a:solidFill>
                <a:effectLst/>
                <a:uLnTx/>
                <a:uFillTx/>
                <a:latin typeface="Arial"/>
                <a:ea typeface="ＭＳ Ｐゴシック"/>
                <a:cs typeface="Arial"/>
              </a:rPr>
              <a:t>According to the Food and Agricultural Organization of the United Nations</a:t>
            </a:r>
            <a:endParaRPr kumimoji="0" lang="en-US" sz="2200" b="0" i="1"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Placeholder 3">
            <a:extLst>
              <a:ext uri="{FF2B5EF4-FFF2-40B4-BE49-F238E27FC236}">
                <a16:creationId xmlns:a16="http://schemas.microsoft.com/office/drawing/2014/main" id="{3BFABCFE-0CEA-429E-8E50-0A58CDF67A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2871" y="1568368"/>
            <a:ext cx="4942850" cy="3303390"/>
          </a:xfrm>
          <a:prstGeom prst="rect">
            <a:avLst/>
          </a:prstGeom>
        </p:spPr>
      </p:pic>
      <p:sp>
        <p:nvSpPr>
          <p:cNvPr id="6" name="Text Box 14">
            <a:extLst>
              <a:ext uri="{FF2B5EF4-FFF2-40B4-BE49-F238E27FC236}">
                <a16:creationId xmlns:a16="http://schemas.microsoft.com/office/drawing/2014/main" id="{9C54DD10-9949-4170-A2DD-E5452FE4C70C}"/>
              </a:ext>
            </a:extLst>
          </p:cNvPr>
          <p:cNvSpPr txBox="1">
            <a:spLocks noChangeArrowheads="1"/>
          </p:cNvSpPr>
          <p:nvPr/>
        </p:nvSpPr>
        <p:spPr bwMode="auto">
          <a:xfrm>
            <a:off x="326966" y="416488"/>
            <a:ext cx="9379741"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By 2050, Global Demand for Food Will Double</a:t>
            </a:r>
          </a:p>
        </p:txBody>
      </p:sp>
      <p:sp>
        <p:nvSpPr>
          <p:cNvPr id="7" name="TextBox 6">
            <a:extLst>
              <a:ext uri="{FF2B5EF4-FFF2-40B4-BE49-F238E27FC236}">
                <a16:creationId xmlns:a16="http://schemas.microsoft.com/office/drawing/2014/main" id="{BB3678D2-859C-4097-B05C-9B9F7E9A14A1}"/>
              </a:ext>
            </a:extLst>
          </p:cNvPr>
          <p:cNvSpPr txBox="1"/>
          <p:nvPr/>
        </p:nvSpPr>
        <p:spPr>
          <a:xfrm>
            <a:off x="683553" y="5502763"/>
            <a:ext cx="1104608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rgbClr val="0072CE"/>
                </a:solidFill>
                <a:effectLst/>
                <a:uLnTx/>
                <a:uFillTx/>
                <a:latin typeface="Arial"/>
                <a:ea typeface="+mn-ea"/>
                <a:cs typeface="+mn-cs"/>
              </a:rPr>
              <a:t>Over the next 40 years, we need to produce as much food as humans raised in the previous 5000 years combined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dirty="0">
              <a:ln>
                <a:noFill/>
              </a:ln>
              <a:solidFill>
                <a:srgbClr val="0072CE"/>
              </a:solidFill>
              <a:effectLst/>
              <a:uLnTx/>
              <a:uFillTx/>
              <a:latin typeface="Arial"/>
              <a:ea typeface="+mn-ea"/>
              <a:cs typeface="+mn-cs"/>
            </a:endParaRPr>
          </a:p>
        </p:txBody>
      </p:sp>
      <p:sp>
        <p:nvSpPr>
          <p:cNvPr id="8" name="Footer Placeholder 2">
            <a:extLst>
              <a:ext uri="{FF2B5EF4-FFF2-40B4-BE49-F238E27FC236}">
                <a16:creationId xmlns:a16="http://schemas.microsoft.com/office/drawing/2014/main" id="{D869385A-0C81-466F-B1F0-44F6E754799D}"/>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96499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FBFE97D-A067-42F2-A19C-FEDFFF41997F}"/>
              </a:ext>
            </a:extLst>
          </p:cNvPr>
          <p:cNvSpPr/>
          <p:nvPr/>
        </p:nvSpPr>
        <p:spPr>
          <a:xfrm>
            <a:off x="4432366" y="3056446"/>
            <a:ext cx="1741560" cy="666977"/>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292" name="Text Box 5"/>
          <p:cNvSpPr txBox="1">
            <a:spLocks noChangeArrowheads="1"/>
          </p:cNvSpPr>
          <p:nvPr/>
        </p:nvSpPr>
        <p:spPr bwMode="auto">
          <a:xfrm>
            <a:off x="4264582" y="3095511"/>
            <a:ext cx="2141539"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Crop protection compounds</a:t>
            </a:r>
          </a:p>
        </p:txBody>
      </p:sp>
      <p:sp>
        <p:nvSpPr>
          <p:cNvPr id="12293" name="Text Box 6"/>
          <p:cNvSpPr txBox="1">
            <a:spLocks noChangeArrowheads="1"/>
          </p:cNvSpPr>
          <p:nvPr/>
        </p:nvSpPr>
        <p:spPr bwMode="auto">
          <a:xfrm>
            <a:off x="287947" y="2872619"/>
            <a:ext cx="1844675"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Application technology</a:t>
            </a:r>
          </a:p>
        </p:txBody>
      </p:sp>
      <p:sp>
        <p:nvSpPr>
          <p:cNvPr id="12294" name="Text Box 7"/>
          <p:cNvSpPr txBox="1">
            <a:spLocks noChangeArrowheads="1"/>
          </p:cNvSpPr>
          <p:nvPr/>
        </p:nvSpPr>
        <p:spPr bwMode="auto">
          <a:xfrm>
            <a:off x="289214" y="3534971"/>
            <a:ext cx="2369501"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Autocidal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a:t>
            </a:r>
          </a:p>
        </p:txBody>
      </p:sp>
      <p:sp>
        <p:nvSpPr>
          <p:cNvPr id="12295" name="Text Box 8"/>
          <p:cNvSpPr txBox="1">
            <a:spLocks noChangeArrowheads="1"/>
          </p:cNvSpPr>
          <p:nvPr/>
        </p:nvSpPr>
        <p:spPr bwMode="auto">
          <a:xfrm>
            <a:off x="1248421" y="4586963"/>
            <a:ext cx="228172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Crop rotation</a:t>
            </a:r>
          </a:p>
        </p:txBody>
      </p:sp>
      <p:sp>
        <p:nvSpPr>
          <p:cNvPr id="12296" name="Text Box 9"/>
          <p:cNvSpPr txBox="1">
            <a:spLocks noChangeArrowheads="1"/>
          </p:cNvSpPr>
          <p:nvPr/>
        </p:nvSpPr>
        <p:spPr bwMode="auto">
          <a:xfrm>
            <a:off x="4234286" y="3894973"/>
            <a:ext cx="1616075"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Transgenic plants</a:t>
            </a:r>
          </a:p>
        </p:txBody>
      </p:sp>
      <p:sp>
        <p:nvSpPr>
          <p:cNvPr id="12297" name="Text Box 10"/>
          <p:cNvSpPr txBox="1">
            <a:spLocks noChangeArrowheads="1"/>
          </p:cNvSpPr>
          <p:nvPr/>
        </p:nvSpPr>
        <p:spPr bwMode="auto">
          <a:xfrm>
            <a:off x="3183440" y="4467552"/>
            <a:ext cx="15240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Host plant resistance</a:t>
            </a:r>
          </a:p>
        </p:txBody>
      </p:sp>
      <p:sp>
        <p:nvSpPr>
          <p:cNvPr id="12298" name="Text Box 11"/>
          <p:cNvSpPr txBox="1">
            <a:spLocks noChangeArrowheads="1"/>
          </p:cNvSpPr>
          <p:nvPr/>
        </p:nvSpPr>
        <p:spPr bwMode="auto">
          <a:xfrm>
            <a:off x="438923" y="1954945"/>
            <a:ext cx="2199641"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Biological control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beneficial insects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pathogens</a:t>
            </a:r>
          </a:p>
        </p:txBody>
      </p:sp>
      <p:sp>
        <p:nvSpPr>
          <p:cNvPr id="12299" name="Text Box 12"/>
          <p:cNvSpPr txBox="1">
            <a:spLocks noChangeArrowheads="1"/>
          </p:cNvSpPr>
          <p:nvPr/>
        </p:nvSpPr>
        <p:spPr bwMode="auto">
          <a:xfrm>
            <a:off x="327112" y="4200323"/>
            <a:ext cx="244260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Cultural control</a:t>
            </a:r>
          </a:p>
        </p:txBody>
      </p:sp>
      <p:sp>
        <p:nvSpPr>
          <p:cNvPr id="12300" name="Text Box 13"/>
          <p:cNvSpPr txBox="1">
            <a:spLocks noChangeArrowheads="1"/>
          </p:cNvSpPr>
          <p:nvPr/>
        </p:nvSpPr>
        <p:spPr bwMode="auto">
          <a:xfrm>
            <a:off x="2078143" y="2879077"/>
            <a:ext cx="22411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 Options</a:t>
            </a:r>
          </a:p>
        </p:txBody>
      </p:sp>
      <p:sp>
        <p:nvSpPr>
          <p:cNvPr id="12301" name="Text Box 14"/>
          <p:cNvSpPr txBox="1">
            <a:spLocks noChangeArrowheads="1"/>
          </p:cNvSpPr>
          <p:nvPr/>
        </p:nvSpPr>
        <p:spPr bwMode="auto">
          <a:xfrm>
            <a:off x="294980" y="439933"/>
            <a:ext cx="5769033"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Options for Pest Control: An Expanding Array</a:t>
            </a:r>
          </a:p>
        </p:txBody>
      </p:sp>
      <p:sp>
        <p:nvSpPr>
          <p:cNvPr id="12311" name="Text Box 29"/>
          <p:cNvSpPr txBox="1">
            <a:spLocks noChangeArrowheads="1"/>
          </p:cNvSpPr>
          <p:nvPr/>
        </p:nvSpPr>
        <p:spPr bwMode="auto">
          <a:xfrm>
            <a:off x="2399211" y="1657812"/>
            <a:ext cx="163378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Pheromones</a:t>
            </a:r>
          </a:p>
        </p:txBody>
      </p:sp>
      <p:sp>
        <p:nvSpPr>
          <p:cNvPr id="2" name="TextBox 1"/>
          <p:cNvSpPr txBox="1"/>
          <p:nvPr/>
        </p:nvSpPr>
        <p:spPr>
          <a:xfrm>
            <a:off x="4453627" y="2525659"/>
            <a:ext cx="1143262" cy="379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Biologics</a:t>
            </a:r>
          </a:p>
        </p:txBody>
      </p:sp>
      <p:sp>
        <p:nvSpPr>
          <p:cNvPr id="24" name="Donut 23"/>
          <p:cNvSpPr/>
          <p:nvPr/>
        </p:nvSpPr>
        <p:spPr>
          <a:xfrm>
            <a:off x="2014936" y="2185157"/>
            <a:ext cx="2362200" cy="2238375"/>
          </a:xfrm>
          <a:prstGeom prst="donut">
            <a:avLst>
              <a:gd name="adj" fmla="val 7150"/>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1"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 Box 8"/>
          <p:cNvSpPr txBox="1">
            <a:spLocks noChangeArrowheads="1"/>
          </p:cNvSpPr>
          <p:nvPr/>
        </p:nvSpPr>
        <p:spPr bwMode="auto">
          <a:xfrm>
            <a:off x="3887483" y="2014961"/>
            <a:ext cx="188217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RNAi </a:t>
            </a:r>
            <a:r>
              <a:rPr kumimoji="0" lang="en-US" alt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sprayable</a:t>
            </a: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0" name="TextBox 29"/>
          <p:cNvSpPr txBox="1"/>
          <p:nvPr/>
        </p:nvSpPr>
        <p:spPr>
          <a:xfrm>
            <a:off x="287139" y="5341256"/>
            <a:ext cx="3058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a:t>
            </a:r>
            <a:r>
              <a:rPr kumimoji="0" lang="en-US" sz="1351" b="0" i="0" u="none" strike="noStrike" kern="1200" cap="none" spc="0" normalizeH="0" baseline="0" noProof="0" dirty="0">
                <a:ln>
                  <a:noFill/>
                </a:ln>
                <a:solidFill>
                  <a:prstClr val="black"/>
                </a:solidFill>
                <a:effectLst/>
                <a:uLnTx/>
                <a:uFillTx/>
                <a:latin typeface="Arial"/>
                <a:ea typeface="+mn-ea"/>
                <a:cs typeface="+mn-cs"/>
              </a:rPr>
              <a:t> = </a:t>
            </a:r>
            <a:r>
              <a:rPr kumimoji="0" lang="en-US" sz="1351" b="0" i="1" u="none" strike="noStrike" kern="1200" cap="none" spc="0" normalizeH="0" baseline="0" noProof="0" dirty="0">
                <a:ln>
                  <a:noFill/>
                </a:ln>
                <a:solidFill>
                  <a:prstClr val="black"/>
                </a:solidFill>
                <a:effectLst/>
                <a:uLnTx/>
                <a:uFillTx/>
                <a:latin typeface="Arial"/>
                <a:ea typeface="+mn-ea"/>
                <a:cs typeface="+mn-cs"/>
              </a:rPr>
              <a:t>possible, but not yet implemented</a:t>
            </a:r>
          </a:p>
        </p:txBody>
      </p:sp>
      <p:sp>
        <p:nvSpPr>
          <p:cNvPr id="7" name="Content Placeholder 6">
            <a:extLst>
              <a:ext uri="{FF2B5EF4-FFF2-40B4-BE49-F238E27FC236}">
                <a16:creationId xmlns:a16="http://schemas.microsoft.com/office/drawing/2014/main" id="{4342F1E6-E109-4670-BDC7-49981171E2DE}"/>
              </a:ext>
            </a:extLst>
          </p:cNvPr>
          <p:cNvSpPr>
            <a:spLocks noGrp="1"/>
          </p:cNvSpPr>
          <p:nvPr>
            <p:ph idx="4294967295"/>
          </p:nvPr>
        </p:nvSpPr>
        <p:spPr>
          <a:xfrm>
            <a:off x="6619408" y="1617041"/>
            <a:ext cx="5548312" cy="4124325"/>
          </a:xfrm>
        </p:spPr>
        <p:txBody>
          <a:bodyPr>
            <a:normAutofit/>
          </a:bodyPr>
          <a:lstStyle/>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Increased Global Demand for Food  &gt;9 Billion People in 2050</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Pest Resistance to Available Crop Protection Compounds </a:t>
            </a:r>
          </a:p>
          <a:p>
            <a:endParaRPr lang="en-US" dirty="0"/>
          </a:p>
        </p:txBody>
      </p:sp>
      <p:sp>
        <p:nvSpPr>
          <p:cNvPr id="36" name="Text Box 14">
            <a:extLst>
              <a:ext uri="{FF2B5EF4-FFF2-40B4-BE49-F238E27FC236}">
                <a16:creationId xmlns:a16="http://schemas.microsoft.com/office/drawing/2014/main" id="{D00A652F-D4EC-4FFE-B6D1-2BD9BA7117E1}"/>
              </a:ext>
            </a:extLst>
          </p:cNvPr>
          <p:cNvSpPr txBox="1">
            <a:spLocks noChangeArrowheads="1"/>
          </p:cNvSpPr>
          <p:nvPr/>
        </p:nvSpPr>
        <p:spPr bwMode="auto">
          <a:xfrm>
            <a:off x="6422968" y="439934"/>
            <a:ext cx="5769033"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Drivers for New Crop Protection Compounds </a:t>
            </a:r>
          </a:p>
        </p:txBody>
      </p:sp>
      <p:sp>
        <p:nvSpPr>
          <p:cNvPr id="38" name="Right Brace 37">
            <a:extLst>
              <a:ext uri="{FF2B5EF4-FFF2-40B4-BE49-F238E27FC236}">
                <a16:creationId xmlns:a16="http://schemas.microsoft.com/office/drawing/2014/main" id="{2FD0AF03-A508-4BDB-B0AB-31189D4395F1}"/>
              </a:ext>
            </a:extLst>
          </p:cNvPr>
          <p:cNvSpPr/>
          <p:nvPr/>
        </p:nvSpPr>
        <p:spPr>
          <a:xfrm flipH="1">
            <a:off x="6333433" y="1588162"/>
            <a:ext cx="150748" cy="4243823"/>
          </a:xfrm>
          <a:prstGeom prst="rightBrace">
            <a:avLst>
              <a:gd name="adj1" fmla="val 46883"/>
              <a:gd name="adj2" fmla="val 41781"/>
            </a:avLst>
          </a:prstGeom>
          <a:ln w="28575">
            <a:solidFill>
              <a:schemeClr val="accent3">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TextBox 24">
            <a:extLst>
              <a:ext uri="{FF2B5EF4-FFF2-40B4-BE49-F238E27FC236}">
                <a16:creationId xmlns:a16="http://schemas.microsoft.com/office/drawing/2014/main" id="{1E4F56EB-A7A9-4960-8A0D-41A64909230C}"/>
              </a:ext>
            </a:extLst>
          </p:cNvPr>
          <p:cNvSpPr txBox="1"/>
          <p:nvPr/>
        </p:nvSpPr>
        <p:spPr>
          <a:xfrm>
            <a:off x="6772012" y="5824650"/>
            <a:ext cx="524372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a:ea typeface="+mn-ea"/>
                <a:cs typeface="+mn-cs"/>
              </a:rPr>
              <a:t>Data derived, in part,  Arthropod Pesticide Resistance Database, 2020, Dr. Davide Mota-Sanchez, MSU, Heap 2019, International Herbicide-Resistance Database 2020, FRAC 2020, Tabashnik &amp; Carriere Nat. Biotech 2017</a:t>
            </a:r>
          </a:p>
        </p:txBody>
      </p:sp>
      <p:pic>
        <p:nvPicPr>
          <p:cNvPr id="6" name="Picture 5">
            <a:extLst>
              <a:ext uri="{FF2B5EF4-FFF2-40B4-BE49-F238E27FC236}">
                <a16:creationId xmlns:a16="http://schemas.microsoft.com/office/drawing/2014/main" id="{54404D42-5B82-4B1B-B04C-8AF853DF94C4}"/>
              </a:ext>
            </a:extLst>
          </p:cNvPr>
          <p:cNvPicPr>
            <a:picLocks noChangeAspect="1"/>
          </p:cNvPicPr>
          <p:nvPr/>
        </p:nvPicPr>
        <p:blipFill>
          <a:blip r:embed="rId4"/>
          <a:stretch>
            <a:fillRect/>
          </a:stretch>
        </p:blipFill>
        <p:spPr>
          <a:xfrm>
            <a:off x="6836675" y="3179136"/>
            <a:ext cx="3795883" cy="2676358"/>
          </a:xfrm>
          <a:prstGeom prst="rect">
            <a:avLst/>
          </a:prstGeom>
        </p:spPr>
      </p:pic>
      <p:sp>
        <p:nvSpPr>
          <p:cNvPr id="8" name="TextBox 7">
            <a:extLst>
              <a:ext uri="{FF2B5EF4-FFF2-40B4-BE49-F238E27FC236}">
                <a16:creationId xmlns:a16="http://schemas.microsoft.com/office/drawing/2014/main" id="{E44E9F49-93CE-40AC-A348-64DE2B59AD72}"/>
              </a:ext>
            </a:extLst>
          </p:cNvPr>
          <p:cNvSpPr txBox="1"/>
          <p:nvPr/>
        </p:nvSpPr>
        <p:spPr>
          <a:xfrm>
            <a:off x="10583284" y="3195084"/>
            <a:ext cx="147080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Cumulative number of unique cases of resistance</a:t>
            </a:r>
          </a:p>
        </p:txBody>
      </p:sp>
      <p:sp>
        <p:nvSpPr>
          <p:cNvPr id="3" name="TextBox 2">
            <a:extLst>
              <a:ext uri="{FF2B5EF4-FFF2-40B4-BE49-F238E27FC236}">
                <a16:creationId xmlns:a16="http://schemas.microsoft.com/office/drawing/2014/main" id="{A95C4869-D07B-4D71-AD4A-BE42BB9AC57B}"/>
              </a:ext>
            </a:extLst>
          </p:cNvPr>
          <p:cNvSpPr txBox="1"/>
          <p:nvPr/>
        </p:nvSpPr>
        <p:spPr>
          <a:xfrm>
            <a:off x="386211" y="5901635"/>
            <a:ext cx="42249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Adapted, in part, Sparks &amp; Lorsbach 2017 ACS  Symp. Ser.</a:t>
            </a:r>
          </a:p>
        </p:txBody>
      </p:sp>
      <p:sp>
        <p:nvSpPr>
          <p:cNvPr id="26" name="Footer Placeholder 2">
            <a:extLst>
              <a:ext uri="{FF2B5EF4-FFF2-40B4-BE49-F238E27FC236}">
                <a16:creationId xmlns:a16="http://schemas.microsoft.com/office/drawing/2014/main" id="{28C8A992-2DAE-4F6C-B016-AC88EB1CD46B}"/>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4629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6" grpId="0"/>
      <p:bldP spid="38" grpId="0" animBg="1"/>
      <p:bldP spid="2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9B5088A3-36E3-BF4D-8512-3DC86B855D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63088" y="282306"/>
            <a:ext cx="3412513" cy="890084"/>
          </a:xfrm>
          <a:prstGeom prst="rect">
            <a:avLst/>
          </a:prstGeom>
        </p:spPr>
      </p:pic>
      <p:pic>
        <p:nvPicPr>
          <p:cNvPr id="49" name="Picture 48">
            <a:extLst>
              <a:ext uri="{FF2B5EF4-FFF2-40B4-BE49-F238E27FC236}">
                <a16:creationId xmlns:a16="http://schemas.microsoft.com/office/drawing/2014/main" id="{CA35347D-68FA-954C-AC8A-44AF0D3BEC86}"/>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668178" y="1289205"/>
            <a:ext cx="4526327" cy="5638331"/>
          </a:xfrm>
          <a:prstGeom prst="rect">
            <a:avLst/>
          </a:prstGeom>
          <a:ln>
            <a:noFill/>
          </a:ln>
          <a:effectLst>
            <a:outerShdw blurRad="190500" sx="99000" sy="99000" algn="tl" rotWithShape="0">
              <a:srgbClr val="000000">
                <a:alpha val="31000"/>
              </a:srgbClr>
            </a:outerShdw>
          </a:effectLst>
        </p:spPr>
      </p:pic>
      <p:pic>
        <p:nvPicPr>
          <p:cNvPr id="51" name="Picture 50">
            <a:extLst>
              <a:ext uri="{FF2B5EF4-FFF2-40B4-BE49-F238E27FC236}">
                <a16:creationId xmlns:a16="http://schemas.microsoft.com/office/drawing/2014/main" id="{B12F68B0-BCF6-6447-A247-4B0D7E564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1257" y="1768852"/>
            <a:ext cx="1758204" cy="4521520"/>
          </a:xfrm>
          <a:prstGeom prst="rect">
            <a:avLst/>
          </a:prstGeom>
        </p:spPr>
      </p:pic>
      <p:pic>
        <p:nvPicPr>
          <p:cNvPr id="52" name="Picture 51">
            <a:extLst>
              <a:ext uri="{FF2B5EF4-FFF2-40B4-BE49-F238E27FC236}">
                <a16:creationId xmlns:a16="http://schemas.microsoft.com/office/drawing/2014/main" id="{265E0DBF-93B8-8A4E-AB56-9FC781FC7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9472" y="4548477"/>
            <a:ext cx="1758204" cy="1962784"/>
          </a:xfrm>
          <a:prstGeom prst="rect">
            <a:avLst/>
          </a:prstGeom>
        </p:spPr>
      </p:pic>
      <p:sp>
        <p:nvSpPr>
          <p:cNvPr id="53" name="Right Arrow 52">
            <a:extLst>
              <a:ext uri="{FF2B5EF4-FFF2-40B4-BE49-F238E27FC236}">
                <a16:creationId xmlns:a16="http://schemas.microsoft.com/office/drawing/2014/main" id="{88DBC18E-F0BD-BE4D-90E7-C7B619A49F4D}"/>
              </a:ext>
            </a:extLst>
          </p:cNvPr>
          <p:cNvSpPr/>
          <p:nvPr/>
        </p:nvSpPr>
        <p:spPr>
          <a:xfrm>
            <a:off x="7317075" y="5725588"/>
            <a:ext cx="953152" cy="785673"/>
          </a:xfrm>
          <a:prstGeom prst="rightArrow">
            <a:avLst/>
          </a:prstGeom>
          <a:solidFill>
            <a:srgbClr val="485163"/>
          </a:solidFill>
          <a:ln>
            <a:solidFill>
              <a:srgbClr val="DAD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sp>
        <p:nvSpPr>
          <p:cNvPr id="56" name="Right Arrow 55">
            <a:extLst>
              <a:ext uri="{FF2B5EF4-FFF2-40B4-BE49-F238E27FC236}">
                <a16:creationId xmlns:a16="http://schemas.microsoft.com/office/drawing/2014/main" id="{776DE138-C17B-2841-82CF-48E97A2E8388}"/>
              </a:ext>
            </a:extLst>
          </p:cNvPr>
          <p:cNvSpPr/>
          <p:nvPr/>
        </p:nvSpPr>
        <p:spPr>
          <a:xfrm>
            <a:off x="8946442" y="2656116"/>
            <a:ext cx="929078" cy="785673"/>
          </a:xfrm>
          <a:prstGeom prst="rightArrow">
            <a:avLst/>
          </a:prstGeom>
          <a:solidFill>
            <a:srgbClr val="485163"/>
          </a:solidFill>
          <a:ln>
            <a:solidFill>
              <a:srgbClr val="DADD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srgbClr val="FFFFFF"/>
              </a:solidFill>
              <a:effectLst/>
              <a:uLnTx/>
              <a:uFillTx/>
              <a:latin typeface="Lato" panose="020F0502020204030203" pitchFamily="34" charset="0"/>
              <a:ea typeface="+mn-ea"/>
              <a:cs typeface="+mn-cs"/>
            </a:endParaRPr>
          </a:p>
        </p:txBody>
      </p:sp>
      <p:pic>
        <p:nvPicPr>
          <p:cNvPr id="7" name="Picture 6" descr="Icon&#10;&#10;Description automatically generated">
            <a:extLst>
              <a:ext uri="{FF2B5EF4-FFF2-40B4-BE49-F238E27FC236}">
                <a16:creationId xmlns:a16="http://schemas.microsoft.com/office/drawing/2014/main" id="{0AF1C916-E0D8-3B4A-918A-80D17FF68EF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061361" y="2026110"/>
            <a:ext cx="785674" cy="785674"/>
          </a:xfrm>
          <a:prstGeom prst="rect">
            <a:avLst/>
          </a:prstGeom>
        </p:spPr>
      </p:pic>
      <p:sp>
        <p:nvSpPr>
          <p:cNvPr id="57" name="TextBox 56">
            <a:extLst>
              <a:ext uri="{FF2B5EF4-FFF2-40B4-BE49-F238E27FC236}">
                <a16:creationId xmlns:a16="http://schemas.microsoft.com/office/drawing/2014/main" id="{BD3077DD-10B3-A249-9CA5-5CDCBC108D4C}"/>
              </a:ext>
            </a:extLst>
          </p:cNvPr>
          <p:cNvSpPr txBox="1"/>
          <p:nvPr/>
        </p:nvSpPr>
        <p:spPr>
          <a:xfrm>
            <a:off x="7776352" y="2121303"/>
            <a:ext cx="1066799" cy="52322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Chat</a:t>
            </a:r>
          </a:p>
        </p:txBody>
      </p:sp>
      <p:sp>
        <p:nvSpPr>
          <p:cNvPr id="58" name="TextBox 57">
            <a:extLst>
              <a:ext uri="{FF2B5EF4-FFF2-40B4-BE49-F238E27FC236}">
                <a16:creationId xmlns:a16="http://schemas.microsoft.com/office/drawing/2014/main" id="{73E9EE77-FEBB-A04F-A70B-51177513EA48}"/>
              </a:ext>
            </a:extLst>
          </p:cNvPr>
          <p:cNvSpPr txBox="1"/>
          <p:nvPr/>
        </p:nvSpPr>
        <p:spPr>
          <a:xfrm>
            <a:off x="6087439" y="2732837"/>
            <a:ext cx="2793752" cy="646331"/>
          </a:xfrm>
          <a:prstGeom prst="rect">
            <a:avLst/>
          </a:prstGeom>
          <a:noFill/>
        </p:spPr>
        <p:txBody>
          <a:bodyPr wrap="square">
            <a:spAutoFit/>
          </a:bodyPr>
          <a:lstStyle/>
          <a:p>
            <a:pPr marL="0" marR="0" lvl="0" indent="0" algn="r" defTabSz="91272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Announcements</a:t>
            </a:r>
            <a:r>
              <a:rPr kumimoji="0" lang="en-US" altLang="en-US" sz="1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and</a:t>
            </a:r>
          </a:p>
          <a:p>
            <a:pPr marL="0" marR="0" lvl="0" indent="0" algn="r"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hyperlinks from our team</a:t>
            </a:r>
          </a:p>
        </p:txBody>
      </p:sp>
      <p:sp>
        <p:nvSpPr>
          <p:cNvPr id="61" name="TextBox 60">
            <a:extLst>
              <a:ext uri="{FF2B5EF4-FFF2-40B4-BE49-F238E27FC236}">
                <a16:creationId xmlns:a16="http://schemas.microsoft.com/office/drawing/2014/main" id="{24406608-A131-334A-B740-98D7FA642DCF}"/>
              </a:ext>
            </a:extLst>
          </p:cNvPr>
          <p:cNvSpPr txBox="1"/>
          <p:nvPr/>
        </p:nvSpPr>
        <p:spPr>
          <a:xfrm>
            <a:off x="6217023" y="4427586"/>
            <a:ext cx="1829787" cy="52322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Handouts</a:t>
            </a:r>
          </a:p>
        </p:txBody>
      </p:sp>
      <p:sp>
        <p:nvSpPr>
          <p:cNvPr id="62" name="TextBox 61">
            <a:extLst>
              <a:ext uri="{FF2B5EF4-FFF2-40B4-BE49-F238E27FC236}">
                <a16:creationId xmlns:a16="http://schemas.microsoft.com/office/drawing/2014/main" id="{3FA1F6F4-8E65-D244-9AFC-69A46C4726A0}"/>
              </a:ext>
            </a:extLst>
          </p:cNvPr>
          <p:cNvSpPr txBox="1"/>
          <p:nvPr/>
        </p:nvSpPr>
        <p:spPr>
          <a:xfrm>
            <a:off x="5332148" y="5055639"/>
            <a:ext cx="2594589" cy="646331"/>
          </a:xfrm>
          <a:prstGeom prst="rect">
            <a:avLst/>
          </a:prstGeom>
          <a:noFill/>
        </p:spPr>
        <p:txBody>
          <a:bodyPr wrap="square">
            <a:spAutoFit/>
          </a:bodyPr>
          <a:lstStyle/>
          <a:p>
            <a:pPr marL="0" marR="0" lvl="0" indent="0" algn="r" defTabSz="91272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Download</a:t>
            </a:r>
            <a:r>
              <a:rPr kumimoji="0" lang="en-US" altLang="en-US" sz="1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the PDF of </a:t>
            </a:r>
          </a:p>
          <a:p>
            <a:pPr marL="0" marR="0" lvl="0" indent="0" algn="r"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today’s slide deck</a:t>
            </a:r>
          </a:p>
        </p:txBody>
      </p:sp>
      <p:pic>
        <p:nvPicPr>
          <p:cNvPr id="9" name="Picture 8" descr="Icon&#10;&#10;Description automatically generated">
            <a:extLst>
              <a:ext uri="{FF2B5EF4-FFF2-40B4-BE49-F238E27FC236}">
                <a16:creationId xmlns:a16="http://schemas.microsoft.com/office/drawing/2014/main" id="{19C331E9-B629-B547-BB9A-CBF04F32ECA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565057" y="4264964"/>
            <a:ext cx="788082" cy="788082"/>
          </a:xfrm>
          <a:prstGeom prst="rect">
            <a:avLst/>
          </a:prstGeom>
        </p:spPr>
      </p:pic>
    </p:spTree>
    <p:extLst>
      <p:ext uri="{BB962C8B-B14F-4D97-AF65-F5344CB8AC3E}">
        <p14:creationId xmlns:p14="http://schemas.microsoft.com/office/powerpoint/2010/main" val="24880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FBFE97D-A067-42F2-A19C-FEDFFF41997F}"/>
              </a:ext>
            </a:extLst>
          </p:cNvPr>
          <p:cNvSpPr/>
          <p:nvPr/>
        </p:nvSpPr>
        <p:spPr>
          <a:xfrm>
            <a:off x="4432366" y="3056446"/>
            <a:ext cx="1741560" cy="666977"/>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292" name="Text Box 5"/>
          <p:cNvSpPr txBox="1">
            <a:spLocks noChangeArrowheads="1"/>
          </p:cNvSpPr>
          <p:nvPr/>
        </p:nvSpPr>
        <p:spPr bwMode="auto">
          <a:xfrm>
            <a:off x="4264582" y="3095511"/>
            <a:ext cx="2141539"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Crop protection compounds</a:t>
            </a:r>
          </a:p>
        </p:txBody>
      </p:sp>
      <p:sp>
        <p:nvSpPr>
          <p:cNvPr id="12293" name="Text Box 6"/>
          <p:cNvSpPr txBox="1">
            <a:spLocks noChangeArrowheads="1"/>
          </p:cNvSpPr>
          <p:nvPr/>
        </p:nvSpPr>
        <p:spPr bwMode="auto">
          <a:xfrm>
            <a:off x="287947" y="2872619"/>
            <a:ext cx="1844675"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Application technology</a:t>
            </a:r>
          </a:p>
        </p:txBody>
      </p:sp>
      <p:sp>
        <p:nvSpPr>
          <p:cNvPr id="12294" name="Text Box 7"/>
          <p:cNvSpPr txBox="1">
            <a:spLocks noChangeArrowheads="1"/>
          </p:cNvSpPr>
          <p:nvPr/>
        </p:nvSpPr>
        <p:spPr bwMode="auto">
          <a:xfrm>
            <a:off x="289214" y="3534971"/>
            <a:ext cx="2369501"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Autocidal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a:t>
            </a:r>
          </a:p>
        </p:txBody>
      </p:sp>
      <p:sp>
        <p:nvSpPr>
          <p:cNvPr id="12295" name="Text Box 8"/>
          <p:cNvSpPr txBox="1">
            <a:spLocks noChangeArrowheads="1"/>
          </p:cNvSpPr>
          <p:nvPr/>
        </p:nvSpPr>
        <p:spPr bwMode="auto">
          <a:xfrm>
            <a:off x="1248421" y="4586963"/>
            <a:ext cx="228172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Crop rotation</a:t>
            </a:r>
          </a:p>
        </p:txBody>
      </p:sp>
      <p:sp>
        <p:nvSpPr>
          <p:cNvPr id="12296" name="Text Box 9"/>
          <p:cNvSpPr txBox="1">
            <a:spLocks noChangeArrowheads="1"/>
          </p:cNvSpPr>
          <p:nvPr/>
        </p:nvSpPr>
        <p:spPr bwMode="auto">
          <a:xfrm>
            <a:off x="4234286" y="3894973"/>
            <a:ext cx="1616075"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Transgenic plants</a:t>
            </a:r>
          </a:p>
        </p:txBody>
      </p:sp>
      <p:sp>
        <p:nvSpPr>
          <p:cNvPr id="12297" name="Text Box 10"/>
          <p:cNvSpPr txBox="1">
            <a:spLocks noChangeArrowheads="1"/>
          </p:cNvSpPr>
          <p:nvPr/>
        </p:nvSpPr>
        <p:spPr bwMode="auto">
          <a:xfrm>
            <a:off x="3183440" y="4467552"/>
            <a:ext cx="15240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Host plant resistance</a:t>
            </a:r>
          </a:p>
        </p:txBody>
      </p:sp>
      <p:sp>
        <p:nvSpPr>
          <p:cNvPr id="12298" name="Text Box 11"/>
          <p:cNvSpPr txBox="1">
            <a:spLocks noChangeArrowheads="1"/>
          </p:cNvSpPr>
          <p:nvPr/>
        </p:nvSpPr>
        <p:spPr bwMode="auto">
          <a:xfrm>
            <a:off x="438923" y="1954945"/>
            <a:ext cx="2199641"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Biological control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beneficial insects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pathogens</a:t>
            </a:r>
          </a:p>
        </p:txBody>
      </p:sp>
      <p:sp>
        <p:nvSpPr>
          <p:cNvPr id="12299" name="Text Box 12"/>
          <p:cNvSpPr txBox="1">
            <a:spLocks noChangeArrowheads="1"/>
          </p:cNvSpPr>
          <p:nvPr/>
        </p:nvSpPr>
        <p:spPr bwMode="auto">
          <a:xfrm>
            <a:off x="327112" y="4200323"/>
            <a:ext cx="244260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Cultural control</a:t>
            </a:r>
          </a:p>
        </p:txBody>
      </p:sp>
      <p:sp>
        <p:nvSpPr>
          <p:cNvPr id="12300" name="Text Box 13"/>
          <p:cNvSpPr txBox="1">
            <a:spLocks noChangeArrowheads="1"/>
          </p:cNvSpPr>
          <p:nvPr/>
        </p:nvSpPr>
        <p:spPr bwMode="auto">
          <a:xfrm>
            <a:off x="2078143" y="2879077"/>
            <a:ext cx="22411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 Options</a:t>
            </a:r>
          </a:p>
        </p:txBody>
      </p:sp>
      <p:sp>
        <p:nvSpPr>
          <p:cNvPr id="12301" name="Text Box 14"/>
          <p:cNvSpPr txBox="1">
            <a:spLocks noChangeArrowheads="1"/>
          </p:cNvSpPr>
          <p:nvPr/>
        </p:nvSpPr>
        <p:spPr bwMode="auto">
          <a:xfrm>
            <a:off x="294980" y="439933"/>
            <a:ext cx="5769033"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Options for Pest Control: An Expanding Array</a:t>
            </a:r>
          </a:p>
        </p:txBody>
      </p:sp>
      <p:sp>
        <p:nvSpPr>
          <p:cNvPr id="12311" name="Text Box 29"/>
          <p:cNvSpPr txBox="1">
            <a:spLocks noChangeArrowheads="1"/>
          </p:cNvSpPr>
          <p:nvPr/>
        </p:nvSpPr>
        <p:spPr bwMode="auto">
          <a:xfrm>
            <a:off x="2399211" y="1657812"/>
            <a:ext cx="163378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Pheromones</a:t>
            </a:r>
          </a:p>
        </p:txBody>
      </p:sp>
      <p:sp>
        <p:nvSpPr>
          <p:cNvPr id="2" name="TextBox 1"/>
          <p:cNvSpPr txBox="1"/>
          <p:nvPr/>
        </p:nvSpPr>
        <p:spPr>
          <a:xfrm>
            <a:off x="4453627" y="2525659"/>
            <a:ext cx="1143262" cy="379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Biologics</a:t>
            </a:r>
          </a:p>
        </p:txBody>
      </p:sp>
      <p:sp>
        <p:nvSpPr>
          <p:cNvPr id="24" name="Donut 23"/>
          <p:cNvSpPr/>
          <p:nvPr/>
        </p:nvSpPr>
        <p:spPr>
          <a:xfrm>
            <a:off x="2014936" y="2185157"/>
            <a:ext cx="2362200" cy="2238375"/>
          </a:xfrm>
          <a:prstGeom prst="donut">
            <a:avLst>
              <a:gd name="adj" fmla="val 7150"/>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1"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 Box 8"/>
          <p:cNvSpPr txBox="1">
            <a:spLocks noChangeArrowheads="1"/>
          </p:cNvSpPr>
          <p:nvPr/>
        </p:nvSpPr>
        <p:spPr bwMode="auto">
          <a:xfrm>
            <a:off x="3887483" y="2014961"/>
            <a:ext cx="188217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RNAi </a:t>
            </a:r>
            <a:r>
              <a:rPr kumimoji="0" lang="en-US" alt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sprayable</a:t>
            </a: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0" name="TextBox 29"/>
          <p:cNvSpPr txBox="1"/>
          <p:nvPr/>
        </p:nvSpPr>
        <p:spPr>
          <a:xfrm>
            <a:off x="287139" y="5341256"/>
            <a:ext cx="3058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a:t>
            </a:r>
            <a:r>
              <a:rPr kumimoji="0" lang="en-US" sz="1351" b="0" i="0" u="none" strike="noStrike" kern="1200" cap="none" spc="0" normalizeH="0" baseline="0" noProof="0" dirty="0">
                <a:ln>
                  <a:noFill/>
                </a:ln>
                <a:solidFill>
                  <a:prstClr val="black"/>
                </a:solidFill>
                <a:effectLst/>
                <a:uLnTx/>
                <a:uFillTx/>
                <a:latin typeface="Arial"/>
                <a:ea typeface="+mn-ea"/>
                <a:cs typeface="+mn-cs"/>
              </a:rPr>
              <a:t> = </a:t>
            </a:r>
            <a:r>
              <a:rPr kumimoji="0" lang="en-US" sz="1351" b="0" i="1" u="none" strike="noStrike" kern="1200" cap="none" spc="0" normalizeH="0" baseline="0" noProof="0" dirty="0">
                <a:ln>
                  <a:noFill/>
                </a:ln>
                <a:solidFill>
                  <a:prstClr val="black"/>
                </a:solidFill>
                <a:effectLst/>
                <a:uLnTx/>
                <a:uFillTx/>
                <a:latin typeface="Arial"/>
                <a:ea typeface="+mn-ea"/>
                <a:cs typeface="+mn-cs"/>
              </a:rPr>
              <a:t>possible, but not yet implemented</a:t>
            </a:r>
          </a:p>
        </p:txBody>
      </p:sp>
      <p:sp>
        <p:nvSpPr>
          <p:cNvPr id="7" name="Content Placeholder 6">
            <a:extLst>
              <a:ext uri="{FF2B5EF4-FFF2-40B4-BE49-F238E27FC236}">
                <a16:creationId xmlns:a16="http://schemas.microsoft.com/office/drawing/2014/main" id="{4342F1E6-E109-4670-BDC7-49981171E2DE}"/>
              </a:ext>
            </a:extLst>
          </p:cNvPr>
          <p:cNvSpPr>
            <a:spLocks noGrp="1"/>
          </p:cNvSpPr>
          <p:nvPr>
            <p:ph idx="4294967295"/>
          </p:nvPr>
        </p:nvSpPr>
        <p:spPr>
          <a:xfrm>
            <a:off x="6643688" y="1661260"/>
            <a:ext cx="5548312" cy="4124325"/>
          </a:xfrm>
        </p:spPr>
        <p:txBody>
          <a:bodyPr>
            <a:normAutofit lnSpcReduction="10000"/>
          </a:bodyPr>
          <a:lstStyle/>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Increased Global Demand for Food  &gt;9 Billion People in 2050</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Pest Resistance to Available Crop Protection Compounds </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Climate Change - Pest Shifts &amp; New Pests</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Changing Grower Needs</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Consumer / Public Perceptions - Concerns Over the Environment </a:t>
            </a:r>
          </a:p>
          <a:p>
            <a:pPr marL="228594" indent="-228594">
              <a:buFont typeface="Arial" panose="020B0604020202020204" pitchFamily="34" charset="0"/>
              <a:buChar char="•"/>
            </a:pPr>
            <a:r>
              <a:rPr lang="en-US" sz="1867" b="1" dirty="0">
                <a:effectLst>
                  <a:outerShdw blurRad="38100" dist="38100" dir="2700000" algn="tl">
                    <a:srgbClr val="000000">
                      <a:alpha val="43137"/>
                    </a:srgbClr>
                  </a:outerShdw>
                </a:effectLst>
              </a:rPr>
              <a:t>Changing Regulatory Requirements – Loss of Existing Products</a:t>
            </a:r>
          </a:p>
          <a:p>
            <a:endParaRPr lang="en-US" dirty="0"/>
          </a:p>
        </p:txBody>
      </p:sp>
      <p:sp>
        <p:nvSpPr>
          <p:cNvPr id="36" name="Text Box 14">
            <a:extLst>
              <a:ext uri="{FF2B5EF4-FFF2-40B4-BE49-F238E27FC236}">
                <a16:creationId xmlns:a16="http://schemas.microsoft.com/office/drawing/2014/main" id="{D00A652F-D4EC-4FFE-B6D1-2BD9BA7117E1}"/>
              </a:ext>
            </a:extLst>
          </p:cNvPr>
          <p:cNvSpPr txBox="1">
            <a:spLocks noChangeArrowheads="1"/>
          </p:cNvSpPr>
          <p:nvPr/>
        </p:nvSpPr>
        <p:spPr bwMode="auto">
          <a:xfrm>
            <a:off x="6422968" y="439934"/>
            <a:ext cx="5769033"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Drivers for New Crop Protection Compounds </a:t>
            </a:r>
          </a:p>
        </p:txBody>
      </p:sp>
      <p:sp>
        <p:nvSpPr>
          <p:cNvPr id="38" name="Right Brace 37">
            <a:extLst>
              <a:ext uri="{FF2B5EF4-FFF2-40B4-BE49-F238E27FC236}">
                <a16:creationId xmlns:a16="http://schemas.microsoft.com/office/drawing/2014/main" id="{2FD0AF03-A508-4BDB-B0AB-31189D4395F1}"/>
              </a:ext>
            </a:extLst>
          </p:cNvPr>
          <p:cNvSpPr/>
          <p:nvPr/>
        </p:nvSpPr>
        <p:spPr>
          <a:xfrm flipH="1">
            <a:off x="6333433" y="1588162"/>
            <a:ext cx="150748" cy="4243823"/>
          </a:xfrm>
          <a:prstGeom prst="rightBrace">
            <a:avLst>
              <a:gd name="adj1" fmla="val 46883"/>
              <a:gd name="adj2" fmla="val 41781"/>
            </a:avLst>
          </a:prstGeom>
          <a:ln w="28575">
            <a:solidFill>
              <a:schemeClr val="accent3">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7BAEB397-84F4-46D3-9DFE-848A34594818}"/>
              </a:ext>
            </a:extLst>
          </p:cNvPr>
          <p:cNvSpPr txBox="1"/>
          <p:nvPr/>
        </p:nvSpPr>
        <p:spPr>
          <a:xfrm>
            <a:off x="386211" y="5901635"/>
            <a:ext cx="42249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Adapted, in part, Sparks &amp; Lorsbach 2017 ACS  Symp. Ser.</a:t>
            </a:r>
          </a:p>
        </p:txBody>
      </p:sp>
      <p:sp>
        <p:nvSpPr>
          <p:cNvPr id="22" name="Footer Placeholder 2">
            <a:extLst>
              <a:ext uri="{FF2B5EF4-FFF2-40B4-BE49-F238E27FC236}">
                <a16:creationId xmlns:a16="http://schemas.microsoft.com/office/drawing/2014/main" id="{45E8B865-D946-4FC9-9DCE-9B80E5EFB088}"/>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51071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3333" y="2529427"/>
            <a:ext cx="8104766" cy="533400"/>
          </a:xfrm>
        </p:spPr>
        <p:txBody>
          <a:bodyPr>
            <a:noAutofit/>
          </a:bodyPr>
          <a:lstStyle/>
          <a:p>
            <a:pPr marL="0" indent="0">
              <a:buNone/>
            </a:pPr>
            <a:r>
              <a:rPr lang="en-US" sz="2200" b="1" dirty="0">
                <a:solidFill>
                  <a:srgbClr val="C00000"/>
                </a:solidFill>
                <a:ea typeface="Lato" panose="020F0502020204030203" pitchFamily="34" charset="0"/>
                <a:cs typeface="Lato" panose="020F0502020204030203" pitchFamily="34" charset="0"/>
              </a:rPr>
              <a:t>What is the average time and cost to bring a new crop protection molecule to market? </a:t>
            </a:r>
          </a:p>
        </p:txBody>
      </p:sp>
      <p:sp>
        <p:nvSpPr>
          <p:cNvPr id="8" name="Rectangle 3"/>
          <p:cNvSpPr>
            <a:spLocks noChangeArrowheads="1"/>
          </p:cNvSpPr>
          <p:nvPr/>
        </p:nvSpPr>
        <p:spPr bwMode="auto">
          <a:xfrm>
            <a:off x="1315814" y="6219817"/>
            <a:ext cx="9559830" cy="369887"/>
          </a:xfrm>
          <a:prstGeom prst="rect">
            <a:avLst/>
          </a:prstGeom>
          <a:solidFill>
            <a:schemeClr val="bg1"/>
          </a:solidFill>
          <a:ln w="9525">
            <a:solidFill>
              <a:srgbClr val="C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If your answer differs greatly from the choices above </a:t>
            </a:r>
            <a:r>
              <a:rPr kumimoji="0" lang="en-US" alt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tell us in the chat! </a:t>
            </a:r>
          </a:p>
        </p:txBody>
      </p:sp>
      <p:sp>
        <p:nvSpPr>
          <p:cNvPr id="12" name="Rectangle 11">
            <a:extLst>
              <a:ext uri="{FF2B5EF4-FFF2-40B4-BE49-F238E27FC236}">
                <a16:creationId xmlns:a16="http://schemas.microsoft.com/office/drawing/2014/main" id="{21AAAC25-5557-4F66-A06C-B7BEC8B3DDEC}"/>
              </a:ext>
            </a:extLst>
          </p:cNvPr>
          <p:cNvSpPr/>
          <p:nvPr/>
        </p:nvSpPr>
        <p:spPr>
          <a:xfrm>
            <a:off x="1883043" y="3354469"/>
            <a:ext cx="8208216" cy="1938992"/>
          </a:xfrm>
          <a:prstGeom prst="rect">
            <a:avLst/>
          </a:prstGeom>
        </p:spPr>
        <p:txBody>
          <a:bodyPr wrap="square">
            <a:spAutoFit/>
          </a:bodyPr>
          <a:lstStyle/>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5 years, 27 million</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3 years, 58 million</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11 years, 325 million </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15 years, 100 million</a:t>
            </a:r>
          </a:p>
        </p:txBody>
      </p:sp>
      <p:grpSp>
        <p:nvGrpSpPr>
          <p:cNvPr id="4" name="Group 3">
            <a:extLst>
              <a:ext uri="{FF2B5EF4-FFF2-40B4-BE49-F238E27FC236}">
                <a16:creationId xmlns:a16="http://schemas.microsoft.com/office/drawing/2014/main" id="{365045DB-729B-6E4A-9C50-1A6500D9C3AF}"/>
              </a:ext>
            </a:extLst>
          </p:cNvPr>
          <p:cNvGrpSpPr/>
          <p:nvPr/>
        </p:nvGrpSpPr>
        <p:grpSpPr>
          <a:xfrm>
            <a:off x="2041090" y="1233173"/>
            <a:ext cx="8135089" cy="1141497"/>
            <a:chOff x="2377108" y="1493605"/>
            <a:chExt cx="8135089" cy="1141497"/>
          </a:xfrm>
        </p:grpSpPr>
        <p:pic>
          <p:nvPicPr>
            <p:cNvPr id="13" name="Content Placeholder 4" descr="A red box&#10;&#10;Description automatically generated">
              <a:extLst>
                <a:ext uri="{FF2B5EF4-FFF2-40B4-BE49-F238E27FC236}">
                  <a16:creationId xmlns:a16="http://schemas.microsoft.com/office/drawing/2014/main" id="{37059EE9-C39D-1F4E-A3D5-1B38DF926A04}"/>
                </a:ext>
              </a:extLst>
            </p:cNvPr>
            <p:cNvPicPr>
              <a:picLocks noChangeAspect="1"/>
            </p:cNvPicPr>
            <p:nvPr/>
          </p:nvPicPr>
          <p:blipFill>
            <a:blip r:embed="rId3"/>
            <a:stretch>
              <a:fillRect/>
            </a:stretch>
          </p:blipFill>
          <p:spPr>
            <a:xfrm>
              <a:off x="2377108" y="1493605"/>
              <a:ext cx="1198422" cy="1141497"/>
            </a:xfrm>
            <a:prstGeom prst="roundRect">
              <a:avLst>
                <a:gd name="adj" fmla="val 3876"/>
              </a:avLst>
            </a:prstGeom>
            <a:ln>
              <a:noFill/>
            </a:ln>
            <a:effectLst/>
          </p:spPr>
        </p:pic>
        <p:sp>
          <p:nvSpPr>
            <p:cNvPr id="19" name="TextBox 18">
              <a:extLst>
                <a:ext uri="{FF2B5EF4-FFF2-40B4-BE49-F238E27FC236}">
                  <a16:creationId xmlns:a16="http://schemas.microsoft.com/office/drawing/2014/main" id="{BD2A40C1-D118-804A-94AE-5296C762236B}"/>
                </a:ext>
              </a:extLst>
            </p:cNvPr>
            <p:cNvSpPr txBox="1"/>
            <p:nvPr/>
          </p:nvSpPr>
          <p:spPr>
            <a:xfrm>
              <a:off x="3614155" y="2175052"/>
              <a:ext cx="689804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ANSWER THE QUESTION ON THE INTERACTIVE SCREEN IN ONE MOMENT</a:t>
              </a:r>
            </a:p>
          </p:txBody>
        </p:sp>
        <p:sp>
          <p:nvSpPr>
            <p:cNvPr id="20" name="TextBox 19">
              <a:extLst>
                <a:ext uri="{FF2B5EF4-FFF2-40B4-BE49-F238E27FC236}">
                  <a16:creationId xmlns:a16="http://schemas.microsoft.com/office/drawing/2014/main" id="{B97A09D5-49B9-5F40-A846-7BFF275A96BD}"/>
                </a:ext>
              </a:extLst>
            </p:cNvPr>
            <p:cNvSpPr txBox="1"/>
            <p:nvPr/>
          </p:nvSpPr>
          <p:spPr>
            <a:xfrm>
              <a:off x="4387604" y="1647900"/>
              <a:ext cx="5351145"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rPr>
                <a:t>Audience Survey Question</a:t>
              </a:r>
            </a:p>
          </p:txBody>
        </p:sp>
      </p:grpSp>
      <p:pic>
        <p:nvPicPr>
          <p:cNvPr id="9" name="Picture 8" descr="cattle.jpg">
            <a:extLst>
              <a:ext uri="{FF2B5EF4-FFF2-40B4-BE49-F238E27FC236}">
                <a16:creationId xmlns:a16="http://schemas.microsoft.com/office/drawing/2014/main" id="{935517CD-CFE4-47FB-B862-C664F4C1D54E}"/>
              </a:ext>
            </a:extLst>
          </p:cNvPr>
          <p:cNvPicPr>
            <a:picLocks noChangeAspect="1"/>
          </p:cNvPicPr>
          <p:nvPr/>
        </p:nvPicPr>
        <p:blipFill>
          <a:blip r:embed="rId4" cstate="screen"/>
          <a:srcRect/>
          <a:stretch>
            <a:fillRect/>
          </a:stretch>
        </p:blipFill>
        <p:spPr>
          <a:xfrm>
            <a:off x="9213742" y="3076093"/>
            <a:ext cx="2668240" cy="1590775"/>
          </a:xfrm>
          <a:prstGeom prst="rect">
            <a:avLst/>
          </a:prstGeom>
          <a:ln>
            <a:solidFill>
              <a:schemeClr val="bg1"/>
            </a:solidFill>
          </a:ln>
          <a:effectLst>
            <a:softEdge rad="31750"/>
          </a:effectLst>
        </p:spPr>
      </p:pic>
      <p:pic>
        <p:nvPicPr>
          <p:cNvPr id="10" name="Picture 12">
            <a:extLst>
              <a:ext uri="{FF2B5EF4-FFF2-40B4-BE49-F238E27FC236}">
                <a16:creationId xmlns:a16="http://schemas.microsoft.com/office/drawing/2014/main" id="{713F49CD-F8CC-49A9-B63B-A1B476B7D3A2}"/>
              </a:ext>
            </a:extLst>
          </p:cNvPr>
          <p:cNvPicPr>
            <a:picLocks noChangeAspect="1" noChangeArrowheads="1"/>
          </p:cNvPicPr>
          <p:nvPr/>
        </p:nvPicPr>
        <p:blipFill>
          <a:blip r:embed="rId5" cstate="screen"/>
          <a:srcRect/>
          <a:stretch>
            <a:fillRect/>
          </a:stretch>
        </p:blipFill>
        <p:spPr bwMode="auto">
          <a:xfrm>
            <a:off x="8586060" y="4129636"/>
            <a:ext cx="2724079" cy="1531839"/>
          </a:xfrm>
          <a:prstGeom prst="rect">
            <a:avLst/>
          </a:prstGeom>
          <a:noFill/>
          <a:ln w="19050">
            <a:noFill/>
            <a:miter lim="800000"/>
            <a:headEnd/>
            <a:tailEnd/>
          </a:ln>
          <a:effectLst>
            <a:softEdge rad="31750"/>
          </a:effectLst>
        </p:spPr>
      </p:pic>
    </p:spTree>
    <p:extLst>
      <p:ext uri="{BB962C8B-B14F-4D97-AF65-F5344CB8AC3E}">
        <p14:creationId xmlns:p14="http://schemas.microsoft.com/office/powerpoint/2010/main" val="360070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EFBFE97D-A067-42F2-A19C-FEDFFF41997F}"/>
              </a:ext>
            </a:extLst>
          </p:cNvPr>
          <p:cNvSpPr/>
          <p:nvPr/>
        </p:nvSpPr>
        <p:spPr>
          <a:xfrm>
            <a:off x="4432366" y="3056446"/>
            <a:ext cx="1741560" cy="666977"/>
          </a:xfrm>
          <a:prstGeom prst="round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2292" name="Text Box 5"/>
          <p:cNvSpPr txBox="1">
            <a:spLocks noChangeArrowheads="1"/>
          </p:cNvSpPr>
          <p:nvPr/>
        </p:nvSpPr>
        <p:spPr bwMode="auto">
          <a:xfrm>
            <a:off x="4264582" y="3095511"/>
            <a:ext cx="2141539"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Crop protection compounds</a:t>
            </a:r>
          </a:p>
        </p:txBody>
      </p:sp>
      <p:sp>
        <p:nvSpPr>
          <p:cNvPr id="12293" name="Text Box 6"/>
          <p:cNvSpPr txBox="1">
            <a:spLocks noChangeArrowheads="1"/>
          </p:cNvSpPr>
          <p:nvPr/>
        </p:nvSpPr>
        <p:spPr bwMode="auto">
          <a:xfrm>
            <a:off x="287947" y="2872619"/>
            <a:ext cx="1844675"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Application technology</a:t>
            </a:r>
          </a:p>
        </p:txBody>
      </p:sp>
      <p:sp>
        <p:nvSpPr>
          <p:cNvPr id="12294" name="Text Box 7"/>
          <p:cNvSpPr txBox="1">
            <a:spLocks noChangeArrowheads="1"/>
          </p:cNvSpPr>
          <p:nvPr/>
        </p:nvSpPr>
        <p:spPr bwMode="auto">
          <a:xfrm>
            <a:off x="289214" y="3534971"/>
            <a:ext cx="2369501"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Autocidal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a:t>
            </a:r>
          </a:p>
        </p:txBody>
      </p:sp>
      <p:sp>
        <p:nvSpPr>
          <p:cNvPr id="12295" name="Text Box 8"/>
          <p:cNvSpPr txBox="1">
            <a:spLocks noChangeArrowheads="1"/>
          </p:cNvSpPr>
          <p:nvPr/>
        </p:nvSpPr>
        <p:spPr bwMode="auto">
          <a:xfrm>
            <a:off x="1248421" y="4586963"/>
            <a:ext cx="228172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Crop rotation</a:t>
            </a:r>
          </a:p>
        </p:txBody>
      </p:sp>
      <p:sp>
        <p:nvSpPr>
          <p:cNvPr id="12296" name="Text Box 9"/>
          <p:cNvSpPr txBox="1">
            <a:spLocks noChangeArrowheads="1"/>
          </p:cNvSpPr>
          <p:nvPr/>
        </p:nvSpPr>
        <p:spPr bwMode="auto">
          <a:xfrm>
            <a:off x="4234286" y="3894973"/>
            <a:ext cx="1616075" cy="6669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rPr>
              <a:t>Transgenic plants</a:t>
            </a:r>
          </a:p>
        </p:txBody>
      </p:sp>
      <p:sp>
        <p:nvSpPr>
          <p:cNvPr id="12297" name="Text Box 10"/>
          <p:cNvSpPr txBox="1">
            <a:spLocks noChangeArrowheads="1"/>
          </p:cNvSpPr>
          <p:nvPr/>
        </p:nvSpPr>
        <p:spPr bwMode="auto">
          <a:xfrm>
            <a:off x="3183440" y="4467552"/>
            <a:ext cx="1524000" cy="66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Host plant resistance</a:t>
            </a:r>
          </a:p>
        </p:txBody>
      </p:sp>
      <p:sp>
        <p:nvSpPr>
          <p:cNvPr id="12298" name="Text Box 11"/>
          <p:cNvSpPr txBox="1">
            <a:spLocks noChangeArrowheads="1"/>
          </p:cNvSpPr>
          <p:nvPr/>
        </p:nvSpPr>
        <p:spPr bwMode="auto">
          <a:xfrm>
            <a:off x="438923" y="1954945"/>
            <a:ext cx="2199641" cy="84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Biological control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beneficial insects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pathogens</a:t>
            </a:r>
          </a:p>
        </p:txBody>
      </p:sp>
      <p:sp>
        <p:nvSpPr>
          <p:cNvPr id="12299" name="Text Box 12"/>
          <p:cNvSpPr txBox="1">
            <a:spLocks noChangeArrowheads="1"/>
          </p:cNvSpPr>
          <p:nvPr/>
        </p:nvSpPr>
        <p:spPr bwMode="auto">
          <a:xfrm>
            <a:off x="327112" y="4200323"/>
            <a:ext cx="244260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Cultural control</a:t>
            </a:r>
          </a:p>
        </p:txBody>
      </p:sp>
      <p:sp>
        <p:nvSpPr>
          <p:cNvPr id="12300" name="Text Box 13"/>
          <p:cNvSpPr txBox="1">
            <a:spLocks noChangeArrowheads="1"/>
          </p:cNvSpPr>
          <p:nvPr/>
        </p:nvSpPr>
        <p:spPr bwMode="auto">
          <a:xfrm>
            <a:off x="2078143" y="2879077"/>
            <a:ext cx="224113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Control Options</a:t>
            </a:r>
          </a:p>
        </p:txBody>
      </p:sp>
      <p:sp>
        <p:nvSpPr>
          <p:cNvPr id="12301" name="Text Box 14"/>
          <p:cNvSpPr txBox="1">
            <a:spLocks noChangeArrowheads="1"/>
          </p:cNvSpPr>
          <p:nvPr/>
        </p:nvSpPr>
        <p:spPr bwMode="auto">
          <a:xfrm>
            <a:off x="294980" y="439933"/>
            <a:ext cx="5769033"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Options for Pest Control: An Expanding Array</a:t>
            </a:r>
          </a:p>
        </p:txBody>
      </p:sp>
      <p:sp>
        <p:nvSpPr>
          <p:cNvPr id="12311" name="Text Box 29"/>
          <p:cNvSpPr txBox="1">
            <a:spLocks noChangeArrowheads="1"/>
          </p:cNvSpPr>
          <p:nvPr/>
        </p:nvSpPr>
        <p:spPr bwMode="auto">
          <a:xfrm>
            <a:off x="2399211" y="1657812"/>
            <a:ext cx="1633781"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Pheromones</a:t>
            </a:r>
          </a:p>
        </p:txBody>
      </p:sp>
      <p:sp>
        <p:nvSpPr>
          <p:cNvPr id="2" name="TextBox 1"/>
          <p:cNvSpPr txBox="1"/>
          <p:nvPr/>
        </p:nvSpPr>
        <p:spPr>
          <a:xfrm>
            <a:off x="4453627" y="2525659"/>
            <a:ext cx="1143262" cy="3796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Biologics</a:t>
            </a:r>
          </a:p>
        </p:txBody>
      </p:sp>
      <p:sp>
        <p:nvSpPr>
          <p:cNvPr id="24" name="Donut 23"/>
          <p:cNvSpPr/>
          <p:nvPr/>
        </p:nvSpPr>
        <p:spPr>
          <a:xfrm>
            <a:off x="2014936" y="2185157"/>
            <a:ext cx="2362200" cy="2238375"/>
          </a:xfrm>
          <a:prstGeom prst="donut">
            <a:avLst>
              <a:gd name="adj" fmla="val 7150"/>
            </a:avLst>
          </a:prstGeom>
          <a:solidFill>
            <a:schemeClr val="accent3">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1"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 Box 8"/>
          <p:cNvSpPr txBox="1">
            <a:spLocks noChangeArrowheads="1"/>
          </p:cNvSpPr>
          <p:nvPr/>
        </p:nvSpPr>
        <p:spPr bwMode="auto">
          <a:xfrm>
            <a:off x="3887483" y="2014961"/>
            <a:ext cx="1882179"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67"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RNAi </a:t>
            </a:r>
            <a:r>
              <a:rPr kumimoji="0" lang="en-US" alt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sprayable</a:t>
            </a: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30" name="TextBox 29"/>
          <p:cNvSpPr txBox="1"/>
          <p:nvPr/>
        </p:nvSpPr>
        <p:spPr>
          <a:xfrm>
            <a:off x="287139" y="5341256"/>
            <a:ext cx="30588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a:t>
            </a:r>
            <a:r>
              <a:rPr kumimoji="0" lang="en-US" sz="1351" b="0" i="0" u="none" strike="noStrike" kern="1200" cap="none" spc="0" normalizeH="0" baseline="0" noProof="0" dirty="0">
                <a:ln>
                  <a:noFill/>
                </a:ln>
                <a:solidFill>
                  <a:prstClr val="black"/>
                </a:solidFill>
                <a:effectLst/>
                <a:uLnTx/>
                <a:uFillTx/>
                <a:latin typeface="Arial"/>
                <a:ea typeface="+mn-ea"/>
                <a:cs typeface="+mn-cs"/>
              </a:rPr>
              <a:t> = </a:t>
            </a:r>
            <a:r>
              <a:rPr kumimoji="0" lang="en-US" sz="1351" b="0" i="1" u="none" strike="noStrike" kern="1200" cap="none" spc="0" normalizeH="0" baseline="0" noProof="0" dirty="0">
                <a:ln>
                  <a:noFill/>
                </a:ln>
                <a:solidFill>
                  <a:prstClr val="black"/>
                </a:solidFill>
                <a:effectLst/>
                <a:uLnTx/>
                <a:uFillTx/>
                <a:latin typeface="Arial"/>
                <a:ea typeface="+mn-ea"/>
                <a:cs typeface="+mn-cs"/>
              </a:rPr>
              <a:t>possible, but not yet implemented</a:t>
            </a:r>
          </a:p>
        </p:txBody>
      </p:sp>
      <p:sp>
        <p:nvSpPr>
          <p:cNvPr id="10" name="TextBox 9"/>
          <p:cNvSpPr txBox="1"/>
          <p:nvPr/>
        </p:nvSpPr>
        <p:spPr>
          <a:xfrm>
            <a:off x="386211" y="5901635"/>
            <a:ext cx="42249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Adapted, in part, Sparks &amp; Lorsbach 2017 ACS  Symp. Ser.</a:t>
            </a:r>
          </a:p>
        </p:txBody>
      </p:sp>
      <p:sp>
        <p:nvSpPr>
          <p:cNvPr id="38" name="Right Brace 37">
            <a:extLst>
              <a:ext uri="{FF2B5EF4-FFF2-40B4-BE49-F238E27FC236}">
                <a16:creationId xmlns:a16="http://schemas.microsoft.com/office/drawing/2014/main" id="{2FD0AF03-A508-4BDB-B0AB-31189D4395F1}"/>
              </a:ext>
            </a:extLst>
          </p:cNvPr>
          <p:cNvSpPr/>
          <p:nvPr/>
        </p:nvSpPr>
        <p:spPr>
          <a:xfrm flipH="1">
            <a:off x="6333433" y="1588162"/>
            <a:ext cx="150748" cy="4243823"/>
          </a:xfrm>
          <a:prstGeom prst="rightBrace">
            <a:avLst>
              <a:gd name="adj1" fmla="val 46883"/>
              <a:gd name="adj2" fmla="val 41781"/>
            </a:avLst>
          </a:prstGeom>
          <a:ln w="28575">
            <a:solidFill>
              <a:schemeClr val="accent3">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38CAF227-47C2-426F-A1E6-654DE2141ABA}"/>
              </a:ext>
            </a:extLst>
          </p:cNvPr>
          <p:cNvSpPr txBox="1"/>
          <p:nvPr/>
        </p:nvSpPr>
        <p:spPr>
          <a:xfrm>
            <a:off x="6031035" y="400802"/>
            <a:ext cx="6004721" cy="9541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Average Time &amp; Cost Required to Bring a New Molecule to Market</a:t>
            </a:r>
          </a:p>
        </p:txBody>
      </p:sp>
      <p:graphicFrame>
        <p:nvGraphicFramePr>
          <p:cNvPr id="5" name="Content Placeholder 6">
            <a:extLst>
              <a:ext uri="{FF2B5EF4-FFF2-40B4-BE49-F238E27FC236}">
                <a16:creationId xmlns:a16="http://schemas.microsoft.com/office/drawing/2014/main" id="{2DDE468A-6A5D-42BF-A3E0-E60459CC1E0A}"/>
              </a:ext>
            </a:extLst>
          </p:cNvPr>
          <p:cNvGraphicFramePr>
            <a:graphicFrameLocks/>
          </p:cNvGraphicFramePr>
          <p:nvPr/>
        </p:nvGraphicFramePr>
        <p:xfrm>
          <a:off x="6565628" y="1396925"/>
          <a:ext cx="5431670" cy="465299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5E6C9A1-2344-444F-8FE5-D726DB07E71B}"/>
              </a:ext>
            </a:extLst>
          </p:cNvPr>
          <p:cNvSpPr txBox="1"/>
          <p:nvPr/>
        </p:nvSpPr>
        <p:spPr>
          <a:xfrm>
            <a:off x="6646018" y="5943105"/>
            <a:ext cx="452559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Data, in part, from Sparks &amp; Lorsbach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200" b="0" i="0" u="none" strike="noStrike" kern="1200" cap="none" spc="0" normalizeH="0" baseline="0" noProof="0" dirty="0">
                <a:ln>
                  <a:noFill/>
                </a:ln>
                <a:solidFill>
                  <a:prstClr val="black"/>
                </a:solidFill>
                <a:effectLst/>
                <a:uLnTx/>
                <a:uFillTx/>
                <a:latin typeface="Arial"/>
                <a:ea typeface="+mn-ea"/>
                <a:cs typeface="+mn-cs"/>
              </a:rPr>
              <a:t>. 2017 </a:t>
            </a:r>
          </a:p>
        </p:txBody>
      </p:sp>
      <p:sp>
        <p:nvSpPr>
          <p:cNvPr id="8" name="TextBox 7">
            <a:extLst>
              <a:ext uri="{FF2B5EF4-FFF2-40B4-BE49-F238E27FC236}">
                <a16:creationId xmlns:a16="http://schemas.microsoft.com/office/drawing/2014/main" id="{5823C454-1F87-493E-995E-365E5DC5C136}"/>
              </a:ext>
            </a:extLst>
          </p:cNvPr>
          <p:cNvSpPr txBox="1"/>
          <p:nvPr/>
        </p:nvSpPr>
        <p:spPr>
          <a:xfrm>
            <a:off x="8397092" y="3674133"/>
            <a:ext cx="3595099" cy="64633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1967: 5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$3.4 million (= $27 million 2020)</a:t>
            </a:r>
          </a:p>
        </p:txBody>
      </p:sp>
      <p:sp>
        <p:nvSpPr>
          <p:cNvPr id="9" name="TextBox 8">
            <a:extLst>
              <a:ext uri="{FF2B5EF4-FFF2-40B4-BE49-F238E27FC236}">
                <a16:creationId xmlns:a16="http://schemas.microsoft.com/office/drawing/2014/main" id="{30799B45-9D75-4CA1-8F08-4911BFDAB687}"/>
              </a:ext>
            </a:extLst>
          </p:cNvPr>
          <p:cNvSpPr txBox="1"/>
          <p:nvPr/>
        </p:nvSpPr>
        <p:spPr>
          <a:xfrm>
            <a:off x="7542898" y="1714302"/>
            <a:ext cx="3251772" cy="64633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2010-2014: 11.3 years, $286 million (~$325 million 2020)</a:t>
            </a:r>
          </a:p>
        </p:txBody>
      </p:sp>
      <p:sp>
        <p:nvSpPr>
          <p:cNvPr id="25" name="Footer Placeholder 2">
            <a:extLst>
              <a:ext uri="{FF2B5EF4-FFF2-40B4-BE49-F238E27FC236}">
                <a16:creationId xmlns:a16="http://schemas.microsoft.com/office/drawing/2014/main" id="{E81B2C75-8FE9-4DFE-94F0-630224468D7F}"/>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25198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S-ProfilePresentation_NO-TEXT4.jpg">
            <a:extLst>
              <a:ext uri="{FF2B5EF4-FFF2-40B4-BE49-F238E27FC236}">
                <a16:creationId xmlns:a16="http://schemas.microsoft.com/office/drawing/2014/main" id="{6DBAA093-122A-4A67-A6A7-7454981CFA06}"/>
              </a:ext>
            </a:extLst>
          </p:cNvPr>
          <p:cNvPicPr>
            <a:picLocks noChangeAspect="1"/>
          </p:cNvPicPr>
          <p:nvPr/>
        </p:nvPicPr>
        <p:blipFill rotWithShape="1">
          <a:blip r:embed="rId2" cstate="screen"/>
          <a:srcRect r="52334"/>
          <a:stretch/>
        </p:blipFill>
        <p:spPr>
          <a:xfrm>
            <a:off x="7556070" y="1198675"/>
            <a:ext cx="4358562" cy="4828231"/>
          </a:xfrm>
          <a:prstGeom prst="rect">
            <a:avLst/>
          </a:prstGeom>
        </p:spPr>
      </p:pic>
      <p:sp>
        <p:nvSpPr>
          <p:cNvPr id="2" name="Slide Number Placeholder 1">
            <a:extLst>
              <a:ext uri="{FF2B5EF4-FFF2-40B4-BE49-F238E27FC236}">
                <a16:creationId xmlns:a16="http://schemas.microsoft.com/office/drawing/2014/main" id="{B221AA0A-7794-4B80-98F8-D74B7757D4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Box 14">
            <a:extLst>
              <a:ext uri="{FF2B5EF4-FFF2-40B4-BE49-F238E27FC236}">
                <a16:creationId xmlns:a16="http://schemas.microsoft.com/office/drawing/2014/main" id="{45EC66EE-C57F-4FBE-88B6-B5EC9625D899}"/>
              </a:ext>
            </a:extLst>
          </p:cNvPr>
          <p:cNvSpPr txBox="1">
            <a:spLocks noChangeArrowheads="1"/>
          </p:cNvSpPr>
          <p:nvPr/>
        </p:nvSpPr>
        <p:spPr bwMode="auto">
          <a:xfrm>
            <a:off x="326967" y="416488"/>
            <a:ext cx="7457156"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Lessons Learned:</a:t>
            </a:r>
          </a:p>
        </p:txBody>
      </p:sp>
      <p:sp>
        <p:nvSpPr>
          <p:cNvPr id="4" name="Content Placeholder 3">
            <a:extLst>
              <a:ext uri="{FF2B5EF4-FFF2-40B4-BE49-F238E27FC236}">
                <a16:creationId xmlns:a16="http://schemas.microsoft.com/office/drawing/2014/main" id="{7325D26F-D7C8-40C4-9A48-9A079972F2E4}"/>
              </a:ext>
            </a:extLst>
          </p:cNvPr>
          <p:cNvSpPr txBox="1">
            <a:spLocks/>
          </p:cNvSpPr>
          <p:nvPr/>
        </p:nvSpPr>
        <p:spPr>
          <a:xfrm>
            <a:off x="326967" y="1198675"/>
            <a:ext cx="7457156" cy="4684872"/>
          </a:xfrm>
          <a:prstGeom prst="rect">
            <a:avLst/>
          </a:prstGeom>
        </p:spPr>
        <p:txBody>
          <a:bodyPr wrap="square">
            <a:spAutoFit/>
          </a:bodyPr>
          <a:lst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The driving forces creating opportunities for innovation in crop protection include:</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Increased Global Demand for Food</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Pest Resistance to Available Crop Protection Compounds </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Climate Change - Pest Shifts &amp; New Pests</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Changing Grower Needs</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Consumer / Public Perceptions </a:t>
            </a:r>
          </a:p>
          <a:p>
            <a:pPr marL="685794" marR="0" lvl="2" indent="-228594"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Changing Regulatory Requirements</a:t>
            </a:r>
          </a:p>
          <a:p>
            <a:pPr marL="457200" marR="0" lvl="2"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Bringing a new crop protection molecule to market takes time and is costly, but is critical to continue to support the global demand for food in the future</a:t>
            </a:r>
          </a:p>
        </p:txBody>
      </p:sp>
      <p:sp>
        <p:nvSpPr>
          <p:cNvPr id="12" name="Footer Placeholder 2">
            <a:extLst>
              <a:ext uri="{FF2B5EF4-FFF2-40B4-BE49-F238E27FC236}">
                <a16:creationId xmlns:a16="http://schemas.microsoft.com/office/drawing/2014/main" id="{7174BCF7-88E8-40EF-BB98-8D48B9EDDDE4}"/>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791102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21D94BB-27EF-443F-A2E2-66CB7BD3ED05}"/>
              </a:ext>
            </a:extLst>
          </p:cNvPr>
          <p:cNvGrpSpPr/>
          <p:nvPr/>
        </p:nvGrpSpPr>
        <p:grpSpPr>
          <a:xfrm>
            <a:off x="8826705" y="3002292"/>
            <a:ext cx="3148958" cy="3188568"/>
            <a:chOff x="2867379" y="2006887"/>
            <a:chExt cx="3148958" cy="3188568"/>
          </a:xfrm>
        </p:grpSpPr>
        <p:grpSp>
          <p:nvGrpSpPr>
            <p:cNvPr id="7" name="Group 6">
              <a:extLst>
                <a:ext uri="{FF2B5EF4-FFF2-40B4-BE49-F238E27FC236}">
                  <a16:creationId xmlns:a16="http://schemas.microsoft.com/office/drawing/2014/main" id="{73A70E85-0626-4709-8130-94B6D8E3F996}"/>
                </a:ext>
              </a:extLst>
            </p:cNvPr>
            <p:cNvGrpSpPr/>
            <p:nvPr/>
          </p:nvGrpSpPr>
          <p:grpSpPr>
            <a:xfrm>
              <a:off x="3065197" y="2130036"/>
              <a:ext cx="2629022" cy="2701738"/>
              <a:chOff x="2585722" y="1680839"/>
              <a:chExt cx="3216337" cy="3059195"/>
            </a:xfrm>
          </p:grpSpPr>
          <p:pic>
            <p:nvPicPr>
              <p:cNvPr id="14" name="Graphic 13" descr="Map compass">
                <a:extLst>
                  <a:ext uri="{FF2B5EF4-FFF2-40B4-BE49-F238E27FC236}">
                    <a16:creationId xmlns:a16="http://schemas.microsoft.com/office/drawing/2014/main" id="{0D8FCFE3-D99D-45FA-A98A-170A34CAB3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4262" y="2006887"/>
                <a:ext cx="2693527" cy="2693527"/>
              </a:xfrm>
              <a:prstGeom prst="rect">
                <a:avLst/>
              </a:prstGeom>
            </p:spPr>
          </p:pic>
          <p:sp>
            <p:nvSpPr>
              <p:cNvPr id="5" name="TextBox 4">
                <a:extLst>
                  <a:ext uri="{FF2B5EF4-FFF2-40B4-BE49-F238E27FC236}">
                    <a16:creationId xmlns:a16="http://schemas.microsoft.com/office/drawing/2014/main" id="{904BF2E9-B58F-4288-9D96-42CD968DF008}"/>
                  </a:ext>
                </a:extLst>
              </p:cNvPr>
              <p:cNvSpPr txBox="1"/>
              <p:nvPr/>
            </p:nvSpPr>
            <p:spPr>
              <a:xfrm>
                <a:off x="4003250" y="1680839"/>
                <a:ext cx="467590" cy="40380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N</a:t>
                </a:r>
              </a:p>
            </p:txBody>
          </p:sp>
          <p:sp>
            <p:nvSpPr>
              <p:cNvPr id="16" name="TextBox 15">
                <a:extLst>
                  <a:ext uri="{FF2B5EF4-FFF2-40B4-BE49-F238E27FC236}">
                    <a16:creationId xmlns:a16="http://schemas.microsoft.com/office/drawing/2014/main" id="{ED5EE78E-644A-4850-A3FE-27D23F12E060}"/>
                  </a:ext>
                </a:extLst>
              </p:cNvPr>
              <p:cNvSpPr txBox="1"/>
              <p:nvPr/>
            </p:nvSpPr>
            <p:spPr>
              <a:xfrm>
                <a:off x="2585722" y="3025196"/>
                <a:ext cx="467590" cy="40380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W</a:t>
                </a:r>
              </a:p>
            </p:txBody>
          </p:sp>
          <p:sp>
            <p:nvSpPr>
              <p:cNvPr id="20" name="TextBox 19">
                <a:extLst>
                  <a:ext uri="{FF2B5EF4-FFF2-40B4-BE49-F238E27FC236}">
                    <a16:creationId xmlns:a16="http://schemas.microsoft.com/office/drawing/2014/main" id="{87719429-1B43-418D-AAD3-7E80E212EC7C}"/>
                  </a:ext>
                </a:extLst>
              </p:cNvPr>
              <p:cNvSpPr txBox="1"/>
              <p:nvPr/>
            </p:nvSpPr>
            <p:spPr>
              <a:xfrm>
                <a:off x="3983125" y="4336230"/>
                <a:ext cx="467590" cy="40380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S</a:t>
                </a:r>
              </a:p>
            </p:txBody>
          </p:sp>
          <p:sp>
            <p:nvSpPr>
              <p:cNvPr id="21" name="TextBox 20">
                <a:extLst>
                  <a:ext uri="{FF2B5EF4-FFF2-40B4-BE49-F238E27FC236}">
                    <a16:creationId xmlns:a16="http://schemas.microsoft.com/office/drawing/2014/main" id="{65DE20CB-E84F-4D1A-A413-A526BBE80DEE}"/>
                  </a:ext>
                </a:extLst>
              </p:cNvPr>
              <p:cNvSpPr txBox="1"/>
              <p:nvPr/>
            </p:nvSpPr>
            <p:spPr>
              <a:xfrm>
                <a:off x="5334469" y="3011421"/>
                <a:ext cx="467590" cy="40380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ea typeface="+mn-ea"/>
                    <a:cs typeface="+mn-cs"/>
                  </a:rPr>
                  <a:t>E</a:t>
                </a:r>
              </a:p>
            </p:txBody>
          </p:sp>
        </p:grpSp>
        <p:sp>
          <p:nvSpPr>
            <p:cNvPr id="13" name="Oval 12">
              <a:extLst>
                <a:ext uri="{FF2B5EF4-FFF2-40B4-BE49-F238E27FC236}">
                  <a16:creationId xmlns:a16="http://schemas.microsoft.com/office/drawing/2014/main" id="{A4C02B69-DF5F-4004-A9DF-C5B7E562E13E}"/>
                </a:ext>
              </a:extLst>
            </p:cNvPr>
            <p:cNvSpPr/>
            <p:nvPr/>
          </p:nvSpPr>
          <p:spPr>
            <a:xfrm>
              <a:off x="2867379" y="2006887"/>
              <a:ext cx="3148958" cy="318856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9539F4E-8E93-456E-AF39-AD26B8ECB417}"/>
                </a:ext>
              </a:extLst>
            </p:cNvPr>
            <p:cNvSpPr/>
            <p:nvPr/>
          </p:nvSpPr>
          <p:spPr>
            <a:xfrm rot="19656428">
              <a:off x="5558582" y="2397699"/>
              <a:ext cx="376707" cy="853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25" name="Straight Arrow Connector 24">
              <a:extLst>
                <a:ext uri="{FF2B5EF4-FFF2-40B4-BE49-F238E27FC236}">
                  <a16:creationId xmlns:a16="http://schemas.microsoft.com/office/drawing/2014/main" id="{6F12EA01-0945-49EE-BDA9-16069EE72E0A}"/>
                </a:ext>
              </a:extLst>
            </p:cNvPr>
            <p:cNvCxnSpPr>
              <a:cxnSpLocks/>
            </p:cNvCxnSpPr>
            <p:nvPr/>
          </p:nvCxnSpPr>
          <p:spPr>
            <a:xfrm>
              <a:off x="5550259" y="2454816"/>
              <a:ext cx="145472" cy="12314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Content Placeholder 11">
            <a:extLst>
              <a:ext uri="{FF2B5EF4-FFF2-40B4-BE49-F238E27FC236}">
                <a16:creationId xmlns:a16="http://schemas.microsoft.com/office/drawing/2014/main" id="{50019E5B-BDB2-415E-9E78-33BAE13C3ABB}"/>
              </a:ext>
            </a:extLst>
          </p:cNvPr>
          <p:cNvSpPr>
            <a:spLocks noGrp="1"/>
          </p:cNvSpPr>
          <p:nvPr>
            <p:ph idx="1"/>
          </p:nvPr>
        </p:nvSpPr>
        <p:spPr>
          <a:xfrm>
            <a:off x="494021" y="1610237"/>
            <a:ext cx="8516872" cy="3026470"/>
          </a:xfrm>
        </p:spPr>
        <p:txBody>
          <a:bodyPr wrap="square">
            <a:spAutoFit/>
          </a:bodyPr>
          <a:lstStyle/>
          <a:p>
            <a:pPr marL="342900" indent="-342900">
              <a:buFont typeface="Arial" panose="020B0604020202020204" pitchFamily="34" charset="0"/>
              <a:buChar char="•"/>
            </a:pPr>
            <a:r>
              <a:rPr lang="en-US" sz="2800" b="1" dirty="0"/>
              <a:t>Corteva’s commitment to sustainability</a:t>
            </a:r>
          </a:p>
          <a:p>
            <a:pPr marL="342900" indent="-342900">
              <a:buFont typeface="Arial" panose="020B0604020202020204" pitchFamily="34" charset="0"/>
              <a:buChar char="•"/>
            </a:pPr>
            <a:r>
              <a:rPr lang="en-US" sz="2800" b="1" dirty="0"/>
              <a:t>Discovery of crop protection compounds</a:t>
            </a:r>
          </a:p>
          <a:p>
            <a:pPr marL="342900" indent="-342900">
              <a:buFont typeface="Arial" panose="020B0604020202020204" pitchFamily="34" charset="0"/>
              <a:buChar char="•"/>
            </a:pPr>
            <a:r>
              <a:rPr lang="en-US" sz="2800" b="1" dirty="0"/>
              <a:t>Impact of natural products (NPs)</a:t>
            </a:r>
          </a:p>
          <a:p>
            <a:pPr marL="342900" indent="-342900">
              <a:buFont typeface="Arial" panose="020B0604020202020204" pitchFamily="34" charset="0"/>
              <a:buChar char="•"/>
            </a:pPr>
            <a:r>
              <a:rPr lang="en-US" sz="2800" b="1" dirty="0"/>
              <a:t>Where can NPs take us </a:t>
            </a:r>
          </a:p>
          <a:p>
            <a:pPr marL="571500" lvl="1" indent="-342900"/>
            <a:r>
              <a:rPr lang="en-US" sz="2800" b="1" dirty="0"/>
              <a:t>Examples from the spinosyns</a:t>
            </a:r>
          </a:p>
        </p:txBody>
      </p:sp>
      <p:sp>
        <p:nvSpPr>
          <p:cNvPr id="4" name="Slide Number Placeholder 3">
            <a:extLst>
              <a:ext uri="{FF2B5EF4-FFF2-40B4-BE49-F238E27FC236}">
                <a16:creationId xmlns:a16="http://schemas.microsoft.com/office/drawing/2014/main" id="{8EABC5A3-E005-4903-A603-692496889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 Box 14">
            <a:extLst>
              <a:ext uri="{FF2B5EF4-FFF2-40B4-BE49-F238E27FC236}">
                <a16:creationId xmlns:a16="http://schemas.microsoft.com/office/drawing/2014/main" id="{A4F00AF7-7988-48D5-85AB-250DDEFB8F5C}"/>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Crop Protection Discovery  -  Where to Start?</a:t>
            </a:r>
            <a:endPar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8" name="Footer Placeholder 2">
            <a:extLst>
              <a:ext uri="{FF2B5EF4-FFF2-40B4-BE49-F238E27FC236}">
                <a16:creationId xmlns:a16="http://schemas.microsoft.com/office/drawing/2014/main" id="{8D9D2248-779C-4A71-B0EF-C70ED338FC23}"/>
              </a:ext>
            </a:extLst>
          </p:cNvPr>
          <p:cNvSpPr>
            <a:spLocks noGrp="1"/>
          </p:cNvSpPr>
          <p:nvPr>
            <p:ph type="ftr" sz="quarter" idx="11"/>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a:ea typeface="+mn-ea"/>
                <a:cs typeface="+mn-cs"/>
              </a:rPr>
              <a:t>Approved for External Release</a:t>
            </a:r>
          </a:p>
        </p:txBody>
      </p:sp>
    </p:spTree>
    <p:extLst>
      <p:ext uri="{BB962C8B-B14F-4D97-AF65-F5344CB8AC3E}">
        <p14:creationId xmlns:p14="http://schemas.microsoft.com/office/powerpoint/2010/main" val="3213388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B85AE2-4689-C94B-B516-88F854ED3E02}"/>
              </a:ext>
            </a:extLst>
          </p:cNvPr>
          <p:cNvSpPr txBox="1"/>
          <p:nvPr/>
        </p:nvSpPr>
        <p:spPr>
          <a:xfrm>
            <a:off x="14974645" y="6465346"/>
            <a:ext cx="0" cy="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5" name="Picture 4" descr="A picture containing person, photo, man, holding&#10;&#10;Description automatically generated">
            <a:extLst>
              <a:ext uri="{FF2B5EF4-FFF2-40B4-BE49-F238E27FC236}">
                <a16:creationId xmlns:a16="http://schemas.microsoft.com/office/drawing/2014/main" id="{115882C6-B7ED-3A45-8636-35255AD3F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2635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C9780C34-3681-194D-ADB8-F78C32250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4590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78B1502E-054A-4772-8C2E-654561D26886}"/>
              </a:ext>
            </a:extLst>
          </p:cNvPr>
          <p:cNvSpPr>
            <a:spLocks noGrp="1"/>
          </p:cNvSpPr>
          <p:nvPr>
            <p:ph idx="1"/>
          </p:nvPr>
        </p:nvSpPr>
        <p:spPr>
          <a:xfrm>
            <a:off x="451226" y="1262154"/>
            <a:ext cx="11064240" cy="4846320"/>
          </a:xfrm>
        </p:spPr>
        <p:txBody>
          <a:bodyPr/>
          <a:lstStyle/>
          <a:p>
            <a:pPr marL="342900" indent="-342900">
              <a:buFont typeface="Arial" panose="020B0604020202020204" pitchFamily="34" charset="0"/>
              <a:buChar char="•"/>
            </a:pPr>
            <a:r>
              <a:rPr lang="en-US" sz="2800" b="1" dirty="0"/>
              <a:t>Every newly developed Corteva Agriscience innovation from our pipeline will meet our sustainability criteria by 2025</a:t>
            </a:r>
          </a:p>
          <a:p>
            <a:pPr marL="342900" indent="-342900">
              <a:buFont typeface="Arial" panose="020B0604020202020204" pitchFamily="34" charset="0"/>
              <a:buChar char="•"/>
            </a:pPr>
            <a:r>
              <a:rPr lang="en-US" sz="2800" b="1" dirty="0"/>
              <a:t>Sustainability assessed and tracked at every stage and applies to all pipeline projects</a:t>
            </a:r>
          </a:p>
        </p:txBody>
      </p:sp>
      <p:pic>
        <p:nvPicPr>
          <p:cNvPr id="8" name="Picture 7">
            <a:extLst>
              <a:ext uri="{FF2B5EF4-FFF2-40B4-BE49-F238E27FC236}">
                <a16:creationId xmlns:a16="http://schemas.microsoft.com/office/drawing/2014/main" id="{3200B9A6-19F4-4100-840F-A27258468E09}"/>
              </a:ext>
            </a:extLst>
          </p:cNvPr>
          <p:cNvPicPr>
            <a:picLocks noChangeAspect="1"/>
          </p:cNvPicPr>
          <p:nvPr/>
        </p:nvPicPr>
        <p:blipFill rotWithShape="1">
          <a:blip r:embed="rId3"/>
          <a:srcRect l="1441" t="71444" r="1604"/>
          <a:stretch/>
        </p:blipFill>
        <p:spPr>
          <a:xfrm>
            <a:off x="944752" y="3619004"/>
            <a:ext cx="10326879" cy="2365185"/>
          </a:xfrm>
          <a:prstGeom prst="rect">
            <a:avLst/>
          </a:prstGeom>
        </p:spPr>
      </p:pic>
      <p:sp>
        <p:nvSpPr>
          <p:cNvPr id="7" name="Footer Placeholder 5">
            <a:extLst>
              <a:ext uri="{FF2B5EF4-FFF2-40B4-BE49-F238E27FC236}">
                <a16:creationId xmlns:a16="http://schemas.microsoft.com/office/drawing/2014/main" id="{D1161B9B-C3A0-4400-9FDC-768CA55D20A1}"/>
              </a:ext>
            </a:extLst>
          </p:cNvPr>
          <p:cNvSpPr txBox="1">
            <a:spLocks/>
          </p:cNvSpPr>
          <p:nvPr/>
        </p:nvSpPr>
        <p:spPr bwMode="white">
          <a:xfrm>
            <a:off x="7525512"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a:ea typeface="+mn-ea"/>
                <a:cs typeface="+mn-cs"/>
              </a:rPr>
              <a:t>Approved for External Release</a:t>
            </a:r>
          </a:p>
        </p:txBody>
      </p:sp>
      <p:sp>
        <p:nvSpPr>
          <p:cNvPr id="10" name="Text Box 14">
            <a:extLst>
              <a:ext uri="{FF2B5EF4-FFF2-40B4-BE49-F238E27FC236}">
                <a16:creationId xmlns:a16="http://schemas.microsoft.com/office/drawing/2014/main" id="{9B9E0BB2-A215-4BAF-B747-D62DC2EADB3F}"/>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R&amp;D Sustainable Innovation</a:t>
            </a:r>
            <a:endPar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351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3333" y="2529427"/>
            <a:ext cx="8104766" cy="533400"/>
          </a:xfrm>
        </p:spPr>
        <p:txBody>
          <a:bodyPr>
            <a:noAutofit/>
          </a:bodyPr>
          <a:lstStyle/>
          <a:p>
            <a:pPr marL="0" indent="0">
              <a:buNone/>
            </a:pPr>
            <a:r>
              <a:rPr lang="en-US" sz="2200" b="1" dirty="0">
                <a:solidFill>
                  <a:srgbClr val="C00000"/>
                </a:solidFill>
                <a:ea typeface="Lato" panose="020F0502020204030203" pitchFamily="34" charset="0"/>
                <a:cs typeface="Lato" panose="020F0502020204030203" pitchFamily="34" charset="0"/>
              </a:rPr>
              <a:t>What factors may be important to consider when developing sustainable crop protection products? </a:t>
            </a:r>
            <a:r>
              <a:rPr lang="en-US" sz="1600" dirty="0">
                <a:ea typeface="Lato" panose="020F0502020204030203" pitchFamily="34" charset="0"/>
                <a:cs typeface="Lato" panose="020F0502020204030203" pitchFamily="34" charset="0"/>
              </a:rPr>
              <a:t>(Select all that apply)</a:t>
            </a:r>
            <a:endParaRPr lang="en-US" sz="2200" dirty="0">
              <a:ea typeface="Lato" panose="020F0502020204030203" pitchFamily="34" charset="0"/>
              <a:cs typeface="Lato" panose="020F0502020204030203" pitchFamily="34" charset="0"/>
            </a:endParaRPr>
          </a:p>
        </p:txBody>
      </p:sp>
      <p:sp>
        <p:nvSpPr>
          <p:cNvPr id="8" name="Rectangle 3"/>
          <p:cNvSpPr>
            <a:spLocks noChangeArrowheads="1"/>
          </p:cNvSpPr>
          <p:nvPr/>
        </p:nvSpPr>
        <p:spPr bwMode="auto">
          <a:xfrm>
            <a:off x="1315814" y="6219817"/>
            <a:ext cx="9559830" cy="369887"/>
          </a:xfrm>
          <a:prstGeom prst="rect">
            <a:avLst/>
          </a:prstGeom>
          <a:solidFill>
            <a:schemeClr val="bg1"/>
          </a:solidFill>
          <a:ln w="9525">
            <a:solidFill>
              <a:srgbClr val="C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If your answer differs greatly from the choices above </a:t>
            </a:r>
            <a:r>
              <a:rPr kumimoji="0" lang="en-US" alt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tell us in the chat! </a:t>
            </a:r>
          </a:p>
        </p:txBody>
      </p:sp>
      <p:sp>
        <p:nvSpPr>
          <p:cNvPr id="12" name="Rectangle 11">
            <a:extLst>
              <a:ext uri="{FF2B5EF4-FFF2-40B4-BE49-F238E27FC236}">
                <a16:creationId xmlns:a16="http://schemas.microsoft.com/office/drawing/2014/main" id="{21AAAC25-5557-4F66-A06C-B7BEC8B3DDEC}"/>
              </a:ext>
            </a:extLst>
          </p:cNvPr>
          <p:cNvSpPr/>
          <p:nvPr/>
        </p:nvSpPr>
        <p:spPr>
          <a:xfrm>
            <a:off x="1883043" y="3354469"/>
            <a:ext cx="8208216" cy="2339871"/>
          </a:xfrm>
          <a:prstGeom prst="rect">
            <a:avLst/>
          </a:prstGeom>
        </p:spPr>
        <p:txBody>
          <a:bodyPr wrap="square">
            <a:spAutoFit/>
          </a:bodyPr>
          <a:lstStyle/>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Mammalian Toxicology</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Ecotoxicology</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Environmental Risk and Exposure</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Bioaccumulation</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None of the Above</a:t>
            </a:r>
          </a:p>
        </p:txBody>
      </p:sp>
      <p:grpSp>
        <p:nvGrpSpPr>
          <p:cNvPr id="4" name="Group 3">
            <a:extLst>
              <a:ext uri="{FF2B5EF4-FFF2-40B4-BE49-F238E27FC236}">
                <a16:creationId xmlns:a16="http://schemas.microsoft.com/office/drawing/2014/main" id="{365045DB-729B-6E4A-9C50-1A6500D9C3AF}"/>
              </a:ext>
            </a:extLst>
          </p:cNvPr>
          <p:cNvGrpSpPr/>
          <p:nvPr/>
        </p:nvGrpSpPr>
        <p:grpSpPr>
          <a:xfrm>
            <a:off x="2041090" y="1233173"/>
            <a:ext cx="8135089" cy="1141497"/>
            <a:chOff x="2377108" y="1493605"/>
            <a:chExt cx="8135089" cy="1141497"/>
          </a:xfrm>
        </p:grpSpPr>
        <p:pic>
          <p:nvPicPr>
            <p:cNvPr id="13" name="Content Placeholder 4" descr="A red box&#10;&#10;Description automatically generated">
              <a:extLst>
                <a:ext uri="{FF2B5EF4-FFF2-40B4-BE49-F238E27FC236}">
                  <a16:creationId xmlns:a16="http://schemas.microsoft.com/office/drawing/2014/main" id="{37059EE9-C39D-1F4E-A3D5-1B38DF926A04}"/>
                </a:ext>
              </a:extLst>
            </p:cNvPr>
            <p:cNvPicPr>
              <a:picLocks noChangeAspect="1"/>
            </p:cNvPicPr>
            <p:nvPr/>
          </p:nvPicPr>
          <p:blipFill>
            <a:blip r:embed="rId3"/>
            <a:stretch>
              <a:fillRect/>
            </a:stretch>
          </p:blipFill>
          <p:spPr>
            <a:xfrm>
              <a:off x="2377108" y="1493605"/>
              <a:ext cx="1198422" cy="1141497"/>
            </a:xfrm>
            <a:prstGeom prst="roundRect">
              <a:avLst>
                <a:gd name="adj" fmla="val 3876"/>
              </a:avLst>
            </a:prstGeom>
            <a:ln>
              <a:noFill/>
            </a:ln>
            <a:effectLst/>
          </p:spPr>
        </p:pic>
        <p:sp>
          <p:nvSpPr>
            <p:cNvPr id="19" name="TextBox 18">
              <a:extLst>
                <a:ext uri="{FF2B5EF4-FFF2-40B4-BE49-F238E27FC236}">
                  <a16:creationId xmlns:a16="http://schemas.microsoft.com/office/drawing/2014/main" id="{BD2A40C1-D118-804A-94AE-5296C762236B}"/>
                </a:ext>
              </a:extLst>
            </p:cNvPr>
            <p:cNvSpPr txBox="1"/>
            <p:nvPr/>
          </p:nvSpPr>
          <p:spPr>
            <a:xfrm>
              <a:off x="3614155" y="2175052"/>
              <a:ext cx="689804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ANSWER THE QUESTION ON THE INTERACTIVE SCREEN IN ONE MOMENT</a:t>
              </a:r>
            </a:p>
          </p:txBody>
        </p:sp>
        <p:sp>
          <p:nvSpPr>
            <p:cNvPr id="20" name="TextBox 19">
              <a:extLst>
                <a:ext uri="{FF2B5EF4-FFF2-40B4-BE49-F238E27FC236}">
                  <a16:creationId xmlns:a16="http://schemas.microsoft.com/office/drawing/2014/main" id="{B97A09D5-49B9-5F40-A846-7BFF275A96BD}"/>
                </a:ext>
              </a:extLst>
            </p:cNvPr>
            <p:cNvSpPr txBox="1"/>
            <p:nvPr/>
          </p:nvSpPr>
          <p:spPr>
            <a:xfrm>
              <a:off x="4387604" y="1647900"/>
              <a:ext cx="5351145"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rPr>
                <a:t>Audience Survey Question</a:t>
              </a:r>
            </a:p>
          </p:txBody>
        </p:sp>
      </p:grpSp>
      <p:pic>
        <p:nvPicPr>
          <p:cNvPr id="9" name="Picture 8" descr="cattle.jpg">
            <a:extLst>
              <a:ext uri="{FF2B5EF4-FFF2-40B4-BE49-F238E27FC236}">
                <a16:creationId xmlns:a16="http://schemas.microsoft.com/office/drawing/2014/main" id="{935517CD-CFE4-47FB-B862-C664F4C1D54E}"/>
              </a:ext>
            </a:extLst>
          </p:cNvPr>
          <p:cNvPicPr>
            <a:picLocks noChangeAspect="1"/>
          </p:cNvPicPr>
          <p:nvPr/>
        </p:nvPicPr>
        <p:blipFill>
          <a:blip r:embed="rId4" cstate="screen"/>
          <a:srcRect/>
          <a:stretch>
            <a:fillRect/>
          </a:stretch>
        </p:blipFill>
        <p:spPr>
          <a:xfrm>
            <a:off x="9213742" y="3076093"/>
            <a:ext cx="2668240" cy="1590775"/>
          </a:xfrm>
          <a:prstGeom prst="rect">
            <a:avLst/>
          </a:prstGeom>
          <a:ln>
            <a:solidFill>
              <a:schemeClr val="bg1"/>
            </a:solidFill>
          </a:ln>
          <a:effectLst>
            <a:softEdge rad="31750"/>
          </a:effectLst>
        </p:spPr>
      </p:pic>
      <p:pic>
        <p:nvPicPr>
          <p:cNvPr id="10" name="Picture 12">
            <a:extLst>
              <a:ext uri="{FF2B5EF4-FFF2-40B4-BE49-F238E27FC236}">
                <a16:creationId xmlns:a16="http://schemas.microsoft.com/office/drawing/2014/main" id="{713F49CD-F8CC-49A9-B63B-A1B476B7D3A2}"/>
              </a:ext>
            </a:extLst>
          </p:cNvPr>
          <p:cNvPicPr>
            <a:picLocks noChangeAspect="1" noChangeArrowheads="1"/>
          </p:cNvPicPr>
          <p:nvPr/>
        </p:nvPicPr>
        <p:blipFill>
          <a:blip r:embed="rId5" cstate="screen"/>
          <a:srcRect/>
          <a:stretch>
            <a:fillRect/>
          </a:stretch>
        </p:blipFill>
        <p:spPr bwMode="auto">
          <a:xfrm>
            <a:off x="8586059" y="4339415"/>
            <a:ext cx="2724079" cy="1531839"/>
          </a:xfrm>
          <a:prstGeom prst="rect">
            <a:avLst/>
          </a:prstGeom>
          <a:noFill/>
          <a:ln w="19050">
            <a:noFill/>
            <a:miter lim="800000"/>
            <a:headEnd/>
            <a:tailEnd/>
          </a:ln>
          <a:effectLst>
            <a:softEdge rad="31750"/>
          </a:effectLst>
        </p:spPr>
      </p:pic>
    </p:spTree>
    <p:extLst>
      <p:ext uri="{BB962C8B-B14F-4D97-AF65-F5344CB8AC3E}">
        <p14:creationId xmlns:p14="http://schemas.microsoft.com/office/powerpoint/2010/main" val="2727194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B232239-A653-499D-B3D1-61C12AC997FB}"/>
              </a:ext>
            </a:extLst>
          </p:cNvPr>
          <p:cNvSpPr>
            <a:spLocks noGrp="1"/>
          </p:cNvSpPr>
          <p:nvPr>
            <p:ph type="subTitle" idx="13"/>
          </p:nvPr>
        </p:nvSpPr>
        <p:spPr>
          <a:xfrm>
            <a:off x="563884" y="1087056"/>
            <a:ext cx="11064231" cy="457200"/>
          </a:xfrm>
        </p:spPr>
        <p:txBody>
          <a:bodyPr/>
          <a:lstStyle/>
          <a:p>
            <a:r>
              <a:rPr lang="en-US" sz="1800" i="1" dirty="0">
                <a:solidFill>
                  <a:schemeClr val="accent1"/>
                </a:solidFill>
              </a:rPr>
              <a:t>Translates sustainability goals into tool to inform decision-making</a:t>
            </a:r>
          </a:p>
        </p:txBody>
      </p:sp>
      <p:sp>
        <p:nvSpPr>
          <p:cNvPr id="8" name="TextBox 1">
            <a:extLst>
              <a:ext uri="{FF2B5EF4-FFF2-40B4-BE49-F238E27FC236}">
                <a16:creationId xmlns:a16="http://schemas.microsoft.com/office/drawing/2014/main" id="{B658C903-9120-4E75-8574-425B81942E5B}"/>
              </a:ext>
            </a:extLst>
          </p:cNvPr>
          <p:cNvSpPr txBox="1"/>
          <p:nvPr/>
        </p:nvSpPr>
        <p:spPr>
          <a:xfrm>
            <a:off x="334976" y="5243978"/>
            <a:ext cx="2002871" cy="9307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a:ln>
                  <a:noFill/>
                </a:ln>
                <a:solidFill>
                  <a:prstClr val="black"/>
                </a:solidFill>
                <a:effectLst/>
                <a:uLnTx/>
                <a:uFillTx/>
                <a:latin typeface="Arial"/>
                <a:ea typeface="+mn-ea"/>
                <a:cs typeface="+mn-cs"/>
              </a:rPr>
              <a:t>Scoring 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Worst case =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Medium case =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Best case = 6</a:t>
            </a:r>
          </a:p>
        </p:txBody>
      </p:sp>
      <p:pic>
        <p:nvPicPr>
          <p:cNvPr id="9" name="Picture 8">
            <a:extLst>
              <a:ext uri="{FF2B5EF4-FFF2-40B4-BE49-F238E27FC236}">
                <a16:creationId xmlns:a16="http://schemas.microsoft.com/office/drawing/2014/main" id="{F40C2DE3-2468-43A3-AF3B-DCE09255F71E}"/>
              </a:ext>
            </a:extLst>
          </p:cNvPr>
          <p:cNvPicPr>
            <a:picLocks noChangeAspect="1"/>
          </p:cNvPicPr>
          <p:nvPr/>
        </p:nvPicPr>
        <p:blipFill>
          <a:blip r:embed="rId3"/>
          <a:stretch>
            <a:fillRect/>
          </a:stretch>
        </p:blipFill>
        <p:spPr>
          <a:xfrm>
            <a:off x="3390900" y="1667478"/>
            <a:ext cx="7962900" cy="4244340"/>
          </a:xfrm>
          <a:prstGeom prst="rect">
            <a:avLst/>
          </a:prstGeom>
          <a:ln>
            <a:noFill/>
          </a:ln>
          <a:effectLst>
            <a:softEdge rad="112500"/>
          </a:effectLst>
        </p:spPr>
      </p:pic>
      <p:sp>
        <p:nvSpPr>
          <p:cNvPr id="10" name="Rectangle 9">
            <a:extLst>
              <a:ext uri="{FF2B5EF4-FFF2-40B4-BE49-F238E27FC236}">
                <a16:creationId xmlns:a16="http://schemas.microsoft.com/office/drawing/2014/main" id="{DF23C330-C150-4479-A4D6-CB14CC29CC42}"/>
              </a:ext>
            </a:extLst>
          </p:cNvPr>
          <p:cNvSpPr/>
          <p:nvPr/>
        </p:nvSpPr>
        <p:spPr>
          <a:xfrm>
            <a:off x="962571" y="2830211"/>
            <a:ext cx="353654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Arial"/>
                <a:ea typeface="+mn-ea"/>
                <a:cs typeface="Calibri" panose="020F0502020204030204" pitchFamily="34" charset="0"/>
              </a:rPr>
              <a:t>Smaller Pie = Lower Hazard</a:t>
            </a:r>
            <a:endParaRPr kumimoji="0" lang="en-US" sz="2000" b="1" i="1" u="none" strike="noStrike" kern="1200" cap="none" spc="0" normalizeH="0" baseline="0" noProof="0">
              <a:ln>
                <a:noFill/>
              </a:ln>
              <a:solidFill>
                <a:prstClr val="black"/>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EFDE922A-791A-43B1-8AC7-7EE74ED9576C}"/>
              </a:ext>
            </a:extLst>
          </p:cNvPr>
          <p:cNvSpPr>
            <a:spLocks noGrp="1"/>
          </p:cNvSpPr>
          <p:nvPr>
            <p:ph type="ftr" sz="quarter" idx="11"/>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white"/>
                </a:solidFill>
                <a:effectLst/>
                <a:uLnTx/>
                <a:uFillTx/>
                <a:latin typeface="Arial"/>
                <a:ea typeface="+mn-ea"/>
                <a:cs typeface="+mn-cs"/>
              </a:rPr>
              <a:t>Approved for External Release</a:t>
            </a:r>
          </a:p>
        </p:txBody>
      </p:sp>
      <p:sp>
        <p:nvSpPr>
          <p:cNvPr id="11" name="Text Box 14">
            <a:extLst>
              <a:ext uri="{FF2B5EF4-FFF2-40B4-BE49-F238E27FC236}">
                <a16:creationId xmlns:a16="http://schemas.microsoft.com/office/drawing/2014/main" id="{8932BBEC-3980-49AD-A3F1-4602E1658360}"/>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Predictive Safety Center Sustainability Footprint Diagram</a:t>
            </a:r>
            <a:endPar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953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23992A-8BE2-A946-9FC9-F7F1439CBDF0}"/>
              </a:ext>
            </a:extLst>
          </p:cNvPr>
          <p:cNvPicPr>
            <a:picLocks noChangeAspect="1"/>
          </p:cNvPicPr>
          <p:nvPr/>
        </p:nvPicPr>
        <p:blipFill>
          <a:blip r:embed="rId3"/>
          <a:stretch>
            <a:fillRect/>
          </a:stretch>
        </p:blipFill>
        <p:spPr>
          <a:xfrm>
            <a:off x="544371" y="3811849"/>
            <a:ext cx="2026243" cy="2026243"/>
          </a:xfrm>
          <a:prstGeom prst="rect">
            <a:avLst/>
          </a:prstGeom>
        </p:spPr>
      </p:pic>
      <p:grpSp>
        <p:nvGrpSpPr>
          <p:cNvPr id="29" name="Group 28">
            <a:extLst>
              <a:ext uri="{FF2B5EF4-FFF2-40B4-BE49-F238E27FC236}">
                <a16:creationId xmlns:a16="http://schemas.microsoft.com/office/drawing/2014/main" id="{1943FB8D-9B1F-6948-83FF-84B522D23E50}"/>
              </a:ext>
            </a:extLst>
          </p:cNvPr>
          <p:cNvGrpSpPr/>
          <p:nvPr/>
        </p:nvGrpSpPr>
        <p:grpSpPr>
          <a:xfrm>
            <a:off x="350989" y="1779104"/>
            <a:ext cx="9737859" cy="6858000"/>
            <a:chOff x="350989" y="1726096"/>
            <a:chExt cx="9737859" cy="6858000"/>
          </a:xfrm>
        </p:grpSpPr>
        <p:pic>
          <p:nvPicPr>
            <p:cNvPr id="3" name="Picture 2" descr="Graphical user interface, application&#10;&#10;Description automatically generated">
              <a:extLst>
                <a:ext uri="{FF2B5EF4-FFF2-40B4-BE49-F238E27FC236}">
                  <a16:creationId xmlns:a16="http://schemas.microsoft.com/office/drawing/2014/main" id="{FECF40FE-4702-484A-B82E-92D0511D1D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4024" y="1726096"/>
              <a:ext cx="9683303" cy="6858000"/>
            </a:xfrm>
            <a:prstGeom prst="rect">
              <a:avLst/>
            </a:prstGeom>
          </p:spPr>
        </p:pic>
        <p:grpSp>
          <p:nvGrpSpPr>
            <p:cNvPr id="28" name="Group 27">
              <a:extLst>
                <a:ext uri="{FF2B5EF4-FFF2-40B4-BE49-F238E27FC236}">
                  <a16:creationId xmlns:a16="http://schemas.microsoft.com/office/drawing/2014/main" id="{522F2EE3-7738-4248-BFC3-C130CD06A1A2}"/>
                </a:ext>
              </a:extLst>
            </p:cNvPr>
            <p:cNvGrpSpPr/>
            <p:nvPr/>
          </p:nvGrpSpPr>
          <p:grpSpPr>
            <a:xfrm>
              <a:off x="7700415" y="3671569"/>
              <a:ext cx="2388433" cy="2506436"/>
              <a:chOff x="7700415" y="3671569"/>
              <a:chExt cx="2388433" cy="2506436"/>
            </a:xfrm>
          </p:grpSpPr>
          <p:sp>
            <p:nvSpPr>
              <p:cNvPr id="22" name="Rectangle 21">
                <a:extLst>
                  <a:ext uri="{FF2B5EF4-FFF2-40B4-BE49-F238E27FC236}">
                    <a16:creationId xmlns:a16="http://schemas.microsoft.com/office/drawing/2014/main" id="{7F90E396-AF60-3145-8E3F-22A983D87B2E}"/>
                  </a:ext>
                </a:extLst>
              </p:cNvPr>
              <p:cNvSpPr/>
              <p:nvPr/>
            </p:nvSpPr>
            <p:spPr>
              <a:xfrm>
                <a:off x="7700415" y="3671569"/>
                <a:ext cx="2388433" cy="2506436"/>
              </a:xfrm>
              <a:prstGeom prst="rect">
                <a:avLst/>
              </a:prstGeom>
              <a:solidFill>
                <a:srgbClr val="2466C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linkedin.com</a:t>
                </a:r>
                <a:r>
                  <a:rPr kumimoji="0" lang="en-US" altLang="en-US" sz="1400"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/company/</a:t>
                </a:r>
              </a:p>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american</a:t>
                </a:r>
                <a:r>
                  <a:rPr kumimoji="0" lang="en-US" altLang="en-US" sz="1400" b="0" i="0" u="none" strike="noStrike" kern="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-chemical-society</a:t>
                </a:r>
              </a:p>
            </p:txBody>
          </p:sp>
          <p:pic>
            <p:nvPicPr>
              <p:cNvPr id="9" name="Picture 8">
                <a:extLst>
                  <a:ext uri="{FF2B5EF4-FFF2-40B4-BE49-F238E27FC236}">
                    <a16:creationId xmlns:a16="http://schemas.microsoft.com/office/drawing/2014/main" id="{B983F5F9-D288-8741-A737-70AB99E5CA05}"/>
                  </a:ext>
                </a:extLst>
              </p:cNvPr>
              <p:cNvPicPr>
                <a:picLocks noChangeAspect="1"/>
              </p:cNvPicPr>
              <p:nvPr/>
            </p:nvPicPr>
            <p:blipFill>
              <a:blip r:embed="rId5">
                <a:extLst>
                  <a:ext uri="{28A0092B-C50C-407E-A947-70E740481C1C}">
                    <a14:useLocalDpi xmlns:a14="http://schemas.microsoft.com/office/drawing/2010/main" val="0"/>
                  </a:ext>
                </a:extLst>
              </a:blip>
              <a:srcRect t="1449" b="1449"/>
              <a:stretch/>
            </p:blipFill>
            <p:spPr>
              <a:xfrm>
                <a:off x="8130025" y="3982279"/>
                <a:ext cx="1530810" cy="1446698"/>
              </a:xfrm>
              <a:prstGeom prst="rect">
                <a:avLst/>
              </a:prstGeom>
            </p:spPr>
          </p:pic>
        </p:grpSp>
        <p:grpSp>
          <p:nvGrpSpPr>
            <p:cNvPr id="27" name="Group 26">
              <a:extLst>
                <a:ext uri="{FF2B5EF4-FFF2-40B4-BE49-F238E27FC236}">
                  <a16:creationId xmlns:a16="http://schemas.microsoft.com/office/drawing/2014/main" id="{FE86D064-A638-3A4E-9F4F-FB0C53DC702F}"/>
                </a:ext>
              </a:extLst>
            </p:cNvPr>
            <p:cNvGrpSpPr/>
            <p:nvPr/>
          </p:nvGrpSpPr>
          <p:grpSpPr>
            <a:xfrm>
              <a:off x="5248086" y="3670647"/>
              <a:ext cx="2388433" cy="2506436"/>
              <a:chOff x="5248086" y="3670647"/>
              <a:chExt cx="2388433" cy="2506436"/>
            </a:xfrm>
          </p:grpSpPr>
          <p:sp>
            <p:nvSpPr>
              <p:cNvPr id="20" name="Rectangle 19">
                <a:extLst>
                  <a:ext uri="{FF2B5EF4-FFF2-40B4-BE49-F238E27FC236}">
                    <a16:creationId xmlns:a16="http://schemas.microsoft.com/office/drawing/2014/main" id="{B749C263-47CF-AA40-8427-255F967D74C4}"/>
                  </a:ext>
                </a:extLst>
              </p:cNvPr>
              <p:cNvSpPr/>
              <p:nvPr/>
            </p:nvSpPr>
            <p:spPr>
              <a:xfrm>
                <a:off x="5248086" y="3670647"/>
                <a:ext cx="2388433" cy="2506436"/>
              </a:xfrm>
              <a:prstGeom prst="rect">
                <a:avLst/>
              </a:prstGeom>
              <a:solidFill>
                <a:srgbClr val="A740B3"/>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amerchemsociety</a:t>
                </a: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2" name="Picture 11">
                <a:extLst>
                  <a:ext uri="{FF2B5EF4-FFF2-40B4-BE49-F238E27FC236}">
                    <a16:creationId xmlns:a16="http://schemas.microsoft.com/office/drawing/2014/main" id="{B034357E-103A-A04E-B06B-5434EA498D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28993" y="4079468"/>
                <a:ext cx="1429566" cy="1409144"/>
              </a:xfrm>
              <a:prstGeom prst="rect">
                <a:avLst/>
              </a:prstGeom>
            </p:spPr>
          </p:pic>
        </p:grpSp>
        <p:grpSp>
          <p:nvGrpSpPr>
            <p:cNvPr id="26" name="Group 25">
              <a:extLst>
                <a:ext uri="{FF2B5EF4-FFF2-40B4-BE49-F238E27FC236}">
                  <a16:creationId xmlns:a16="http://schemas.microsoft.com/office/drawing/2014/main" id="{F6FBCCEF-7909-204D-B711-1DFD41BC8733}"/>
                </a:ext>
              </a:extLst>
            </p:cNvPr>
            <p:cNvGrpSpPr/>
            <p:nvPr/>
          </p:nvGrpSpPr>
          <p:grpSpPr>
            <a:xfrm>
              <a:off x="2798704" y="3670647"/>
              <a:ext cx="2388433" cy="2506436"/>
              <a:chOff x="2798704" y="3670647"/>
              <a:chExt cx="2388433" cy="2506436"/>
            </a:xfrm>
          </p:grpSpPr>
          <p:sp>
            <p:nvSpPr>
              <p:cNvPr id="18" name="Rectangle 17">
                <a:extLst>
                  <a:ext uri="{FF2B5EF4-FFF2-40B4-BE49-F238E27FC236}">
                    <a16:creationId xmlns:a16="http://schemas.microsoft.com/office/drawing/2014/main" id="{DDBA5AC1-E337-0D48-B79A-8D6367A18FC3}"/>
                  </a:ext>
                </a:extLst>
              </p:cNvPr>
              <p:cNvSpPr/>
              <p:nvPr/>
            </p:nvSpPr>
            <p:spPr>
              <a:xfrm>
                <a:off x="2798704" y="3670647"/>
                <a:ext cx="2388433" cy="2506436"/>
              </a:xfrm>
              <a:prstGeom prst="rect">
                <a:avLst/>
              </a:prstGeom>
              <a:solidFill>
                <a:srgbClr val="2E77F2"/>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300" b="0" i="0" u="none" strike="noStrike" kern="12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AmericanChemicalSociety</a:t>
                </a:r>
                <a:endParaRPr kumimoji="0" lang="en-US" sz="13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4" name="Picture 13" descr="Icon&#10;&#10;Description automatically generated with medium confidence">
                <a:extLst>
                  <a:ext uri="{FF2B5EF4-FFF2-40B4-BE49-F238E27FC236}">
                    <a16:creationId xmlns:a16="http://schemas.microsoft.com/office/drawing/2014/main" id="{624D5936-1EA4-2048-B3EB-31BF11220127}"/>
                  </a:ext>
                </a:extLst>
              </p:cNvPr>
              <p:cNvPicPr>
                <a:picLocks noChangeAspect="1"/>
              </p:cNvPicPr>
              <p:nvPr/>
            </p:nvPicPr>
            <p:blipFill>
              <a:blip r:embed="rId7" cstate="hqprint">
                <a:biLevel thresh="25000"/>
                <a:extLst>
                  <a:ext uri="{28A0092B-C50C-407E-A947-70E740481C1C}">
                    <a14:useLocalDpi xmlns:a14="http://schemas.microsoft.com/office/drawing/2010/main" val="0"/>
                  </a:ext>
                </a:extLst>
              </a:blip>
              <a:stretch>
                <a:fillRect/>
              </a:stretch>
            </p:blipFill>
            <p:spPr>
              <a:xfrm>
                <a:off x="3627552" y="4078157"/>
                <a:ext cx="727791" cy="1400715"/>
              </a:xfrm>
              <a:prstGeom prst="rect">
                <a:avLst/>
              </a:prstGeom>
            </p:spPr>
          </p:pic>
        </p:grpSp>
        <p:grpSp>
          <p:nvGrpSpPr>
            <p:cNvPr id="25" name="Group 24">
              <a:extLst>
                <a:ext uri="{FF2B5EF4-FFF2-40B4-BE49-F238E27FC236}">
                  <a16:creationId xmlns:a16="http://schemas.microsoft.com/office/drawing/2014/main" id="{85CAB7EA-2EEC-004E-9DBF-F50CA7A66086}"/>
                </a:ext>
              </a:extLst>
            </p:cNvPr>
            <p:cNvGrpSpPr/>
            <p:nvPr/>
          </p:nvGrpSpPr>
          <p:grpSpPr>
            <a:xfrm>
              <a:off x="350989" y="3670647"/>
              <a:ext cx="2388433" cy="2506436"/>
              <a:chOff x="350989" y="3670647"/>
              <a:chExt cx="2388433" cy="2506436"/>
            </a:xfrm>
          </p:grpSpPr>
          <p:sp>
            <p:nvSpPr>
              <p:cNvPr id="19" name="Rectangle 18">
                <a:extLst>
                  <a:ext uri="{FF2B5EF4-FFF2-40B4-BE49-F238E27FC236}">
                    <a16:creationId xmlns:a16="http://schemas.microsoft.com/office/drawing/2014/main" id="{CE2DAE03-0A3E-894D-B73B-1E6D44EDCF86}"/>
                  </a:ext>
                </a:extLst>
              </p:cNvPr>
              <p:cNvSpPr/>
              <p:nvPr/>
            </p:nvSpPr>
            <p:spPr>
              <a:xfrm>
                <a:off x="350989" y="3670647"/>
                <a:ext cx="2388433" cy="2506436"/>
              </a:xfrm>
              <a:prstGeom prst="rect">
                <a:avLst/>
              </a:prstGeom>
              <a:solidFill>
                <a:srgbClr val="55ABEE"/>
              </a:solidFill>
              <a:ln>
                <a:noFill/>
              </a:ln>
            </p:spPr>
            <p:style>
              <a:lnRef idx="2">
                <a:schemeClr val="accent1">
                  <a:shade val="50000"/>
                </a:schemeClr>
              </a:lnRef>
              <a:fillRef idx="1">
                <a:schemeClr val="accent1"/>
              </a:fillRef>
              <a:effectRef idx="0">
                <a:schemeClr val="accent1"/>
              </a:effectRef>
              <a:fontRef idx="minor">
                <a:schemeClr val="lt1"/>
              </a:fontRef>
            </p:style>
            <p:txBody>
              <a:bodyPr bIns="18288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1800" b="0" i="0" u="none" strike="noStrike" kern="1200" cap="none" spc="0" normalizeH="0" baseline="0" noProof="0" err="1">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rPr>
                  <a:t>AmerChemSociety</a:t>
                </a:r>
                <a:endParaRPr kumimoji="0" lang="en-US" sz="1800" b="0" i="0" u="none" strike="noStrike" kern="1200" cap="none" spc="0" normalizeH="0" baseline="0" noProof="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1" name="Picture 20">
                <a:extLst>
                  <a:ext uri="{FF2B5EF4-FFF2-40B4-BE49-F238E27FC236}">
                    <a16:creationId xmlns:a16="http://schemas.microsoft.com/office/drawing/2014/main" id="{258058C1-AF34-FB4C-915B-6FCF3AE5FC0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16431" y="4122730"/>
                <a:ext cx="1682120" cy="1365882"/>
              </a:xfrm>
              <a:prstGeom prst="rect">
                <a:avLst/>
              </a:prstGeom>
            </p:spPr>
          </p:pic>
        </p:grpSp>
      </p:grpSp>
      <p:grpSp>
        <p:nvGrpSpPr>
          <p:cNvPr id="4" name="Group 3">
            <a:extLst>
              <a:ext uri="{FF2B5EF4-FFF2-40B4-BE49-F238E27FC236}">
                <a16:creationId xmlns:a16="http://schemas.microsoft.com/office/drawing/2014/main" id="{25DBE317-D5C7-CE43-8E7B-DBA4686F39CF}"/>
              </a:ext>
            </a:extLst>
          </p:cNvPr>
          <p:cNvGrpSpPr/>
          <p:nvPr/>
        </p:nvGrpSpPr>
        <p:grpSpPr>
          <a:xfrm>
            <a:off x="6613385" y="1875225"/>
            <a:ext cx="4573060" cy="662058"/>
            <a:chOff x="6613385" y="1895545"/>
            <a:chExt cx="4573060" cy="662058"/>
          </a:xfrm>
        </p:grpSpPr>
        <p:sp>
          <p:nvSpPr>
            <p:cNvPr id="32" name="TextBox 31">
              <a:extLst>
                <a:ext uri="{FF2B5EF4-FFF2-40B4-BE49-F238E27FC236}">
                  <a16:creationId xmlns:a16="http://schemas.microsoft.com/office/drawing/2014/main" id="{3407DF7D-EA44-6841-BA23-06111671F4CC}"/>
                </a:ext>
              </a:extLst>
            </p:cNvPr>
            <p:cNvSpPr txBox="1"/>
            <p:nvPr/>
          </p:nvSpPr>
          <p:spPr>
            <a:xfrm>
              <a:off x="7334192" y="1903409"/>
              <a:ext cx="3852253" cy="646331"/>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1D52A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Let’s Get Social!</a:t>
              </a:r>
            </a:p>
          </p:txBody>
        </p:sp>
        <p:pic>
          <p:nvPicPr>
            <p:cNvPr id="33" name="Picture 32">
              <a:extLst>
                <a:ext uri="{FF2B5EF4-FFF2-40B4-BE49-F238E27FC236}">
                  <a16:creationId xmlns:a16="http://schemas.microsoft.com/office/drawing/2014/main" id="{955E63C8-5A9C-604F-A603-C82470B4806C}"/>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6613385" y="1895545"/>
              <a:ext cx="662058" cy="662058"/>
            </a:xfrm>
            <a:prstGeom prst="rect">
              <a:avLst/>
            </a:prstGeom>
          </p:spPr>
        </p:pic>
      </p:grpSp>
      <p:sp>
        <p:nvSpPr>
          <p:cNvPr id="34" name="TextBox 33">
            <a:extLst>
              <a:ext uri="{FF2B5EF4-FFF2-40B4-BE49-F238E27FC236}">
                <a16:creationId xmlns:a16="http://schemas.microsoft.com/office/drawing/2014/main" id="{AF462B47-2450-A44F-9CBE-DF0FCFC99D9D}"/>
              </a:ext>
            </a:extLst>
          </p:cNvPr>
          <p:cNvSpPr txBox="1"/>
          <p:nvPr/>
        </p:nvSpPr>
        <p:spPr>
          <a:xfrm>
            <a:off x="5755497" y="2595473"/>
            <a:ext cx="6436503" cy="92333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Follow the American Chemical Society </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on Twitter, Facebook, Instagram, and LinkedIn for the latest news, events, and connect with your colleagues across the Society.</a:t>
            </a:r>
          </a:p>
        </p:txBody>
      </p:sp>
      <p:sp>
        <p:nvSpPr>
          <p:cNvPr id="40" name="TextBox 39">
            <a:extLst>
              <a:ext uri="{FF2B5EF4-FFF2-40B4-BE49-F238E27FC236}">
                <a16:creationId xmlns:a16="http://schemas.microsoft.com/office/drawing/2014/main" id="{07194F51-6B82-4843-B3EF-17BD3B45DF8B}"/>
              </a:ext>
            </a:extLst>
          </p:cNvPr>
          <p:cNvSpPr txBox="1"/>
          <p:nvPr/>
        </p:nvSpPr>
        <p:spPr>
          <a:xfrm>
            <a:off x="5897217" y="6375242"/>
            <a:ext cx="58810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Contact ACS Webinars</a:t>
            </a:r>
            <a:r>
              <a:rPr kumimoji="0" lang="en-US" sz="2000" b="0" i="0" u="none" strike="noStrike" kern="1200" cap="none" spc="0" normalizeH="0" baseline="3000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2000" b="0"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 at </a:t>
            </a:r>
            <a:r>
              <a:rPr kumimoji="0" lang="en-US" sz="2000" b="1" i="0" u="none" strike="noStrike" kern="120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hlinkClick r:id="rId10"/>
              </a:rPr>
              <a:t>acswebinars@acs.org</a:t>
            </a:r>
            <a:endParaRPr kumimoji="0" lang="en-US" sz="2000" b="1"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71549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E7484-9A5A-4782-B938-48EF33D6B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A11759AF-3511-4D4D-9D8D-C9D726B0E170}"/>
              </a:ext>
            </a:extLst>
          </p:cNvPr>
          <p:cNvSpPr txBox="1"/>
          <p:nvPr/>
        </p:nvSpPr>
        <p:spPr>
          <a:xfrm>
            <a:off x="264220" y="4268340"/>
            <a:ext cx="304085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mn-ea"/>
                <a:cs typeface="+mn-cs"/>
              </a:rPr>
              <a:t>Novel Scaffolds, Ligand-based, Target site, Shape-based, Scaffold hopping, Diversity &amp; Fragment-based, 3</a:t>
            </a:r>
            <a:r>
              <a:rPr kumimoji="0" lang="en-US" sz="1800" b="1" i="0" u="none" strike="noStrike" kern="1200" cap="none" spc="0" normalizeH="0" baseline="30000" noProof="0" dirty="0">
                <a:ln>
                  <a:noFill/>
                </a:ln>
                <a:solidFill>
                  <a:srgbClr val="0070C0"/>
                </a:solidFill>
                <a:effectLst/>
                <a:uLnTx/>
                <a:uFillTx/>
                <a:latin typeface="Arial"/>
                <a:ea typeface="+mn-ea"/>
                <a:cs typeface="+mn-cs"/>
              </a:rPr>
              <a:t>rd</a:t>
            </a:r>
            <a:r>
              <a:rPr kumimoji="0" lang="en-US" sz="1800" b="1" i="0" u="none" strike="noStrike" kern="1200" cap="none" spc="0" normalizeH="0" baseline="0" noProof="0" dirty="0">
                <a:ln>
                  <a:noFill/>
                </a:ln>
                <a:solidFill>
                  <a:srgbClr val="0070C0"/>
                </a:solidFill>
                <a:effectLst/>
                <a:uLnTx/>
                <a:uFillTx/>
                <a:latin typeface="Arial"/>
                <a:ea typeface="+mn-ea"/>
                <a:cs typeface="+mn-cs"/>
              </a:rPr>
              <a:t> Party inputs, Data mining, Ag-like / Chem-based ideas</a:t>
            </a:r>
          </a:p>
        </p:txBody>
      </p:sp>
      <p:graphicFrame>
        <p:nvGraphicFramePr>
          <p:cNvPr id="5" name="Content Placeholder 6">
            <a:extLst>
              <a:ext uri="{FF2B5EF4-FFF2-40B4-BE49-F238E27FC236}">
                <a16:creationId xmlns:a16="http://schemas.microsoft.com/office/drawing/2014/main" id="{40FD3889-7A96-4E1A-8F3E-7DE36F894010}"/>
              </a:ext>
            </a:extLst>
          </p:cNvPr>
          <p:cNvGraphicFramePr>
            <a:graphicFrameLocks/>
          </p:cNvGraphicFramePr>
          <p:nvPr/>
        </p:nvGraphicFramePr>
        <p:xfrm>
          <a:off x="304799" y="1859566"/>
          <a:ext cx="6536267" cy="34143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193BFB9-EE42-403D-AFD1-AAC065DFEA3C}"/>
              </a:ext>
            </a:extLst>
          </p:cNvPr>
          <p:cNvSpPr txBox="1"/>
          <p:nvPr/>
        </p:nvSpPr>
        <p:spPr>
          <a:xfrm>
            <a:off x="324249" y="1018334"/>
            <a:ext cx="2502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Patents, Literature, Competitor inspired chemical space</a:t>
            </a:r>
          </a:p>
        </p:txBody>
      </p:sp>
      <p:sp>
        <p:nvSpPr>
          <p:cNvPr id="8" name="TextBox 7">
            <a:extLst>
              <a:ext uri="{FF2B5EF4-FFF2-40B4-BE49-F238E27FC236}">
                <a16:creationId xmlns:a16="http://schemas.microsoft.com/office/drawing/2014/main" id="{961CAE6D-8834-48C0-852C-6A83ACD17A29}"/>
              </a:ext>
            </a:extLst>
          </p:cNvPr>
          <p:cNvSpPr txBox="1"/>
          <p:nvPr/>
        </p:nvSpPr>
        <p:spPr>
          <a:xfrm>
            <a:off x="3572932" y="4910387"/>
            <a:ext cx="210826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Natural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Semi-synthetics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NP-inspired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Synthetic biology</a:t>
            </a:r>
            <a:endParaRPr kumimoji="0" lang="en-US"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11" name="Flowchart: Stored Data 10">
            <a:extLst>
              <a:ext uri="{FF2B5EF4-FFF2-40B4-BE49-F238E27FC236}">
                <a16:creationId xmlns:a16="http://schemas.microsoft.com/office/drawing/2014/main" id="{C30500C0-8E76-4388-B999-82D5056AE117}"/>
              </a:ext>
            </a:extLst>
          </p:cNvPr>
          <p:cNvSpPr/>
          <p:nvPr/>
        </p:nvSpPr>
        <p:spPr>
          <a:xfrm rot="10800000">
            <a:off x="4412097" y="2899821"/>
            <a:ext cx="995825" cy="955544"/>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EA97CAE7-8CFB-455F-84AD-32CBFCE2722B}"/>
              </a:ext>
            </a:extLst>
          </p:cNvPr>
          <p:cNvGrpSpPr/>
          <p:nvPr/>
        </p:nvGrpSpPr>
        <p:grpSpPr>
          <a:xfrm>
            <a:off x="5407922" y="2899821"/>
            <a:ext cx="4287952" cy="955544"/>
            <a:chOff x="7311802" y="2364776"/>
            <a:chExt cx="2923243" cy="891334"/>
          </a:xfrm>
          <a:effectLst>
            <a:outerShdw blurRad="50800" dist="38100" dir="2700000" algn="tl" rotWithShape="0">
              <a:prstClr val="black">
                <a:alpha val="40000"/>
              </a:prstClr>
            </a:outerShdw>
          </a:effectLst>
        </p:grpSpPr>
        <p:sp>
          <p:nvSpPr>
            <p:cNvPr id="12" name="Flowchart: Stored Data 11">
              <a:extLst>
                <a:ext uri="{FF2B5EF4-FFF2-40B4-BE49-F238E27FC236}">
                  <a16:creationId xmlns:a16="http://schemas.microsoft.com/office/drawing/2014/main" id="{77F3A204-EEAB-4D30-9BB7-A83525928B0F}"/>
                </a:ext>
              </a:extLst>
            </p:cNvPr>
            <p:cNvSpPr/>
            <p:nvPr/>
          </p:nvSpPr>
          <p:spPr>
            <a:xfrm rot="10800000">
              <a:off x="7311802" y="2364776"/>
              <a:ext cx="580605" cy="891333"/>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Isosceles Triangle 12">
              <a:extLst>
                <a:ext uri="{FF2B5EF4-FFF2-40B4-BE49-F238E27FC236}">
                  <a16:creationId xmlns:a16="http://schemas.microsoft.com/office/drawing/2014/main" id="{5D0FD07E-0696-4548-B581-07E33F362F03}"/>
                </a:ext>
              </a:extLst>
            </p:cNvPr>
            <p:cNvSpPr/>
            <p:nvPr/>
          </p:nvSpPr>
          <p:spPr>
            <a:xfrm rot="5400000">
              <a:off x="8566010" y="1587076"/>
              <a:ext cx="891331" cy="2446738"/>
            </a:xfrm>
            <a:prstGeom prst="triangle">
              <a:avLst>
                <a:gd name="adj" fmla="val 5233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FEA39B4-2D7F-4C45-934A-7AD7D7302F8B}"/>
                </a:ext>
              </a:extLst>
            </p:cNvPr>
            <p:cNvSpPr/>
            <p:nvPr/>
          </p:nvSpPr>
          <p:spPr>
            <a:xfrm>
              <a:off x="7750202" y="2403886"/>
              <a:ext cx="85183" cy="81311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9FBACA98-10B2-4170-9F23-4D32BF4C26C5}"/>
              </a:ext>
            </a:extLst>
          </p:cNvPr>
          <p:cNvSpPr txBox="1"/>
          <p:nvPr/>
        </p:nvSpPr>
        <p:spPr>
          <a:xfrm>
            <a:off x="5520860" y="3164867"/>
            <a:ext cx="307648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Actives - Leads – Phases </a:t>
            </a:r>
          </a:p>
        </p:txBody>
      </p:sp>
      <p:sp>
        <p:nvSpPr>
          <p:cNvPr id="17" name="TextBox 16">
            <a:extLst>
              <a:ext uri="{FF2B5EF4-FFF2-40B4-BE49-F238E27FC236}">
                <a16:creationId xmlns:a16="http://schemas.microsoft.com/office/drawing/2014/main" id="{8E755811-7825-4D8B-999D-347F5C127B64}"/>
              </a:ext>
            </a:extLst>
          </p:cNvPr>
          <p:cNvSpPr txBox="1"/>
          <p:nvPr/>
        </p:nvSpPr>
        <p:spPr>
          <a:xfrm>
            <a:off x="9737077" y="3123959"/>
            <a:ext cx="1369286" cy="420564"/>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a:ea typeface="+mn-ea"/>
                <a:cs typeface="+mn-cs"/>
              </a:rPr>
              <a:t>Products</a:t>
            </a:r>
          </a:p>
        </p:txBody>
      </p:sp>
      <p:sp>
        <p:nvSpPr>
          <p:cNvPr id="19" name="Arrow: Curved Down 18">
            <a:extLst>
              <a:ext uri="{FF2B5EF4-FFF2-40B4-BE49-F238E27FC236}">
                <a16:creationId xmlns:a16="http://schemas.microsoft.com/office/drawing/2014/main" id="{66524913-BAEF-4A63-8347-DDA58D5F520A}"/>
              </a:ext>
            </a:extLst>
          </p:cNvPr>
          <p:cNvSpPr/>
          <p:nvPr/>
        </p:nvSpPr>
        <p:spPr>
          <a:xfrm rot="10800000">
            <a:off x="6126889" y="3450164"/>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C561FDD-7FB9-4C78-8ECC-68120605C80B}"/>
              </a:ext>
            </a:extLst>
          </p:cNvPr>
          <p:cNvSpPr/>
          <p:nvPr/>
        </p:nvSpPr>
        <p:spPr>
          <a:xfrm>
            <a:off x="4294711" y="3225379"/>
            <a:ext cx="1022356" cy="27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Arrow: Curved Down 19">
            <a:extLst>
              <a:ext uri="{FF2B5EF4-FFF2-40B4-BE49-F238E27FC236}">
                <a16:creationId xmlns:a16="http://schemas.microsoft.com/office/drawing/2014/main" id="{BFC36304-6C4E-43B6-BCB4-22AFD3CE6747}"/>
              </a:ext>
            </a:extLst>
          </p:cNvPr>
          <p:cNvSpPr/>
          <p:nvPr/>
        </p:nvSpPr>
        <p:spPr>
          <a:xfrm>
            <a:off x="6165792" y="3001182"/>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0D2BC675-0B77-4B8A-BBB1-2623C6100745}"/>
              </a:ext>
            </a:extLst>
          </p:cNvPr>
          <p:cNvSpPr txBox="1"/>
          <p:nvPr/>
        </p:nvSpPr>
        <p:spPr>
          <a:xfrm>
            <a:off x="3704138" y="3164866"/>
            <a:ext cx="1448278" cy="3612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Screens  Hits</a:t>
            </a:r>
          </a:p>
        </p:txBody>
      </p:sp>
      <p:sp>
        <p:nvSpPr>
          <p:cNvPr id="10" name="TextBox 9">
            <a:extLst>
              <a:ext uri="{FF2B5EF4-FFF2-40B4-BE49-F238E27FC236}">
                <a16:creationId xmlns:a16="http://schemas.microsoft.com/office/drawing/2014/main" id="{2C3EE902-D889-4519-9039-7C1B3C7DB940}"/>
              </a:ext>
            </a:extLst>
          </p:cNvPr>
          <p:cNvSpPr txBox="1"/>
          <p:nvPr/>
        </p:nvSpPr>
        <p:spPr>
          <a:xfrm>
            <a:off x="8032324" y="5690152"/>
            <a:ext cx="3761773" cy="42056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Loso et al. </a:t>
            </a:r>
            <a:r>
              <a:rPr kumimoji="0" lang="en-US" sz="14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400" b="0" i="0" u="none" strike="noStrike" kern="1200" cap="none" spc="0" normalizeH="0" baseline="0" noProof="0" dirty="0">
                <a:ln>
                  <a:noFill/>
                </a:ln>
                <a:solidFill>
                  <a:prstClr val="black"/>
                </a:solidFill>
                <a:effectLst/>
                <a:uLnTx/>
                <a:uFillTx/>
                <a:latin typeface="Arial"/>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Lorsbach et al. </a:t>
            </a:r>
            <a:r>
              <a:rPr kumimoji="0" lang="en-US" sz="14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400" b="0" i="0" u="none" strike="noStrike" kern="1200" cap="none" spc="0" normalizeH="0" baseline="0" noProof="0" dirty="0">
                <a:ln>
                  <a:noFill/>
                </a:ln>
                <a:solidFill>
                  <a:prstClr val="black"/>
                </a:solidFill>
                <a:effectLst/>
                <a:uLnTx/>
                <a:uFillTx/>
                <a:latin typeface="Arial"/>
                <a:ea typeface="+mn-ea"/>
                <a:cs typeface="+mn-cs"/>
              </a:rPr>
              <a:t>2019 </a:t>
            </a:r>
          </a:p>
        </p:txBody>
      </p:sp>
      <p:sp>
        <p:nvSpPr>
          <p:cNvPr id="24" name="Text Box 14">
            <a:extLst>
              <a:ext uri="{FF2B5EF4-FFF2-40B4-BE49-F238E27FC236}">
                <a16:creationId xmlns:a16="http://schemas.microsoft.com/office/drawing/2014/main" id="{090E227D-456E-429D-BABD-56C230A9B02D}"/>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Crop Protection Discovery  -  Where to Start?</a:t>
            </a:r>
          </a:p>
        </p:txBody>
      </p:sp>
      <p:sp>
        <p:nvSpPr>
          <p:cNvPr id="25" name="Footer Placeholder 2">
            <a:extLst>
              <a:ext uri="{FF2B5EF4-FFF2-40B4-BE49-F238E27FC236}">
                <a16:creationId xmlns:a16="http://schemas.microsoft.com/office/drawing/2014/main" id="{5BC41AB6-85EA-4678-86A9-76FA5FB255AB}"/>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88904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E7484-9A5A-4782-B938-48EF33D6B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A11759AF-3511-4D4D-9D8D-C9D726B0E170}"/>
              </a:ext>
            </a:extLst>
          </p:cNvPr>
          <p:cNvSpPr txBox="1"/>
          <p:nvPr/>
        </p:nvSpPr>
        <p:spPr>
          <a:xfrm>
            <a:off x="264220" y="4268340"/>
            <a:ext cx="304085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mn-ea"/>
                <a:cs typeface="+mn-cs"/>
              </a:rPr>
              <a:t>Novel Scaffolds, Ligand-based, Target site, Shape-based, Scaffold hopping, Diversity &amp; Fragment-based, 3</a:t>
            </a:r>
            <a:r>
              <a:rPr kumimoji="0" lang="en-US" sz="1800" b="1" i="0" u="none" strike="noStrike" kern="1200" cap="none" spc="0" normalizeH="0" baseline="30000" noProof="0" dirty="0">
                <a:ln>
                  <a:noFill/>
                </a:ln>
                <a:solidFill>
                  <a:srgbClr val="0070C0"/>
                </a:solidFill>
                <a:effectLst/>
                <a:uLnTx/>
                <a:uFillTx/>
                <a:latin typeface="Arial"/>
                <a:ea typeface="+mn-ea"/>
                <a:cs typeface="+mn-cs"/>
              </a:rPr>
              <a:t>rd</a:t>
            </a:r>
            <a:r>
              <a:rPr kumimoji="0" lang="en-US" sz="1800" b="1" i="0" u="none" strike="noStrike" kern="1200" cap="none" spc="0" normalizeH="0" baseline="0" noProof="0" dirty="0">
                <a:ln>
                  <a:noFill/>
                </a:ln>
                <a:solidFill>
                  <a:srgbClr val="0070C0"/>
                </a:solidFill>
                <a:effectLst/>
                <a:uLnTx/>
                <a:uFillTx/>
                <a:latin typeface="Arial"/>
                <a:ea typeface="+mn-ea"/>
                <a:cs typeface="+mn-cs"/>
              </a:rPr>
              <a:t> Party inputs, Data mining, Ag-like / Chem-based ideas</a:t>
            </a:r>
          </a:p>
        </p:txBody>
      </p:sp>
      <p:graphicFrame>
        <p:nvGraphicFramePr>
          <p:cNvPr id="5" name="Content Placeholder 6">
            <a:extLst>
              <a:ext uri="{FF2B5EF4-FFF2-40B4-BE49-F238E27FC236}">
                <a16:creationId xmlns:a16="http://schemas.microsoft.com/office/drawing/2014/main" id="{40FD3889-7A96-4E1A-8F3E-7DE36F894010}"/>
              </a:ext>
            </a:extLst>
          </p:cNvPr>
          <p:cNvGraphicFramePr>
            <a:graphicFrameLocks/>
          </p:cNvGraphicFramePr>
          <p:nvPr/>
        </p:nvGraphicFramePr>
        <p:xfrm>
          <a:off x="304799" y="1859566"/>
          <a:ext cx="6536267" cy="34143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193BFB9-EE42-403D-AFD1-AAC065DFEA3C}"/>
              </a:ext>
            </a:extLst>
          </p:cNvPr>
          <p:cNvSpPr txBox="1"/>
          <p:nvPr/>
        </p:nvSpPr>
        <p:spPr>
          <a:xfrm>
            <a:off x="324249" y="1018334"/>
            <a:ext cx="2502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Patents, Literature, Competitor inspired chemical space</a:t>
            </a:r>
          </a:p>
        </p:txBody>
      </p:sp>
      <p:sp>
        <p:nvSpPr>
          <p:cNvPr id="8" name="TextBox 7">
            <a:extLst>
              <a:ext uri="{FF2B5EF4-FFF2-40B4-BE49-F238E27FC236}">
                <a16:creationId xmlns:a16="http://schemas.microsoft.com/office/drawing/2014/main" id="{961CAE6D-8834-48C0-852C-6A83ACD17A29}"/>
              </a:ext>
            </a:extLst>
          </p:cNvPr>
          <p:cNvSpPr txBox="1"/>
          <p:nvPr/>
        </p:nvSpPr>
        <p:spPr>
          <a:xfrm>
            <a:off x="3572932" y="4910387"/>
            <a:ext cx="210826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Natural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Semi-synthetics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NP-inspired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Synthetic biology</a:t>
            </a:r>
            <a:endParaRPr kumimoji="0" lang="en-US"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11" name="Flowchart: Stored Data 10">
            <a:extLst>
              <a:ext uri="{FF2B5EF4-FFF2-40B4-BE49-F238E27FC236}">
                <a16:creationId xmlns:a16="http://schemas.microsoft.com/office/drawing/2014/main" id="{C30500C0-8E76-4388-B999-82D5056AE117}"/>
              </a:ext>
            </a:extLst>
          </p:cNvPr>
          <p:cNvSpPr/>
          <p:nvPr/>
        </p:nvSpPr>
        <p:spPr>
          <a:xfrm rot="10800000">
            <a:off x="4412097" y="2899821"/>
            <a:ext cx="995825" cy="955544"/>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EA97CAE7-8CFB-455F-84AD-32CBFCE2722B}"/>
              </a:ext>
            </a:extLst>
          </p:cNvPr>
          <p:cNvGrpSpPr/>
          <p:nvPr/>
        </p:nvGrpSpPr>
        <p:grpSpPr>
          <a:xfrm>
            <a:off x="5407922" y="2899821"/>
            <a:ext cx="4287952" cy="955544"/>
            <a:chOff x="7311802" y="2364776"/>
            <a:chExt cx="2923243" cy="891334"/>
          </a:xfrm>
          <a:effectLst>
            <a:outerShdw blurRad="50800" dist="38100" dir="2700000" algn="tl" rotWithShape="0">
              <a:prstClr val="black">
                <a:alpha val="40000"/>
              </a:prstClr>
            </a:outerShdw>
          </a:effectLst>
        </p:grpSpPr>
        <p:sp>
          <p:nvSpPr>
            <p:cNvPr id="12" name="Flowchart: Stored Data 11">
              <a:extLst>
                <a:ext uri="{FF2B5EF4-FFF2-40B4-BE49-F238E27FC236}">
                  <a16:creationId xmlns:a16="http://schemas.microsoft.com/office/drawing/2014/main" id="{77F3A204-EEAB-4D30-9BB7-A83525928B0F}"/>
                </a:ext>
              </a:extLst>
            </p:cNvPr>
            <p:cNvSpPr/>
            <p:nvPr/>
          </p:nvSpPr>
          <p:spPr>
            <a:xfrm rot="10800000">
              <a:off x="7311802" y="2364776"/>
              <a:ext cx="580605" cy="891333"/>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Isosceles Triangle 12">
              <a:extLst>
                <a:ext uri="{FF2B5EF4-FFF2-40B4-BE49-F238E27FC236}">
                  <a16:creationId xmlns:a16="http://schemas.microsoft.com/office/drawing/2014/main" id="{5D0FD07E-0696-4548-B581-07E33F362F03}"/>
                </a:ext>
              </a:extLst>
            </p:cNvPr>
            <p:cNvSpPr/>
            <p:nvPr/>
          </p:nvSpPr>
          <p:spPr>
            <a:xfrm rot="5400000">
              <a:off x="8566010" y="1587076"/>
              <a:ext cx="891331" cy="2446738"/>
            </a:xfrm>
            <a:prstGeom prst="triangle">
              <a:avLst>
                <a:gd name="adj" fmla="val 5233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FEA39B4-2D7F-4C45-934A-7AD7D7302F8B}"/>
                </a:ext>
              </a:extLst>
            </p:cNvPr>
            <p:cNvSpPr/>
            <p:nvPr/>
          </p:nvSpPr>
          <p:spPr>
            <a:xfrm>
              <a:off x="7750202" y="2403886"/>
              <a:ext cx="85183" cy="81311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9FBACA98-10B2-4170-9F23-4D32BF4C26C5}"/>
              </a:ext>
            </a:extLst>
          </p:cNvPr>
          <p:cNvSpPr txBox="1"/>
          <p:nvPr/>
        </p:nvSpPr>
        <p:spPr>
          <a:xfrm>
            <a:off x="5520860" y="3164867"/>
            <a:ext cx="307648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Actives - Leads – Phases </a:t>
            </a:r>
          </a:p>
        </p:txBody>
      </p:sp>
      <p:sp>
        <p:nvSpPr>
          <p:cNvPr id="17" name="TextBox 16">
            <a:extLst>
              <a:ext uri="{FF2B5EF4-FFF2-40B4-BE49-F238E27FC236}">
                <a16:creationId xmlns:a16="http://schemas.microsoft.com/office/drawing/2014/main" id="{8E755811-7825-4D8B-999D-347F5C127B64}"/>
              </a:ext>
            </a:extLst>
          </p:cNvPr>
          <p:cNvSpPr txBox="1"/>
          <p:nvPr/>
        </p:nvSpPr>
        <p:spPr>
          <a:xfrm>
            <a:off x="9737077" y="3123959"/>
            <a:ext cx="1369286" cy="420564"/>
          </a:xfrm>
          <a:prstGeom prst="rect">
            <a:avLst/>
          </a:prstGeom>
          <a:solidFill>
            <a:schemeClr val="bg1"/>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a:ea typeface="+mn-ea"/>
                <a:cs typeface="+mn-cs"/>
              </a:rPr>
              <a:t>Products</a:t>
            </a:r>
          </a:p>
        </p:txBody>
      </p:sp>
      <p:sp>
        <p:nvSpPr>
          <p:cNvPr id="19" name="Arrow: Curved Down 18">
            <a:extLst>
              <a:ext uri="{FF2B5EF4-FFF2-40B4-BE49-F238E27FC236}">
                <a16:creationId xmlns:a16="http://schemas.microsoft.com/office/drawing/2014/main" id="{66524913-BAEF-4A63-8347-DDA58D5F520A}"/>
              </a:ext>
            </a:extLst>
          </p:cNvPr>
          <p:cNvSpPr/>
          <p:nvPr/>
        </p:nvSpPr>
        <p:spPr>
          <a:xfrm rot="10800000">
            <a:off x="6126889" y="3450164"/>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C561FDD-7FB9-4C78-8ECC-68120605C80B}"/>
              </a:ext>
            </a:extLst>
          </p:cNvPr>
          <p:cNvSpPr/>
          <p:nvPr/>
        </p:nvSpPr>
        <p:spPr>
          <a:xfrm>
            <a:off x="4294711" y="3225379"/>
            <a:ext cx="1022356" cy="27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Arrow: Curved Down 19">
            <a:extLst>
              <a:ext uri="{FF2B5EF4-FFF2-40B4-BE49-F238E27FC236}">
                <a16:creationId xmlns:a16="http://schemas.microsoft.com/office/drawing/2014/main" id="{BFC36304-6C4E-43B6-BCB4-22AFD3CE6747}"/>
              </a:ext>
            </a:extLst>
          </p:cNvPr>
          <p:cNvSpPr/>
          <p:nvPr/>
        </p:nvSpPr>
        <p:spPr>
          <a:xfrm>
            <a:off x="6165792" y="3001182"/>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0D2BC675-0B77-4B8A-BBB1-2623C6100745}"/>
              </a:ext>
            </a:extLst>
          </p:cNvPr>
          <p:cNvSpPr txBox="1"/>
          <p:nvPr/>
        </p:nvSpPr>
        <p:spPr>
          <a:xfrm>
            <a:off x="3704138" y="3164866"/>
            <a:ext cx="1448278" cy="3612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Screens  Hits</a:t>
            </a:r>
          </a:p>
        </p:txBody>
      </p:sp>
      <p:sp>
        <p:nvSpPr>
          <p:cNvPr id="23" name="Arrow: Bent-Up 22">
            <a:extLst>
              <a:ext uri="{FF2B5EF4-FFF2-40B4-BE49-F238E27FC236}">
                <a16:creationId xmlns:a16="http://schemas.microsoft.com/office/drawing/2014/main" id="{938CB7F3-D5F4-4C56-92EE-81019B02E24E}"/>
              </a:ext>
            </a:extLst>
          </p:cNvPr>
          <p:cNvSpPr/>
          <p:nvPr/>
        </p:nvSpPr>
        <p:spPr>
          <a:xfrm rot="5400000" flipH="1" flipV="1">
            <a:off x="7197796" y="-334229"/>
            <a:ext cx="808388" cy="5669160"/>
          </a:xfrm>
          <a:prstGeom prst="bentUpArrow">
            <a:avLst>
              <a:gd name="adj1" fmla="val 10135"/>
              <a:gd name="adj2" fmla="val 14262"/>
              <a:gd name="adj3" fmla="val 2992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5B9E6A4F-87C9-49F6-9A29-88DBD8EE830C}"/>
              </a:ext>
            </a:extLst>
          </p:cNvPr>
          <p:cNvSpPr txBox="1"/>
          <p:nvPr/>
        </p:nvSpPr>
        <p:spPr>
          <a:xfrm>
            <a:off x="3335920" y="974052"/>
            <a:ext cx="31844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9900"/>
                </a:solidFill>
                <a:effectLst/>
                <a:uLnTx/>
                <a:uFillTx/>
                <a:latin typeface="Arial"/>
                <a:ea typeface="+mn-ea"/>
                <a:cs typeface="+mn-cs"/>
              </a:rPr>
              <a:t>Within a company - further exploration of internal product chemistry</a:t>
            </a:r>
            <a:endParaRPr kumimoji="0" lang="en-US" sz="2000" b="1" i="0" u="none" strike="noStrike" kern="1200" cap="none" spc="0" normalizeH="0" baseline="0" noProof="0" dirty="0">
              <a:ln>
                <a:noFill/>
              </a:ln>
              <a:solidFill>
                <a:srgbClr val="CC99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D6E0961-829B-48DE-AAA4-EACB24C11C23}"/>
              </a:ext>
            </a:extLst>
          </p:cNvPr>
          <p:cNvSpPr txBox="1"/>
          <p:nvPr/>
        </p:nvSpPr>
        <p:spPr>
          <a:xfrm>
            <a:off x="7953948" y="5580958"/>
            <a:ext cx="3761773" cy="42056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Loso et al. </a:t>
            </a:r>
            <a:r>
              <a:rPr kumimoji="0" lang="en-US" sz="14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400" b="0" i="0" u="none" strike="noStrike" kern="1200" cap="none" spc="0" normalizeH="0" baseline="0" noProof="0" dirty="0">
                <a:ln>
                  <a:noFill/>
                </a:ln>
                <a:solidFill>
                  <a:prstClr val="black"/>
                </a:solidFill>
                <a:effectLst/>
                <a:uLnTx/>
                <a:uFillTx/>
                <a:latin typeface="Arial"/>
                <a:ea typeface="+mn-ea"/>
                <a:cs typeface="+mn-cs"/>
              </a:rPr>
              <a:t>. 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Lorsbach et al. </a:t>
            </a:r>
            <a:r>
              <a:rPr kumimoji="0" lang="en-US" sz="14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400" b="0" i="0" u="none" strike="noStrike" kern="1200" cap="none" spc="0" normalizeH="0" baseline="0" noProof="0" dirty="0">
                <a:ln>
                  <a:noFill/>
                </a:ln>
                <a:solidFill>
                  <a:prstClr val="black"/>
                </a:solidFill>
                <a:effectLst/>
                <a:uLnTx/>
                <a:uFillTx/>
                <a:latin typeface="Arial"/>
                <a:ea typeface="+mn-ea"/>
                <a:cs typeface="+mn-cs"/>
              </a:rPr>
              <a:t>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400" b="0" i="1" u="none" strike="noStrike" kern="1200" cap="none" spc="0" normalizeH="0" baseline="0" noProof="0" dirty="0">
                <a:ln>
                  <a:noFill/>
                </a:ln>
                <a:solidFill>
                  <a:prstClr val="black"/>
                </a:solidFill>
                <a:effectLst/>
                <a:uLnTx/>
                <a:uFillTx/>
                <a:latin typeface="Arial"/>
                <a:ea typeface="+mn-ea"/>
                <a:cs typeface="+mn-cs"/>
              </a:rPr>
              <a:t>Pestic. Biochem. Physiol</a:t>
            </a:r>
            <a:r>
              <a:rPr kumimoji="0" lang="en-US" sz="1400" b="0" i="0" u="none" strike="noStrike" kern="1200" cap="none" spc="0" normalizeH="0" baseline="0" noProof="0" dirty="0">
                <a:ln>
                  <a:noFill/>
                </a:ln>
                <a:solidFill>
                  <a:prstClr val="black"/>
                </a:solidFill>
                <a:effectLst/>
                <a:uLnTx/>
                <a:uFillTx/>
                <a:latin typeface="Arial"/>
                <a:ea typeface="+mn-ea"/>
                <a:cs typeface="+mn-cs"/>
              </a:rPr>
              <a:t>. 2019 </a:t>
            </a:r>
          </a:p>
        </p:txBody>
      </p:sp>
      <p:sp>
        <p:nvSpPr>
          <p:cNvPr id="26" name="Text Box 14">
            <a:extLst>
              <a:ext uri="{FF2B5EF4-FFF2-40B4-BE49-F238E27FC236}">
                <a16:creationId xmlns:a16="http://schemas.microsoft.com/office/drawing/2014/main" id="{5AC78614-0B2E-42F9-866B-7928B283D804}"/>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Crop Protection Discovery  -  Where to Start?</a:t>
            </a:r>
          </a:p>
        </p:txBody>
      </p:sp>
      <p:sp>
        <p:nvSpPr>
          <p:cNvPr id="27" name="Footer Placeholder 2">
            <a:extLst>
              <a:ext uri="{FF2B5EF4-FFF2-40B4-BE49-F238E27FC236}">
                <a16:creationId xmlns:a16="http://schemas.microsoft.com/office/drawing/2014/main" id="{D00F49AC-9739-4175-8B9F-3711318B1675}"/>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56309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E7484-9A5A-4782-B938-48EF33D6B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A11759AF-3511-4D4D-9D8D-C9D726B0E170}"/>
              </a:ext>
            </a:extLst>
          </p:cNvPr>
          <p:cNvSpPr txBox="1"/>
          <p:nvPr/>
        </p:nvSpPr>
        <p:spPr>
          <a:xfrm>
            <a:off x="264220" y="4268340"/>
            <a:ext cx="304085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rial"/>
                <a:ea typeface="+mn-ea"/>
                <a:cs typeface="+mn-cs"/>
              </a:rPr>
              <a:t>Novel Scaffolds, Ligand-based, Target site, Shape-based, Scaffold hopping, Diversity &amp; Fragment-based, 3</a:t>
            </a:r>
            <a:r>
              <a:rPr kumimoji="0" lang="en-US" sz="1800" b="1" i="0" u="none" strike="noStrike" kern="1200" cap="none" spc="0" normalizeH="0" baseline="30000" noProof="0" dirty="0">
                <a:ln>
                  <a:noFill/>
                </a:ln>
                <a:solidFill>
                  <a:srgbClr val="0070C0"/>
                </a:solidFill>
                <a:effectLst/>
                <a:uLnTx/>
                <a:uFillTx/>
                <a:latin typeface="Arial"/>
                <a:ea typeface="+mn-ea"/>
                <a:cs typeface="+mn-cs"/>
              </a:rPr>
              <a:t>rd</a:t>
            </a:r>
            <a:r>
              <a:rPr kumimoji="0" lang="en-US" sz="1800" b="1" i="0" u="none" strike="noStrike" kern="1200" cap="none" spc="0" normalizeH="0" baseline="0" noProof="0" dirty="0">
                <a:ln>
                  <a:noFill/>
                </a:ln>
                <a:solidFill>
                  <a:srgbClr val="0070C0"/>
                </a:solidFill>
                <a:effectLst/>
                <a:uLnTx/>
                <a:uFillTx/>
                <a:latin typeface="Arial"/>
                <a:ea typeface="+mn-ea"/>
                <a:cs typeface="+mn-cs"/>
              </a:rPr>
              <a:t> Party inputs, Data mining, Ag-like / Chem-based ideas</a:t>
            </a:r>
          </a:p>
        </p:txBody>
      </p:sp>
      <p:graphicFrame>
        <p:nvGraphicFramePr>
          <p:cNvPr id="5" name="Content Placeholder 6">
            <a:extLst>
              <a:ext uri="{FF2B5EF4-FFF2-40B4-BE49-F238E27FC236}">
                <a16:creationId xmlns:a16="http://schemas.microsoft.com/office/drawing/2014/main" id="{40FD3889-7A96-4E1A-8F3E-7DE36F894010}"/>
              </a:ext>
            </a:extLst>
          </p:cNvPr>
          <p:cNvGraphicFramePr>
            <a:graphicFrameLocks/>
          </p:cNvGraphicFramePr>
          <p:nvPr/>
        </p:nvGraphicFramePr>
        <p:xfrm>
          <a:off x="304799" y="1859566"/>
          <a:ext cx="6536267" cy="341439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193BFB9-EE42-403D-AFD1-AAC065DFEA3C}"/>
              </a:ext>
            </a:extLst>
          </p:cNvPr>
          <p:cNvSpPr txBox="1"/>
          <p:nvPr/>
        </p:nvSpPr>
        <p:spPr>
          <a:xfrm>
            <a:off x="324249" y="1018334"/>
            <a:ext cx="250233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Patents, Literature, Competitor inspired chemical space</a:t>
            </a:r>
          </a:p>
        </p:txBody>
      </p:sp>
      <p:sp>
        <p:nvSpPr>
          <p:cNvPr id="7" name="TextBox 6">
            <a:extLst>
              <a:ext uri="{FF2B5EF4-FFF2-40B4-BE49-F238E27FC236}">
                <a16:creationId xmlns:a16="http://schemas.microsoft.com/office/drawing/2014/main" id="{797A6A17-44E5-46FF-A8E0-3BAFA8AC3B51}"/>
              </a:ext>
            </a:extLst>
          </p:cNvPr>
          <p:cNvSpPr txBox="1"/>
          <p:nvPr/>
        </p:nvSpPr>
        <p:spPr>
          <a:xfrm>
            <a:off x="3335920" y="974052"/>
            <a:ext cx="31844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9900"/>
                </a:solidFill>
                <a:effectLst/>
                <a:uLnTx/>
                <a:uFillTx/>
                <a:latin typeface="Arial"/>
                <a:ea typeface="+mn-ea"/>
                <a:cs typeface="+mn-cs"/>
              </a:rPr>
              <a:t>Within a company - further exploration of internal product chemistry</a:t>
            </a:r>
            <a:endParaRPr kumimoji="0" lang="en-US" sz="2000" b="1" i="0" u="none" strike="noStrike" kern="1200" cap="none" spc="0" normalizeH="0" baseline="0" noProof="0" dirty="0">
              <a:ln>
                <a:noFill/>
              </a:ln>
              <a:solidFill>
                <a:srgbClr val="CC9900"/>
              </a:solidFill>
              <a:effectLst/>
              <a:uLnTx/>
              <a:uFillTx/>
              <a:latin typeface="Arial"/>
              <a:ea typeface="+mn-ea"/>
              <a:cs typeface="+mn-cs"/>
            </a:endParaRPr>
          </a:p>
        </p:txBody>
      </p:sp>
      <p:sp>
        <p:nvSpPr>
          <p:cNvPr id="8" name="TextBox 7">
            <a:extLst>
              <a:ext uri="{FF2B5EF4-FFF2-40B4-BE49-F238E27FC236}">
                <a16:creationId xmlns:a16="http://schemas.microsoft.com/office/drawing/2014/main" id="{961CAE6D-8834-48C0-852C-6A83ACD17A29}"/>
              </a:ext>
            </a:extLst>
          </p:cNvPr>
          <p:cNvSpPr txBox="1"/>
          <p:nvPr/>
        </p:nvSpPr>
        <p:spPr>
          <a:xfrm>
            <a:off x="3572932" y="4910387"/>
            <a:ext cx="210826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Natural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Semi-synthetics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NP-inspired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Synthetic biology</a:t>
            </a:r>
            <a:endParaRPr kumimoji="0" lang="en-US"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11" name="Flowchart: Stored Data 10">
            <a:extLst>
              <a:ext uri="{FF2B5EF4-FFF2-40B4-BE49-F238E27FC236}">
                <a16:creationId xmlns:a16="http://schemas.microsoft.com/office/drawing/2014/main" id="{C30500C0-8E76-4388-B999-82D5056AE117}"/>
              </a:ext>
            </a:extLst>
          </p:cNvPr>
          <p:cNvSpPr/>
          <p:nvPr/>
        </p:nvSpPr>
        <p:spPr>
          <a:xfrm rot="10800000">
            <a:off x="4412097" y="2899821"/>
            <a:ext cx="995825" cy="955544"/>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EA97CAE7-8CFB-455F-84AD-32CBFCE2722B}"/>
              </a:ext>
            </a:extLst>
          </p:cNvPr>
          <p:cNvGrpSpPr/>
          <p:nvPr/>
        </p:nvGrpSpPr>
        <p:grpSpPr>
          <a:xfrm>
            <a:off x="5407922" y="2899821"/>
            <a:ext cx="4287952" cy="955544"/>
            <a:chOff x="7311802" y="2364776"/>
            <a:chExt cx="2923243" cy="891334"/>
          </a:xfrm>
          <a:effectLst>
            <a:outerShdw blurRad="50800" dist="38100" dir="2700000" algn="tl" rotWithShape="0">
              <a:prstClr val="black">
                <a:alpha val="40000"/>
              </a:prstClr>
            </a:outerShdw>
          </a:effectLst>
        </p:grpSpPr>
        <p:sp>
          <p:nvSpPr>
            <p:cNvPr id="12" name="Flowchart: Stored Data 11">
              <a:extLst>
                <a:ext uri="{FF2B5EF4-FFF2-40B4-BE49-F238E27FC236}">
                  <a16:creationId xmlns:a16="http://schemas.microsoft.com/office/drawing/2014/main" id="{77F3A204-EEAB-4D30-9BB7-A83525928B0F}"/>
                </a:ext>
              </a:extLst>
            </p:cNvPr>
            <p:cNvSpPr/>
            <p:nvPr/>
          </p:nvSpPr>
          <p:spPr>
            <a:xfrm rot="10800000">
              <a:off x="7311802" y="2364776"/>
              <a:ext cx="580605" cy="891333"/>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Isosceles Triangle 12">
              <a:extLst>
                <a:ext uri="{FF2B5EF4-FFF2-40B4-BE49-F238E27FC236}">
                  <a16:creationId xmlns:a16="http://schemas.microsoft.com/office/drawing/2014/main" id="{5D0FD07E-0696-4548-B581-07E33F362F03}"/>
                </a:ext>
              </a:extLst>
            </p:cNvPr>
            <p:cNvSpPr/>
            <p:nvPr/>
          </p:nvSpPr>
          <p:spPr>
            <a:xfrm rot="5400000">
              <a:off x="8566010" y="1587076"/>
              <a:ext cx="891331" cy="2446738"/>
            </a:xfrm>
            <a:prstGeom prst="triangle">
              <a:avLst>
                <a:gd name="adj" fmla="val 5233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FEA39B4-2D7F-4C45-934A-7AD7D7302F8B}"/>
                </a:ext>
              </a:extLst>
            </p:cNvPr>
            <p:cNvSpPr/>
            <p:nvPr/>
          </p:nvSpPr>
          <p:spPr>
            <a:xfrm>
              <a:off x="7750202" y="2403886"/>
              <a:ext cx="85183" cy="81311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9FBACA98-10B2-4170-9F23-4D32BF4C26C5}"/>
              </a:ext>
            </a:extLst>
          </p:cNvPr>
          <p:cNvSpPr txBox="1"/>
          <p:nvPr/>
        </p:nvSpPr>
        <p:spPr>
          <a:xfrm>
            <a:off x="5520860" y="3164867"/>
            <a:ext cx="307648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Actives - Leads – Phases </a:t>
            </a:r>
          </a:p>
        </p:txBody>
      </p:sp>
      <p:sp>
        <p:nvSpPr>
          <p:cNvPr id="18" name="Arrow: Bent-Up 17">
            <a:extLst>
              <a:ext uri="{FF2B5EF4-FFF2-40B4-BE49-F238E27FC236}">
                <a16:creationId xmlns:a16="http://schemas.microsoft.com/office/drawing/2014/main" id="{32AEA201-9345-4B4F-A539-06A2548923D2}"/>
              </a:ext>
            </a:extLst>
          </p:cNvPr>
          <p:cNvSpPr/>
          <p:nvPr/>
        </p:nvSpPr>
        <p:spPr>
          <a:xfrm rot="5400000" flipH="1" flipV="1">
            <a:off x="6950654" y="-60486"/>
            <a:ext cx="808388" cy="5169804"/>
          </a:xfrm>
          <a:prstGeom prst="bentUpArrow">
            <a:avLst>
              <a:gd name="adj1" fmla="val 10135"/>
              <a:gd name="adj2" fmla="val 14262"/>
              <a:gd name="adj3" fmla="val 2992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Arrow: Curved Down 18">
            <a:extLst>
              <a:ext uri="{FF2B5EF4-FFF2-40B4-BE49-F238E27FC236}">
                <a16:creationId xmlns:a16="http://schemas.microsoft.com/office/drawing/2014/main" id="{66524913-BAEF-4A63-8347-DDA58D5F520A}"/>
              </a:ext>
            </a:extLst>
          </p:cNvPr>
          <p:cNvSpPr/>
          <p:nvPr/>
        </p:nvSpPr>
        <p:spPr>
          <a:xfrm rot="10800000">
            <a:off x="6126889" y="3450164"/>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C561FDD-7FB9-4C78-8ECC-68120605C80B}"/>
              </a:ext>
            </a:extLst>
          </p:cNvPr>
          <p:cNvSpPr/>
          <p:nvPr/>
        </p:nvSpPr>
        <p:spPr>
          <a:xfrm>
            <a:off x="4294711" y="3225379"/>
            <a:ext cx="1022356" cy="27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Arrow: Curved Down 19">
            <a:extLst>
              <a:ext uri="{FF2B5EF4-FFF2-40B4-BE49-F238E27FC236}">
                <a16:creationId xmlns:a16="http://schemas.microsoft.com/office/drawing/2014/main" id="{BFC36304-6C4E-43B6-BCB4-22AFD3CE6747}"/>
              </a:ext>
            </a:extLst>
          </p:cNvPr>
          <p:cNvSpPr/>
          <p:nvPr/>
        </p:nvSpPr>
        <p:spPr>
          <a:xfrm>
            <a:off x="6165792" y="3001182"/>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23" name="Content Placeholder 6">
            <a:extLst>
              <a:ext uri="{FF2B5EF4-FFF2-40B4-BE49-F238E27FC236}">
                <a16:creationId xmlns:a16="http://schemas.microsoft.com/office/drawing/2014/main" id="{DB5EBAD7-2D13-48F0-9729-81E8E9163788}"/>
              </a:ext>
            </a:extLst>
          </p:cNvPr>
          <p:cNvGraphicFramePr>
            <a:graphicFrameLocks/>
          </p:cNvGraphicFramePr>
          <p:nvPr/>
        </p:nvGraphicFramePr>
        <p:xfrm>
          <a:off x="6789709" y="1933949"/>
          <a:ext cx="6457095" cy="3436371"/>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520BCB37-0E93-4B73-9DF3-CD2E45ED7E2C}"/>
              </a:ext>
            </a:extLst>
          </p:cNvPr>
          <p:cNvSpPr txBox="1"/>
          <p:nvPr/>
        </p:nvSpPr>
        <p:spPr>
          <a:xfrm>
            <a:off x="7700964" y="5176689"/>
            <a:ext cx="45692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Origins of Historic &amp; Recent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Insecticides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n = 322   Data from Agranova 2020</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28E3E917-E507-46DE-AE5D-F23924AD4484}"/>
              </a:ext>
            </a:extLst>
          </p:cNvPr>
          <p:cNvSpPr txBox="1"/>
          <p:nvPr/>
        </p:nvSpPr>
        <p:spPr>
          <a:xfrm>
            <a:off x="10851614" y="5846987"/>
            <a:ext cx="914400"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0D2BC675-0B77-4B8A-BBB1-2623C6100745}"/>
              </a:ext>
            </a:extLst>
          </p:cNvPr>
          <p:cNvSpPr txBox="1"/>
          <p:nvPr/>
        </p:nvSpPr>
        <p:spPr>
          <a:xfrm>
            <a:off x="3704138" y="3164866"/>
            <a:ext cx="1448278" cy="3612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Screens  Hits</a:t>
            </a:r>
          </a:p>
        </p:txBody>
      </p:sp>
      <p:sp>
        <p:nvSpPr>
          <p:cNvPr id="25" name="Text Box 14">
            <a:extLst>
              <a:ext uri="{FF2B5EF4-FFF2-40B4-BE49-F238E27FC236}">
                <a16:creationId xmlns:a16="http://schemas.microsoft.com/office/drawing/2014/main" id="{0FD8616E-213D-4586-94DA-995ACD931FC6}"/>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Crop Protection Discovery  -  Where to Start?</a:t>
            </a:r>
          </a:p>
        </p:txBody>
      </p:sp>
      <p:sp>
        <p:nvSpPr>
          <p:cNvPr id="26" name="Footer Placeholder 2">
            <a:extLst>
              <a:ext uri="{FF2B5EF4-FFF2-40B4-BE49-F238E27FC236}">
                <a16:creationId xmlns:a16="http://schemas.microsoft.com/office/drawing/2014/main" id="{BFF4BAD4-1E1F-4C29-99BA-33992434279F}"/>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1965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a:off x="3593391" y="1766394"/>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879003"/>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9" name="Straight Arrow Connector 98">
            <a:extLst>
              <a:ext uri="{FF2B5EF4-FFF2-40B4-BE49-F238E27FC236}">
                <a16:creationId xmlns:a16="http://schemas.microsoft.com/office/drawing/2014/main" id="{4D05A787-DC4D-44EF-91AD-617F19D4D854}"/>
              </a:ext>
            </a:extLst>
          </p:cNvPr>
          <p:cNvCxnSpPr>
            <a:cxnSpLocks/>
          </p:cNvCxnSpPr>
          <p:nvPr/>
        </p:nvCxnSpPr>
        <p:spPr bwMode="auto">
          <a:xfrm flipV="1">
            <a:off x="6806241" y="1786456"/>
            <a:ext cx="1780545"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19" name="TextBox 18">
            <a:extLst>
              <a:ext uri="{FF2B5EF4-FFF2-40B4-BE49-F238E27FC236}">
                <a16:creationId xmlns:a16="http://schemas.microsoft.com/office/drawing/2014/main" id="{18FD4E82-77F1-41A5-8058-9E4FE18D6596}"/>
              </a:ext>
            </a:extLst>
          </p:cNvPr>
          <p:cNvSpPr txBox="1"/>
          <p:nvPr/>
        </p:nvSpPr>
        <p:spPr>
          <a:xfrm>
            <a:off x="4877697" y="1474613"/>
            <a:ext cx="17600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8000"/>
                </a:solidFill>
                <a:effectLst/>
                <a:uLnTx/>
                <a:uFillTx/>
                <a:latin typeface="Arial"/>
                <a:ea typeface="+mn-ea"/>
                <a:cs typeface="+mn-cs"/>
              </a:rPr>
              <a:t>New Natural Product</a:t>
            </a:r>
          </a:p>
        </p:txBody>
      </p:sp>
      <p:cxnSp>
        <p:nvCxnSpPr>
          <p:cNvPr id="30" name="Straight Arrow Connector 29">
            <a:extLst>
              <a:ext uri="{FF2B5EF4-FFF2-40B4-BE49-F238E27FC236}">
                <a16:creationId xmlns:a16="http://schemas.microsoft.com/office/drawing/2014/main" id="{42A2A2A6-02E4-42F1-A19A-6794E2091E56}"/>
              </a:ext>
            </a:extLst>
          </p:cNvPr>
          <p:cNvCxnSpPr>
            <a:cxnSpLocks/>
          </p:cNvCxnSpPr>
          <p:nvPr/>
        </p:nvCxnSpPr>
        <p:spPr bwMode="auto">
          <a:xfrm flipH="1">
            <a:off x="3242228" y="2193862"/>
            <a:ext cx="1708550" cy="1197926"/>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DE612A41-685B-4C71-B792-DE336205A8A5}"/>
              </a:ext>
            </a:extLst>
          </p:cNvPr>
          <p:cNvCxnSpPr>
            <a:cxnSpLocks/>
          </p:cNvCxnSpPr>
          <p:nvPr/>
        </p:nvCxnSpPr>
        <p:spPr bwMode="auto">
          <a:xfrm>
            <a:off x="6080951" y="2210970"/>
            <a:ext cx="918710" cy="131721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2" name="Straight Arrow Connector 31">
            <a:extLst>
              <a:ext uri="{FF2B5EF4-FFF2-40B4-BE49-F238E27FC236}">
                <a16:creationId xmlns:a16="http://schemas.microsoft.com/office/drawing/2014/main" id="{FD657443-3E5A-45A3-9C1A-A3941BAF15FF}"/>
              </a:ext>
            </a:extLst>
          </p:cNvPr>
          <p:cNvCxnSpPr>
            <a:cxnSpLocks/>
          </p:cNvCxnSpPr>
          <p:nvPr/>
        </p:nvCxnSpPr>
        <p:spPr bwMode="auto">
          <a:xfrm flipH="1">
            <a:off x="4950778" y="2229271"/>
            <a:ext cx="588882" cy="1230712"/>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343475EF-86D0-4BF8-8D1D-0E9ADC9D4302}"/>
              </a:ext>
            </a:extLst>
          </p:cNvPr>
          <p:cNvCxnSpPr>
            <a:cxnSpLocks/>
          </p:cNvCxnSpPr>
          <p:nvPr/>
        </p:nvCxnSpPr>
        <p:spPr bwMode="auto">
          <a:xfrm>
            <a:off x="6732032" y="2109170"/>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3" name="TextBox 42">
            <a:extLst>
              <a:ext uri="{FF2B5EF4-FFF2-40B4-BE49-F238E27FC236}">
                <a16:creationId xmlns:a16="http://schemas.microsoft.com/office/drawing/2014/main" id="{F432DDA2-876B-43AF-95AD-2F617AF11E56}"/>
              </a:ext>
            </a:extLst>
          </p:cNvPr>
          <p:cNvSpPr txBox="1"/>
          <p:nvPr/>
        </p:nvSpPr>
        <p:spPr>
          <a:xfrm>
            <a:off x="8729392" y="1609260"/>
            <a:ext cx="2420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Naturally occurring analogs </a:t>
            </a: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352255"/>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566340"/>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sp>
        <p:nvSpPr>
          <p:cNvPr id="17" name="TextBox 16">
            <a:extLst>
              <a:ext uri="{FF2B5EF4-FFF2-40B4-BE49-F238E27FC236}">
                <a16:creationId xmlns:a16="http://schemas.microsoft.com/office/drawing/2014/main" id="{959BFFBE-01B4-43F3-BE81-738C24EA7A59}"/>
              </a:ext>
            </a:extLst>
          </p:cNvPr>
          <p:cNvSpPr txBox="1"/>
          <p:nvPr/>
        </p:nvSpPr>
        <p:spPr>
          <a:xfrm>
            <a:off x="8895215" y="3562384"/>
            <a:ext cx="2112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18" name="TextBox 17">
            <a:extLst>
              <a:ext uri="{FF2B5EF4-FFF2-40B4-BE49-F238E27FC236}">
                <a16:creationId xmlns:a16="http://schemas.microsoft.com/office/drawing/2014/main" id="{0AEA1C58-F617-4D56-8AF4-9881B08B3B57}"/>
              </a:ext>
            </a:extLst>
          </p:cNvPr>
          <p:cNvSpPr txBox="1"/>
          <p:nvPr/>
        </p:nvSpPr>
        <p:spPr>
          <a:xfrm>
            <a:off x="6380865" y="3560686"/>
            <a:ext cx="2446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Genetic engineering organism / synthetic biology</a:t>
            </a:r>
          </a:p>
        </p:txBody>
      </p:sp>
      <p:sp>
        <p:nvSpPr>
          <p:cNvPr id="20" name="TextBox 19">
            <a:extLst>
              <a:ext uri="{FF2B5EF4-FFF2-40B4-BE49-F238E27FC236}">
                <a16:creationId xmlns:a16="http://schemas.microsoft.com/office/drawing/2014/main" id="{7AE0FDF3-44EA-4483-AD31-07144781B860}"/>
              </a:ext>
            </a:extLst>
          </p:cNvPr>
          <p:cNvSpPr txBox="1"/>
          <p:nvPr/>
        </p:nvSpPr>
        <p:spPr>
          <a:xfrm>
            <a:off x="4317329" y="3560686"/>
            <a:ext cx="20656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New organisms making different analogs</a:t>
            </a:r>
          </a:p>
        </p:txBody>
      </p:sp>
      <p:sp>
        <p:nvSpPr>
          <p:cNvPr id="21" name="TextBox 20">
            <a:extLst>
              <a:ext uri="{FF2B5EF4-FFF2-40B4-BE49-F238E27FC236}">
                <a16:creationId xmlns:a16="http://schemas.microsoft.com/office/drawing/2014/main" id="{407DA53D-2E02-4576-B21A-AA18E967C78A}"/>
              </a:ext>
            </a:extLst>
          </p:cNvPr>
          <p:cNvSpPr txBox="1"/>
          <p:nvPr/>
        </p:nvSpPr>
        <p:spPr>
          <a:xfrm>
            <a:off x="2577320" y="3562384"/>
            <a:ext cx="1519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Synthetic mimics </a:t>
            </a:r>
          </a:p>
        </p:txBody>
      </p:sp>
      <p:sp>
        <p:nvSpPr>
          <p:cNvPr id="22" name="TextBox 21">
            <a:extLst>
              <a:ext uri="{FF2B5EF4-FFF2-40B4-BE49-F238E27FC236}">
                <a16:creationId xmlns:a16="http://schemas.microsoft.com/office/drawing/2014/main" id="{F1FC3CF2-6804-4782-BEB7-052EE3F3915C}"/>
              </a:ext>
            </a:extLst>
          </p:cNvPr>
          <p:cNvSpPr txBox="1"/>
          <p:nvPr/>
        </p:nvSpPr>
        <p:spPr>
          <a:xfrm>
            <a:off x="3381339" y="1214520"/>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23" name="TextBox 22">
            <a:extLst>
              <a:ext uri="{FF2B5EF4-FFF2-40B4-BE49-F238E27FC236}">
                <a16:creationId xmlns:a16="http://schemas.microsoft.com/office/drawing/2014/main" id="{0FCE615F-48DA-4AED-913B-957231338F64}"/>
              </a:ext>
            </a:extLst>
          </p:cNvPr>
          <p:cNvSpPr txBox="1"/>
          <p:nvPr/>
        </p:nvSpPr>
        <p:spPr>
          <a:xfrm>
            <a:off x="91703" y="6048440"/>
            <a:ext cx="49712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Adapted from 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Modern Crop Protection Compounds</a:t>
            </a:r>
            <a:r>
              <a:rPr kumimoji="0" lang="en-US" sz="1200" b="0" i="0" u="none" strike="noStrike" kern="1200" cap="none" spc="0" normalizeH="0" baseline="0" noProof="0" dirty="0">
                <a:ln>
                  <a:noFill/>
                </a:ln>
                <a:solidFill>
                  <a:prstClr val="black"/>
                </a:solidFill>
                <a:effectLst/>
                <a:uLnTx/>
                <a:uFillTx/>
                <a:latin typeface="Arial"/>
                <a:ea typeface="+mn-ea"/>
                <a:cs typeface="+mn-cs"/>
              </a:rPr>
              <a:t>, 2019</a:t>
            </a:r>
          </a:p>
        </p:txBody>
      </p:sp>
      <p:sp>
        <p:nvSpPr>
          <p:cNvPr id="24" name="Rectangle 23">
            <a:extLst>
              <a:ext uri="{FF2B5EF4-FFF2-40B4-BE49-F238E27FC236}">
                <a16:creationId xmlns:a16="http://schemas.microsoft.com/office/drawing/2014/main" id="{9B8C62F8-77A4-43D0-83A2-D288282821D3}"/>
              </a:ext>
            </a:extLst>
          </p:cNvPr>
          <p:cNvSpPr/>
          <p:nvPr/>
        </p:nvSpPr>
        <p:spPr>
          <a:xfrm>
            <a:off x="8896552" y="3580041"/>
            <a:ext cx="1851644" cy="369333"/>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73211016-B415-463C-8F1A-9EED2A43F311}"/>
              </a:ext>
            </a:extLst>
          </p:cNvPr>
          <p:cNvSpPr/>
          <p:nvPr/>
        </p:nvSpPr>
        <p:spPr>
          <a:xfrm>
            <a:off x="2533212" y="3573953"/>
            <a:ext cx="1319546" cy="674287"/>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CDB9D1B1-CF00-47F5-89DE-5A19602E93E0}"/>
              </a:ext>
            </a:extLst>
          </p:cNvPr>
          <p:cNvSpPr/>
          <p:nvPr/>
        </p:nvSpPr>
        <p:spPr>
          <a:xfrm>
            <a:off x="8729392" y="1586868"/>
            <a:ext cx="2278016" cy="668722"/>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8215AA5-463A-4148-AEDD-0A0DE1D3F95F}"/>
              </a:ext>
            </a:extLst>
          </p:cNvPr>
          <p:cNvSpPr/>
          <p:nvPr/>
        </p:nvSpPr>
        <p:spPr>
          <a:xfrm>
            <a:off x="4956992" y="1497931"/>
            <a:ext cx="1680759" cy="668722"/>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E55DA1B8-9FBC-4E2A-81E1-6240710DDB4F}"/>
              </a:ext>
            </a:extLst>
          </p:cNvPr>
          <p:cNvSpPr txBox="1"/>
          <p:nvPr/>
        </p:nvSpPr>
        <p:spPr>
          <a:xfrm>
            <a:off x="896181" y="4987379"/>
            <a:ext cx="8333510" cy="369333"/>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Highlight several of these approaches using the spinosyn natural products as examples</a:t>
            </a:r>
          </a:p>
        </p:txBody>
      </p:sp>
      <p:sp>
        <p:nvSpPr>
          <p:cNvPr id="28" name="Footer Placeholder 2">
            <a:extLst>
              <a:ext uri="{FF2B5EF4-FFF2-40B4-BE49-F238E27FC236}">
                <a16:creationId xmlns:a16="http://schemas.microsoft.com/office/drawing/2014/main" id="{CB1CB210-E28D-4219-8FDF-0B7C8658A617}"/>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9" name="Text Box 14">
            <a:extLst>
              <a:ext uri="{FF2B5EF4-FFF2-40B4-BE49-F238E27FC236}">
                <a16:creationId xmlns:a16="http://schemas.microsoft.com/office/drawing/2014/main" id="{413AF534-6C12-4F20-A354-3E5D950CC856}"/>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Approaches to Exploring and Exploiting NPs</a:t>
            </a:r>
          </a:p>
        </p:txBody>
      </p:sp>
    </p:spTree>
    <p:custDataLst>
      <p:tags r:id="rId1"/>
    </p:custDataLst>
    <p:extLst>
      <p:ext uri="{BB962C8B-B14F-4D97-AF65-F5344CB8AC3E}">
        <p14:creationId xmlns:p14="http://schemas.microsoft.com/office/powerpoint/2010/main" val="428568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flipV="1">
            <a:off x="3593391" y="1766395"/>
            <a:ext cx="1213003" cy="1337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879003"/>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352255"/>
          <a:ext cx="4278490" cy="3414395"/>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p:cNvSpPr txBox="1"/>
          <p:nvPr/>
        </p:nvSpPr>
        <p:spPr>
          <a:xfrm>
            <a:off x="2182903" y="1566340"/>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sp>
        <p:nvSpPr>
          <p:cNvPr id="5" name="Content Placeholder 4">
            <a:extLst>
              <a:ext uri="{FF2B5EF4-FFF2-40B4-BE49-F238E27FC236}">
                <a16:creationId xmlns:a16="http://schemas.microsoft.com/office/drawing/2014/main" id="{E67AEB37-D93D-4E9C-8F56-DC8B270C828A}"/>
              </a:ext>
            </a:extLst>
          </p:cNvPr>
          <p:cNvSpPr>
            <a:spLocks noGrp="1"/>
          </p:cNvSpPr>
          <p:nvPr>
            <p:ph idx="1"/>
          </p:nvPr>
        </p:nvSpPr>
        <p:spPr>
          <a:xfrm>
            <a:off x="170580" y="3894313"/>
            <a:ext cx="11413621" cy="2963687"/>
          </a:xfrm>
        </p:spPr>
        <p:txBody>
          <a:bodyPr/>
          <a:lstStyle/>
          <a:p>
            <a:pPr>
              <a:spcBef>
                <a:spcPts val="0"/>
              </a:spcBef>
              <a:spcAft>
                <a:spcPts val="0"/>
              </a:spcAft>
            </a:pPr>
            <a:r>
              <a:rPr lang="en-US" sz="1800" b="1" dirty="0"/>
              <a:t>Eli Lilly &amp; Co. NP Discovery Program</a:t>
            </a:r>
          </a:p>
          <a:p>
            <a:pPr marL="342900" indent="-342900">
              <a:spcBef>
                <a:spcPts val="0"/>
              </a:spcBef>
              <a:spcAft>
                <a:spcPts val="0"/>
              </a:spcAft>
              <a:buFont typeface="Arial" panose="020B0604020202020204" pitchFamily="34" charset="0"/>
              <a:buChar char="•"/>
            </a:pPr>
            <a:endParaRPr lang="en-US" sz="1000" b="1" dirty="0"/>
          </a:p>
          <a:p>
            <a:pPr marL="342900" indent="-342900">
              <a:spcBef>
                <a:spcPts val="0"/>
              </a:spcBef>
              <a:spcAft>
                <a:spcPts val="0"/>
              </a:spcAft>
              <a:buFont typeface="Arial" panose="020B0604020202020204" pitchFamily="34" charset="0"/>
              <a:buChar char="•"/>
            </a:pPr>
            <a:r>
              <a:rPr lang="en-US" sz="1800" b="1" dirty="0"/>
              <a:t>1982 – Lilly NP chemist vacationing in Virgin Islands - soil sample abandoned rum still</a:t>
            </a:r>
          </a:p>
          <a:p>
            <a:pPr>
              <a:spcBef>
                <a:spcPts val="0"/>
              </a:spcBef>
              <a:spcAft>
                <a:spcPts val="0"/>
              </a:spcAft>
            </a:pPr>
            <a:endParaRPr lang="en-US" sz="1000" b="1" dirty="0"/>
          </a:p>
          <a:p>
            <a:pPr marL="342900" indent="-342900">
              <a:spcBef>
                <a:spcPts val="0"/>
              </a:spcBef>
              <a:spcAft>
                <a:spcPts val="0"/>
              </a:spcAft>
              <a:buFont typeface="Arial" panose="020B0604020202020204" pitchFamily="34" charset="0"/>
              <a:buChar char="•"/>
            </a:pPr>
            <a:r>
              <a:rPr lang="en-US" sz="1800" b="1" dirty="0"/>
              <a:t>1983-4 - fermentation extracts </a:t>
            </a:r>
            <a:r>
              <a:rPr lang="en-US" sz="1800" b="1" i="1" dirty="0"/>
              <a:t>inactive</a:t>
            </a:r>
            <a:r>
              <a:rPr lang="en-US" sz="1800" b="1" dirty="0"/>
              <a:t> for antibiotic &amp; anti-</a:t>
            </a:r>
            <a:r>
              <a:rPr lang="en-US" sz="1800" b="1" dirty="0" err="1"/>
              <a:t>helmenthic</a:t>
            </a:r>
            <a:r>
              <a:rPr lang="en-US" sz="1800" b="1" dirty="0"/>
              <a:t> activity</a:t>
            </a:r>
          </a:p>
          <a:p>
            <a:pPr marL="342900" indent="-342900">
              <a:spcBef>
                <a:spcPts val="0"/>
              </a:spcBef>
              <a:spcAft>
                <a:spcPts val="0"/>
              </a:spcAft>
              <a:buFont typeface="Arial" panose="020B0604020202020204" pitchFamily="34" charset="0"/>
              <a:buChar char="•"/>
            </a:pPr>
            <a:endParaRPr lang="en-US" sz="1000" b="1" dirty="0"/>
          </a:p>
          <a:p>
            <a:pPr marL="342900" indent="-342900">
              <a:spcBef>
                <a:spcPts val="0"/>
              </a:spcBef>
              <a:spcAft>
                <a:spcPts val="0"/>
              </a:spcAft>
              <a:buFont typeface="Arial" panose="020B0604020202020204" pitchFamily="34" charset="0"/>
              <a:buChar char="•"/>
            </a:pPr>
            <a:r>
              <a:rPr lang="en-US" sz="1800" b="1" dirty="0"/>
              <a:t>1983  – New 96-well mosquito larvicide assay – increased throughput &amp; higher sensitivity</a:t>
            </a:r>
          </a:p>
          <a:p>
            <a:pPr marL="342900" indent="-342900">
              <a:spcBef>
                <a:spcPts val="0"/>
              </a:spcBef>
              <a:spcAft>
                <a:spcPts val="0"/>
              </a:spcAft>
              <a:buFont typeface="Arial" panose="020B0604020202020204" pitchFamily="34" charset="0"/>
              <a:buChar char="•"/>
            </a:pPr>
            <a:endParaRPr lang="en-US" sz="1000" b="1" dirty="0"/>
          </a:p>
          <a:p>
            <a:pPr marL="342900" indent="-342900">
              <a:spcBef>
                <a:spcPts val="0"/>
              </a:spcBef>
              <a:spcAft>
                <a:spcPts val="0"/>
              </a:spcAft>
              <a:buFont typeface="Arial" panose="020B0604020202020204" pitchFamily="34" charset="0"/>
              <a:buChar char="•"/>
            </a:pPr>
            <a:r>
              <a:rPr lang="en-US" sz="1800" b="1" dirty="0"/>
              <a:t>1985 – Soil sample (A83543) from Virgin Islands active in mosquito bioassay - new organism (</a:t>
            </a:r>
            <a:r>
              <a:rPr lang="en-US" sz="1800" b="1" i="1" dirty="0"/>
              <a:t>Saccharopolyspora spinosa</a:t>
            </a:r>
            <a:r>
              <a:rPr lang="en-US" sz="1800" b="1" dirty="0"/>
              <a:t>)</a:t>
            </a:r>
          </a:p>
        </p:txBody>
      </p:sp>
      <p:pic>
        <p:nvPicPr>
          <p:cNvPr id="17" name="Picture 12">
            <a:extLst>
              <a:ext uri="{FF2B5EF4-FFF2-40B4-BE49-F238E27FC236}">
                <a16:creationId xmlns:a16="http://schemas.microsoft.com/office/drawing/2014/main" id="{59894115-861C-4DAF-AC30-77AC6F273A40}"/>
              </a:ext>
            </a:extLst>
          </p:cNvPr>
          <p:cNvPicPr>
            <a:picLocks noChangeAspect="1" noChangeArrowheads="1"/>
          </p:cNvPicPr>
          <p:nvPr/>
        </p:nvPicPr>
        <p:blipFill>
          <a:blip r:embed="rId4" cstate="print">
            <a:lum bright="20000"/>
          </a:blip>
          <a:srcRect b="5962"/>
          <a:stretch>
            <a:fillRect/>
          </a:stretch>
        </p:blipFill>
        <p:spPr bwMode="auto">
          <a:xfrm>
            <a:off x="5397529" y="1187065"/>
            <a:ext cx="2212093" cy="2203449"/>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3">
            <a:extLst>
              <a:ext uri="{FF2B5EF4-FFF2-40B4-BE49-F238E27FC236}">
                <a16:creationId xmlns:a16="http://schemas.microsoft.com/office/drawing/2014/main" id="{C1306DA8-67CE-404F-99A4-68215AB3171B}"/>
              </a:ext>
            </a:extLst>
          </p:cNvPr>
          <p:cNvPicPr>
            <a:picLocks noChangeAspect="1" noChangeArrowheads="1"/>
          </p:cNvPicPr>
          <p:nvPr/>
        </p:nvPicPr>
        <p:blipFill>
          <a:blip r:embed="rId5" cstate="print"/>
          <a:srcRect l="10211" t="3374"/>
          <a:stretch>
            <a:fillRect/>
          </a:stretch>
        </p:blipFill>
        <p:spPr bwMode="auto">
          <a:xfrm>
            <a:off x="8373068" y="1187065"/>
            <a:ext cx="2160861" cy="219551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TextBox 18">
            <a:extLst>
              <a:ext uri="{FF2B5EF4-FFF2-40B4-BE49-F238E27FC236}">
                <a16:creationId xmlns:a16="http://schemas.microsoft.com/office/drawing/2014/main" id="{C9686942-0516-43BE-BEED-A362CAE4056B}"/>
              </a:ext>
            </a:extLst>
          </p:cNvPr>
          <p:cNvSpPr txBox="1"/>
          <p:nvPr/>
        </p:nvSpPr>
        <p:spPr>
          <a:xfrm>
            <a:off x="8495943" y="5978503"/>
            <a:ext cx="33682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Thompson et al. 2000 </a:t>
            </a:r>
            <a:r>
              <a:rPr kumimoji="0" lang="en-US" sz="1400" b="0" i="1" u="none" strike="noStrike" kern="1200" cap="none" spc="0" normalizeH="0" baseline="0" noProof="0" dirty="0">
                <a:ln>
                  <a:noFill/>
                </a:ln>
                <a:solidFill>
                  <a:prstClr val="black"/>
                </a:solidFill>
                <a:effectLst/>
                <a:uLnTx/>
                <a:uFillTx/>
                <a:latin typeface="Arial"/>
                <a:ea typeface="+mn-ea"/>
                <a:cs typeface="+mn-cs"/>
              </a:rPr>
              <a:t>Pest. Sci</a:t>
            </a:r>
            <a:r>
              <a:rPr kumimoji="0" lang="en-US" sz="1400" b="0" i="0" u="none" strike="noStrike" kern="1200" cap="none" spc="0" normalizeH="0" baseline="0" noProof="0" dirty="0">
                <a:ln>
                  <a:noFill/>
                </a:ln>
                <a:solidFill>
                  <a:prstClr val="black"/>
                </a:solidFill>
                <a:effectLst/>
                <a:uLnTx/>
                <a:uFillTx/>
                <a:latin typeface="Arial"/>
                <a:ea typeface="+mn-ea"/>
                <a:cs typeface="+mn-cs"/>
              </a:rPr>
              <a:t>. 56, 696</a:t>
            </a:r>
          </a:p>
        </p:txBody>
      </p:sp>
      <p:sp>
        <p:nvSpPr>
          <p:cNvPr id="29" name="TextBox 28">
            <a:extLst>
              <a:ext uri="{FF2B5EF4-FFF2-40B4-BE49-F238E27FC236}">
                <a16:creationId xmlns:a16="http://schemas.microsoft.com/office/drawing/2014/main" id="{BDE92A89-9D9A-4E12-9A94-27A2B4B4ADFC}"/>
              </a:ext>
            </a:extLst>
          </p:cNvPr>
          <p:cNvSpPr txBox="1"/>
          <p:nvPr/>
        </p:nvSpPr>
        <p:spPr>
          <a:xfrm>
            <a:off x="6096000" y="203525"/>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21" name="Footer Placeholder 2">
            <a:extLst>
              <a:ext uri="{FF2B5EF4-FFF2-40B4-BE49-F238E27FC236}">
                <a16:creationId xmlns:a16="http://schemas.microsoft.com/office/drawing/2014/main" id="{EDE617B5-DD7A-410C-94C2-E2A58138C547}"/>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2" name="Text Box 14">
            <a:extLst>
              <a:ext uri="{FF2B5EF4-FFF2-40B4-BE49-F238E27FC236}">
                <a16:creationId xmlns:a16="http://schemas.microsoft.com/office/drawing/2014/main" id="{59AB2FB4-36BA-4E24-89FF-CECDD9069854}"/>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Discovery of Spinosad- </a:t>
            </a:r>
            <a:r>
              <a:rPr kumimoji="0" lang="en-US" sz="2800" b="1" i="0" u="none" strike="noStrike" kern="1200" cap="none" spc="0" normalizeH="0" baseline="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Qalcova</a:t>
            </a:r>
            <a:r>
              <a:rPr kumimoji="0" lang="en-US" sz="2800" b="1" i="0" u="none" strike="noStrike" kern="1200" cap="none" spc="0" normalizeH="0" baseline="3000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TM</a:t>
            </a:r>
            <a:r>
              <a:rPr kumimoji="0" lang="en-US" sz="2800" b="1" i="0" u="none" strike="noStrike" kern="1200" cap="none" spc="0" normalizeH="0" baseline="3000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active </a:t>
            </a:r>
          </a:p>
        </p:txBody>
      </p:sp>
    </p:spTree>
    <p:extLst>
      <p:ext uri="{BB962C8B-B14F-4D97-AF65-F5344CB8AC3E}">
        <p14:creationId xmlns:p14="http://schemas.microsoft.com/office/powerpoint/2010/main" val="2721520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B88DC51-758C-4991-A433-E5392A491DDC}"/>
              </a:ext>
            </a:extLst>
          </p:cNvPr>
          <p:cNvSpPr/>
          <p:nvPr/>
        </p:nvSpPr>
        <p:spPr>
          <a:xfrm rot="1891243">
            <a:off x="5018922" y="1861968"/>
            <a:ext cx="1608283" cy="1073703"/>
          </a:xfrm>
          <a:prstGeom prst="ellipse">
            <a:avLst/>
          </a:prstGeom>
          <a:solidFill>
            <a:schemeClr val="accent5">
              <a:lumMod val="40000"/>
              <a:lumOff val="6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Oval 2">
            <a:extLst>
              <a:ext uri="{FF2B5EF4-FFF2-40B4-BE49-F238E27FC236}">
                <a16:creationId xmlns:a16="http://schemas.microsoft.com/office/drawing/2014/main" id="{B3E4BB66-ADC8-4FCB-8DE2-B36ECC786814}"/>
              </a:ext>
            </a:extLst>
          </p:cNvPr>
          <p:cNvSpPr/>
          <p:nvPr/>
        </p:nvSpPr>
        <p:spPr>
          <a:xfrm>
            <a:off x="6646636" y="2232366"/>
            <a:ext cx="990682" cy="923330"/>
          </a:xfrm>
          <a:prstGeom prst="ellipse">
            <a:avLst/>
          </a:prstGeom>
          <a:solidFill>
            <a:schemeClr val="accent1">
              <a:lumMod val="40000"/>
              <a:lumOff val="6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Oval 13">
            <a:extLst>
              <a:ext uri="{FF2B5EF4-FFF2-40B4-BE49-F238E27FC236}">
                <a16:creationId xmlns:a16="http://schemas.microsoft.com/office/drawing/2014/main" id="{E47D6304-D3C9-4EF6-9E3D-871155E1A69A}"/>
              </a:ext>
            </a:extLst>
          </p:cNvPr>
          <p:cNvSpPr/>
          <p:nvPr/>
        </p:nvSpPr>
        <p:spPr>
          <a:xfrm>
            <a:off x="4765643" y="1008872"/>
            <a:ext cx="838156" cy="800219"/>
          </a:xfrm>
          <a:prstGeom prst="ellipse">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7" name="Straight Arrow Connector 6"/>
          <p:cNvCxnSpPr>
            <a:cxnSpLocks/>
          </p:cNvCxnSpPr>
          <p:nvPr/>
        </p:nvCxnSpPr>
        <p:spPr bwMode="auto">
          <a:xfrm flipV="1">
            <a:off x="3593391" y="1766395"/>
            <a:ext cx="1213003" cy="1337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879003"/>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352255"/>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p:cNvSpPr txBox="1"/>
          <p:nvPr/>
        </p:nvSpPr>
        <p:spPr>
          <a:xfrm>
            <a:off x="2182903" y="1566340"/>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9" name="Object 18">
            <a:extLst>
              <a:ext uri="{FF2B5EF4-FFF2-40B4-BE49-F238E27FC236}">
                <a16:creationId xmlns:a16="http://schemas.microsoft.com/office/drawing/2014/main" id="{937B7242-E941-4FC9-BE21-6F9D23A07B14}"/>
              </a:ext>
            </a:extLst>
          </p:cNvPr>
          <p:cNvGraphicFramePr>
            <a:graphicFrameLocks noChangeAspect="1"/>
          </p:cNvGraphicFramePr>
          <p:nvPr/>
        </p:nvGraphicFramePr>
        <p:xfrm>
          <a:off x="4803334" y="1030787"/>
          <a:ext cx="2691911" cy="2403159"/>
        </p:xfrm>
        <a:graphic>
          <a:graphicData uri="http://schemas.openxmlformats.org/presentationml/2006/ole">
            <mc:AlternateContent xmlns:mc="http://schemas.openxmlformats.org/markup-compatibility/2006">
              <mc:Choice xmlns:v="urn:schemas-microsoft-com:vml" Requires="v">
                <p:oleObj spid="_x0000_s179204" name="CS ChemDraw Drawing" r:id="rId5" imgW="2620830" imgH="2339010" progId="ChemDraw.Document.6.0">
                  <p:embed/>
                </p:oleObj>
              </mc:Choice>
              <mc:Fallback>
                <p:oleObj name="CS ChemDraw Drawing" r:id="rId5" imgW="2620830" imgH="2339010" progId="ChemDraw.Document.6.0">
                  <p:embed/>
                  <p:pic>
                    <p:nvPicPr>
                      <p:cNvPr id="19" name="Object 18">
                        <a:extLst>
                          <a:ext uri="{FF2B5EF4-FFF2-40B4-BE49-F238E27FC236}">
                            <a16:creationId xmlns:a16="http://schemas.microsoft.com/office/drawing/2014/main" id="{937B7242-E941-4FC9-BE21-6F9D23A07B14}"/>
                          </a:ext>
                        </a:extLst>
                      </p:cNvPr>
                      <p:cNvPicPr>
                        <a:picLocks noGrp="1" noChangeAspect="1" noChangeArrowheads="1"/>
                      </p:cNvPicPr>
                      <p:nvPr/>
                    </p:nvPicPr>
                    <p:blipFill>
                      <a:blip r:embed="rId6"/>
                      <a:srcRect/>
                      <a:stretch>
                        <a:fillRect/>
                      </a:stretch>
                    </p:blipFill>
                    <p:spPr bwMode="auto">
                      <a:xfrm>
                        <a:off x="4803334" y="1030787"/>
                        <a:ext cx="2691911" cy="2403159"/>
                      </a:xfrm>
                      <a:prstGeom prst="rect">
                        <a:avLst/>
                      </a:prstGeom>
                      <a:noFill/>
                      <a:ln>
                        <a:noFill/>
                      </a:ln>
                      <a:effectLst/>
                    </p:spPr>
                  </p:pic>
                </p:oleObj>
              </mc:Fallback>
            </mc:AlternateContent>
          </a:graphicData>
        </a:graphic>
      </p:graphicFrame>
      <p:sp>
        <p:nvSpPr>
          <p:cNvPr id="30" name="Rectangle 3">
            <a:extLst>
              <a:ext uri="{FF2B5EF4-FFF2-40B4-BE49-F238E27FC236}">
                <a16:creationId xmlns:a16="http://schemas.microsoft.com/office/drawing/2014/main" id="{E1010D68-4724-4A0E-9552-9F41125F83EF}"/>
              </a:ext>
            </a:extLst>
          </p:cNvPr>
          <p:cNvSpPr txBox="1">
            <a:spLocks noChangeArrowheads="1"/>
          </p:cNvSpPr>
          <p:nvPr/>
        </p:nvSpPr>
        <p:spPr>
          <a:xfrm>
            <a:off x="308214" y="3675349"/>
            <a:ext cx="11454808" cy="2432404"/>
          </a:xfrm>
          <a:prstGeom prst="rect">
            <a:avLst/>
          </a:prstGeom>
          <a:solidFill>
            <a:schemeClr val="bg1"/>
          </a:solid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407988" indent="-168275" algn="l" defTabSz="685800" rtl="0" eaLnBrk="1" latinLnBrk="0" hangingPunct="1">
              <a:lnSpc>
                <a:spcPct val="90000"/>
              </a:lnSpc>
              <a:spcBef>
                <a:spcPts val="375"/>
              </a:spcBef>
              <a:buFont typeface="Arial" panose="020B0604020202020204" pitchFamily="34" charset="0"/>
              <a:buChar char="•"/>
              <a:tabLst/>
              <a:defRPr sz="1800" kern="1200">
                <a:solidFill>
                  <a:schemeClr val="tx1"/>
                </a:solidFill>
                <a:latin typeface="+mn-lt"/>
                <a:ea typeface="+mn-ea"/>
                <a:cs typeface="+mn-cs"/>
              </a:defRPr>
            </a:lvl2pPr>
            <a:lvl3pPr marL="635000" indent="-184150"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mn-lt"/>
                <a:ea typeface="+mn-ea"/>
                <a:cs typeface="+mn-cs"/>
              </a:defRPr>
            </a:lvl3pPr>
            <a:lvl4pPr marL="860425" indent="-184150" algn="l" defTabSz="685800" rtl="0" eaLnBrk="1" latinLnBrk="0" hangingPunct="1">
              <a:lnSpc>
                <a:spcPct val="90000"/>
              </a:lnSpc>
              <a:spcBef>
                <a:spcPts val="375"/>
              </a:spcBef>
              <a:buFont typeface="Arial" panose="020B0604020202020204" pitchFamily="34" charset="0"/>
              <a:buChar char="•"/>
              <a:tabLst/>
              <a:defRPr sz="1400" kern="1200">
                <a:solidFill>
                  <a:schemeClr val="tx1"/>
                </a:solidFill>
                <a:latin typeface="+mn-lt"/>
                <a:ea typeface="+mn-ea"/>
                <a:cs typeface="+mn-cs"/>
              </a:defRPr>
            </a:lvl4pPr>
            <a:lvl5pPr marL="1085850" indent="-225425" algn="l" defTabSz="685800" rtl="0" eaLnBrk="1" latinLnBrk="0" hangingPunct="1">
              <a:lnSpc>
                <a:spcPct val="90000"/>
              </a:lnSpc>
              <a:spcBef>
                <a:spcPts val="375"/>
              </a:spcBef>
              <a:buFont typeface="Arial" panose="020B0604020202020204" pitchFamily="34" charset="0"/>
              <a:buChar char="•"/>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5420" marR="0" lvl="0" indent="-225420" algn="l" defTabSz="685800" rtl="0" eaLnBrk="0" fontAlgn="auto" latinLnBrk="0" hangingPunct="0">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Novel macrolide - 12-member macrocyclic ring as part of a tetracycle – two sugars attached</a:t>
            </a:r>
          </a:p>
          <a:p>
            <a:pPr marL="225420" marR="0" lvl="0" indent="-225420" algn="l" defTabSz="685800" rtl="0" eaLnBrk="0" fontAlgn="auto" latinLnBrk="0" hangingPunct="0">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As insecticidally active as the best insecticides at the time (synthetic pyrethroids)</a:t>
            </a:r>
          </a:p>
          <a:p>
            <a:pPr marL="225420" marR="0" lvl="0" indent="-225420" algn="l" defTabSz="685800" rtl="0" eaLnBrk="0" fontAlgn="auto" latinLnBrk="0" hangingPunct="0">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Very low toxicity to mammals, birds, and fish; short environmental persistence; excellent IPM fit, 	minimal effects on natural enemies</a:t>
            </a:r>
            <a:endParaRPr kumimoji="0" lang="en-US" sz="1800" b="1" i="1" u="none" strike="noStrike" kern="1200" cap="none" spc="0" normalizeH="0" baseline="0" noProof="0" dirty="0">
              <a:ln>
                <a:noFill/>
              </a:ln>
              <a:solidFill>
                <a:prstClr val="black"/>
              </a:solidFill>
              <a:effectLst/>
              <a:uLnTx/>
              <a:uFillTx/>
              <a:latin typeface="Arial"/>
              <a:ea typeface="+mn-ea"/>
              <a:cs typeface="+mn-cs"/>
            </a:endParaRPr>
          </a:p>
          <a:p>
            <a:pPr marL="225420" marR="0" lvl="0" indent="-22542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Registered in 1997 under US EPA’s Reduced Risk Pesticide Initiative</a:t>
            </a:r>
          </a:p>
          <a:p>
            <a:pPr marL="225420" marR="0" lvl="0" indent="-22542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1999 Presidential Green Chemistry Award – 2003 USDA Organic Status </a:t>
            </a:r>
          </a:p>
          <a:p>
            <a:pPr marL="225420" marR="0" lvl="0" indent="-225420"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Novel mode of action – insect nicotinic acetylcholine receptor allostertic site– IRAC Group 5</a:t>
            </a:r>
          </a:p>
        </p:txBody>
      </p:sp>
      <p:pic>
        <p:nvPicPr>
          <p:cNvPr id="31" name="Picture 30">
            <a:extLst>
              <a:ext uri="{FF2B5EF4-FFF2-40B4-BE49-F238E27FC236}">
                <a16:creationId xmlns:a16="http://schemas.microsoft.com/office/drawing/2014/main" id="{2B3D167F-CC10-45D3-A4F5-8B6BA8D198CC}"/>
              </a:ext>
            </a:extLst>
          </p:cNvPr>
          <p:cNvPicPr>
            <a:picLocks noChangeAspect="1" noChangeArrowheads="1"/>
          </p:cNvPicPr>
          <p:nvPr/>
        </p:nvPicPr>
        <p:blipFill>
          <a:blip r:embed="rId7" cstate="print"/>
          <a:srcRect/>
          <a:stretch>
            <a:fillRect/>
          </a:stretch>
        </p:blipFill>
        <p:spPr bwMode="auto">
          <a:xfrm>
            <a:off x="8295687" y="512076"/>
            <a:ext cx="1168353" cy="648459"/>
          </a:xfrm>
          <a:prstGeom prst="rect">
            <a:avLst/>
          </a:prstGeom>
          <a:noFill/>
          <a:ln w="25400">
            <a:solidFill>
              <a:schemeClr val="tx1"/>
            </a:solidFill>
            <a:miter lim="800000"/>
            <a:headEnd/>
            <a:tailEnd/>
          </a:ln>
        </p:spPr>
      </p:pic>
      <p:sp>
        <p:nvSpPr>
          <p:cNvPr id="32" name="TextBox 31">
            <a:extLst>
              <a:ext uri="{FF2B5EF4-FFF2-40B4-BE49-F238E27FC236}">
                <a16:creationId xmlns:a16="http://schemas.microsoft.com/office/drawing/2014/main" id="{A5FDFB69-ABF4-4D06-8DE2-2306BD1B66BC}"/>
              </a:ext>
            </a:extLst>
          </p:cNvPr>
          <p:cNvSpPr txBox="1"/>
          <p:nvPr/>
        </p:nvSpPr>
        <p:spPr>
          <a:xfrm>
            <a:off x="7439850" y="1366778"/>
            <a:ext cx="375936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1997</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1" i="0" u="none" strike="noStrike" kern="1200" cap="none" spc="0" normalizeH="0" baseline="3000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Mixture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Major component  spinosyn A,  R</a:t>
            </a:r>
            <a:r>
              <a:rPr kumimoji="0" lang="en-US" sz="1400" b="0" i="0" u="none" strike="noStrike" kern="1200" cap="none" spc="0" normalizeH="0" baseline="-25000" noProof="0" dirty="0">
                <a:ln>
                  <a:noFill/>
                </a:ln>
                <a:solidFill>
                  <a:prstClr val="black"/>
                </a:solidFill>
                <a:effectLst/>
                <a:uLnTx/>
                <a:uFillTx/>
                <a:latin typeface="Arial"/>
                <a:ea typeface="+mn-ea"/>
                <a:cs typeface="+mn-cs"/>
              </a:rPr>
              <a:t>6</a:t>
            </a:r>
            <a:r>
              <a:rPr kumimoji="0" lang="en-US" sz="1400" b="0" i="0" u="none" strike="noStrike" kern="1200" cap="none" spc="0" normalizeH="0" baseline="0" noProof="0" dirty="0">
                <a:ln>
                  <a:noFill/>
                </a:ln>
                <a:solidFill>
                  <a:prstClr val="black"/>
                </a:solidFill>
                <a:effectLst/>
                <a:uLnTx/>
                <a:uFillTx/>
                <a:latin typeface="Arial"/>
                <a:ea typeface="+mn-ea"/>
                <a:cs typeface="+mn-cs"/>
              </a:rPr>
              <a:t> = H</a:t>
            </a:r>
            <a:endParaRPr kumimoji="0" lang="en-US" sz="1400" b="0" i="0" u="none" strike="noStrike" kern="1200" cap="none" spc="0" normalizeH="0" baseline="-2500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Minor component spinosyn D,  R</a:t>
            </a:r>
            <a:r>
              <a:rPr kumimoji="0" lang="en-US" sz="1400" b="0" i="0" u="none" strike="noStrike" kern="1200" cap="none" spc="0" normalizeH="0" baseline="-25000" noProof="0" dirty="0">
                <a:ln>
                  <a:noFill/>
                </a:ln>
                <a:solidFill>
                  <a:prstClr val="black"/>
                </a:solidFill>
                <a:effectLst/>
                <a:uLnTx/>
                <a:uFillTx/>
                <a:latin typeface="Arial"/>
                <a:ea typeface="+mn-ea"/>
                <a:cs typeface="+mn-cs"/>
              </a:rPr>
              <a:t>6</a:t>
            </a:r>
            <a:r>
              <a:rPr kumimoji="0" lang="en-US" sz="1400" b="0" i="0" u="none" strike="noStrike" kern="1200" cap="none" spc="0" normalizeH="0" baseline="0" noProof="0" dirty="0">
                <a:ln>
                  <a:noFill/>
                </a:ln>
                <a:solidFill>
                  <a:prstClr val="black"/>
                </a:solidFill>
                <a:effectLst/>
                <a:uLnTx/>
                <a:uFillTx/>
                <a:latin typeface="Arial"/>
                <a:ea typeface="+mn-ea"/>
                <a:cs typeface="+mn-cs"/>
              </a:rPr>
              <a:t> = CH</a:t>
            </a:r>
            <a:r>
              <a:rPr kumimoji="0" lang="en-US" sz="1400" b="0" i="0" u="none" strike="noStrike" kern="1200" cap="none" spc="0" normalizeH="0" baseline="-25000" noProof="0" dirty="0">
                <a:ln>
                  <a:noFill/>
                </a:ln>
                <a:solidFill>
                  <a:prstClr val="black"/>
                </a:solidFill>
                <a:effectLst/>
                <a:uLnTx/>
                <a:uFillTx/>
                <a:latin typeface="Arial"/>
                <a:ea typeface="+mn-ea"/>
                <a:cs typeface="+mn-cs"/>
              </a:rPr>
              <a:t>3</a:t>
            </a:r>
          </a:p>
        </p:txBody>
      </p:sp>
      <p:sp>
        <p:nvSpPr>
          <p:cNvPr id="4" name="TextBox 3">
            <a:extLst>
              <a:ext uri="{FF2B5EF4-FFF2-40B4-BE49-F238E27FC236}">
                <a16:creationId xmlns:a16="http://schemas.microsoft.com/office/drawing/2014/main" id="{6106EC2C-2B5D-4F08-87CC-500663423FFC}"/>
              </a:ext>
            </a:extLst>
          </p:cNvPr>
          <p:cNvSpPr txBox="1"/>
          <p:nvPr/>
        </p:nvSpPr>
        <p:spPr>
          <a:xfrm>
            <a:off x="3593391" y="1313044"/>
            <a:ext cx="914400" cy="353323"/>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DB78">
                    <a:lumMod val="50000"/>
                  </a:srgbClr>
                </a:solidFill>
                <a:effectLst/>
                <a:uLnTx/>
                <a:uFillTx/>
                <a:latin typeface="Arial"/>
                <a:ea typeface="+mn-ea"/>
                <a:cs typeface="+mn-cs"/>
              </a:rPr>
              <a:t>5 Years</a:t>
            </a:r>
          </a:p>
        </p:txBody>
      </p:sp>
      <p:sp>
        <p:nvSpPr>
          <p:cNvPr id="34" name="TextBox 33">
            <a:extLst>
              <a:ext uri="{FF2B5EF4-FFF2-40B4-BE49-F238E27FC236}">
                <a16:creationId xmlns:a16="http://schemas.microsoft.com/office/drawing/2014/main" id="{3A52BFE6-DCEF-4676-A242-4FFD9F398EEC}"/>
              </a:ext>
            </a:extLst>
          </p:cNvPr>
          <p:cNvSpPr txBox="1"/>
          <p:nvPr/>
        </p:nvSpPr>
        <p:spPr>
          <a:xfrm>
            <a:off x="7893323" y="2864362"/>
            <a:ext cx="41383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5 years to isolate, determine structure</a:t>
            </a:r>
          </a:p>
        </p:txBody>
      </p:sp>
      <p:sp>
        <p:nvSpPr>
          <p:cNvPr id="5" name="TextBox 4">
            <a:extLst>
              <a:ext uri="{FF2B5EF4-FFF2-40B4-BE49-F238E27FC236}">
                <a16:creationId xmlns:a16="http://schemas.microsoft.com/office/drawing/2014/main" id="{4C29C19C-7365-4A88-A963-C086C6CD5DE5}"/>
              </a:ext>
            </a:extLst>
          </p:cNvPr>
          <p:cNvSpPr txBox="1"/>
          <p:nvPr/>
        </p:nvSpPr>
        <p:spPr>
          <a:xfrm>
            <a:off x="5541473" y="1102000"/>
            <a:ext cx="1213004" cy="40841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Forosamine</a:t>
            </a:r>
          </a:p>
        </p:txBody>
      </p:sp>
      <p:sp>
        <p:nvSpPr>
          <p:cNvPr id="17" name="TextBox 16">
            <a:extLst>
              <a:ext uri="{FF2B5EF4-FFF2-40B4-BE49-F238E27FC236}">
                <a16:creationId xmlns:a16="http://schemas.microsoft.com/office/drawing/2014/main" id="{1497E5CA-3098-4CB1-A1CF-2AEF3AB19405}"/>
              </a:ext>
            </a:extLst>
          </p:cNvPr>
          <p:cNvSpPr txBox="1"/>
          <p:nvPr/>
        </p:nvSpPr>
        <p:spPr>
          <a:xfrm>
            <a:off x="6577974" y="3171573"/>
            <a:ext cx="1213004" cy="408411"/>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Rhamnose</a:t>
            </a:r>
          </a:p>
        </p:txBody>
      </p:sp>
      <p:sp>
        <p:nvSpPr>
          <p:cNvPr id="20" name="TextBox 19">
            <a:extLst>
              <a:ext uri="{FF2B5EF4-FFF2-40B4-BE49-F238E27FC236}">
                <a16:creationId xmlns:a16="http://schemas.microsoft.com/office/drawing/2014/main" id="{297247BD-68DE-4190-867F-27359614F424}"/>
              </a:ext>
            </a:extLst>
          </p:cNvPr>
          <p:cNvSpPr txBox="1"/>
          <p:nvPr/>
        </p:nvSpPr>
        <p:spPr>
          <a:xfrm>
            <a:off x="8515556" y="6047740"/>
            <a:ext cx="33682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Thompson et al. 2000 </a:t>
            </a:r>
            <a:r>
              <a:rPr kumimoji="0" lang="en-US" sz="1400" b="0" i="1" u="none" strike="noStrike" kern="1200" cap="none" spc="0" normalizeH="0" baseline="0" noProof="0" dirty="0">
                <a:ln>
                  <a:noFill/>
                </a:ln>
                <a:solidFill>
                  <a:prstClr val="black"/>
                </a:solidFill>
                <a:effectLst/>
                <a:uLnTx/>
                <a:uFillTx/>
                <a:latin typeface="Arial"/>
                <a:ea typeface="+mn-ea"/>
                <a:cs typeface="+mn-cs"/>
              </a:rPr>
              <a:t>Pest. Sci</a:t>
            </a:r>
            <a:r>
              <a:rPr kumimoji="0" lang="en-US" sz="1400" b="0" i="0" u="none" strike="noStrike" kern="1200" cap="none" spc="0" normalizeH="0" baseline="0" noProof="0" dirty="0">
                <a:ln>
                  <a:noFill/>
                </a:ln>
                <a:solidFill>
                  <a:prstClr val="black"/>
                </a:solidFill>
                <a:effectLst/>
                <a:uLnTx/>
                <a:uFillTx/>
                <a:latin typeface="Arial"/>
                <a:ea typeface="+mn-ea"/>
                <a:cs typeface="+mn-cs"/>
              </a:rPr>
              <a:t>. 56, 696</a:t>
            </a:r>
          </a:p>
        </p:txBody>
      </p:sp>
      <p:sp>
        <p:nvSpPr>
          <p:cNvPr id="21" name="Footer Placeholder 2">
            <a:extLst>
              <a:ext uri="{FF2B5EF4-FFF2-40B4-BE49-F238E27FC236}">
                <a16:creationId xmlns:a16="http://schemas.microsoft.com/office/drawing/2014/main" id="{F6D02A3C-93F5-4F78-B838-A6DA9A226C68}"/>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2" name="Text Box 14">
            <a:extLst>
              <a:ext uri="{FF2B5EF4-FFF2-40B4-BE49-F238E27FC236}">
                <a16:creationId xmlns:a16="http://schemas.microsoft.com/office/drawing/2014/main" id="{57C31EA2-5264-4EFD-95D7-7A7674585A7A}"/>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Discovery of Spinosad- </a:t>
            </a:r>
            <a:r>
              <a:rPr kumimoji="0" lang="en-US" sz="2800" b="1" i="0" u="none" strike="noStrike" kern="1200" cap="none" spc="0" normalizeH="0" baseline="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Qalcova</a:t>
            </a:r>
            <a:r>
              <a:rPr kumimoji="0" lang="en-US" sz="2800" b="1" i="0" u="none" strike="noStrike" kern="1200" cap="none" spc="0" normalizeH="0" baseline="3000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TM</a:t>
            </a:r>
            <a:r>
              <a:rPr kumimoji="0" lang="en-US" sz="2800" b="1" i="0" u="none" strike="noStrike" kern="1200" cap="none" spc="0" normalizeH="0" baseline="3000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active </a:t>
            </a:r>
          </a:p>
        </p:txBody>
      </p:sp>
    </p:spTree>
    <p:extLst>
      <p:ext uri="{BB962C8B-B14F-4D97-AF65-F5344CB8AC3E}">
        <p14:creationId xmlns:p14="http://schemas.microsoft.com/office/powerpoint/2010/main" val="344240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fade">
                                      <p:cBhvr>
                                        <p:cTn id="1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E7484-9A5A-4782-B938-48EF33D6B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5" name="Content Placeholder 6">
            <a:extLst>
              <a:ext uri="{FF2B5EF4-FFF2-40B4-BE49-F238E27FC236}">
                <a16:creationId xmlns:a16="http://schemas.microsoft.com/office/drawing/2014/main" id="{40FD3889-7A96-4E1A-8F3E-7DE36F894010}"/>
              </a:ext>
            </a:extLst>
          </p:cNvPr>
          <p:cNvGraphicFramePr>
            <a:graphicFrameLocks/>
          </p:cNvGraphicFramePr>
          <p:nvPr/>
        </p:nvGraphicFramePr>
        <p:xfrm>
          <a:off x="304799" y="1859566"/>
          <a:ext cx="6536267" cy="341439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97A6A17-44E5-46FF-A8E0-3BAFA8AC3B51}"/>
              </a:ext>
            </a:extLst>
          </p:cNvPr>
          <p:cNvSpPr txBox="1"/>
          <p:nvPr/>
        </p:nvSpPr>
        <p:spPr>
          <a:xfrm>
            <a:off x="3362150" y="1203193"/>
            <a:ext cx="3095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9900"/>
                </a:solidFill>
                <a:effectLst/>
                <a:uLnTx/>
                <a:uFillTx/>
                <a:latin typeface="Arial"/>
                <a:ea typeface="+mn-ea"/>
                <a:cs typeface="+mn-cs"/>
              </a:rPr>
              <a:t>Further exploration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C9900"/>
                </a:solidFill>
                <a:effectLst/>
                <a:uLnTx/>
                <a:uFillTx/>
                <a:latin typeface="Arial"/>
                <a:ea typeface="+mn-ea"/>
                <a:cs typeface="+mn-cs"/>
              </a:rPr>
              <a:t>internal product chemistry</a:t>
            </a:r>
            <a:endParaRPr kumimoji="0" lang="en-US" sz="2000" b="1" i="0" u="none" strike="noStrike" kern="1200" cap="none" spc="0" normalizeH="0" baseline="0" noProof="0" dirty="0">
              <a:ln>
                <a:noFill/>
              </a:ln>
              <a:solidFill>
                <a:srgbClr val="CC9900"/>
              </a:solidFill>
              <a:effectLst/>
              <a:uLnTx/>
              <a:uFillTx/>
              <a:latin typeface="Arial"/>
              <a:ea typeface="+mn-ea"/>
              <a:cs typeface="+mn-cs"/>
            </a:endParaRPr>
          </a:p>
        </p:txBody>
      </p:sp>
      <p:sp>
        <p:nvSpPr>
          <p:cNvPr id="8" name="TextBox 7">
            <a:extLst>
              <a:ext uri="{FF2B5EF4-FFF2-40B4-BE49-F238E27FC236}">
                <a16:creationId xmlns:a16="http://schemas.microsoft.com/office/drawing/2014/main" id="{961CAE6D-8834-48C0-852C-6A83ACD17A29}"/>
              </a:ext>
            </a:extLst>
          </p:cNvPr>
          <p:cNvSpPr txBox="1"/>
          <p:nvPr/>
        </p:nvSpPr>
        <p:spPr>
          <a:xfrm>
            <a:off x="3572932" y="4910387"/>
            <a:ext cx="210826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Natural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Semi-synthetics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NP-inspired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Arial"/>
                <a:ea typeface="+mn-ea"/>
                <a:cs typeface="+mn-cs"/>
              </a:rPr>
              <a:t>Synthetic biology</a:t>
            </a:r>
            <a:endParaRPr kumimoji="0" lang="en-US" sz="2400" b="1" i="0" u="none" strike="noStrike" kern="1200" cap="none" spc="0" normalizeH="0" baseline="0" noProof="0" dirty="0">
              <a:ln>
                <a:noFill/>
              </a:ln>
              <a:solidFill>
                <a:srgbClr val="00B050"/>
              </a:solidFill>
              <a:effectLst/>
              <a:uLnTx/>
              <a:uFillTx/>
              <a:latin typeface="Arial"/>
              <a:ea typeface="+mn-ea"/>
              <a:cs typeface="+mn-cs"/>
            </a:endParaRPr>
          </a:p>
        </p:txBody>
      </p:sp>
      <p:sp>
        <p:nvSpPr>
          <p:cNvPr id="11" name="Flowchart: Stored Data 10">
            <a:extLst>
              <a:ext uri="{FF2B5EF4-FFF2-40B4-BE49-F238E27FC236}">
                <a16:creationId xmlns:a16="http://schemas.microsoft.com/office/drawing/2014/main" id="{C30500C0-8E76-4388-B999-82D5056AE117}"/>
              </a:ext>
            </a:extLst>
          </p:cNvPr>
          <p:cNvSpPr/>
          <p:nvPr/>
        </p:nvSpPr>
        <p:spPr>
          <a:xfrm rot="10800000">
            <a:off x="4412097" y="2899821"/>
            <a:ext cx="995825" cy="955544"/>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EA97CAE7-8CFB-455F-84AD-32CBFCE2722B}"/>
              </a:ext>
            </a:extLst>
          </p:cNvPr>
          <p:cNvGrpSpPr/>
          <p:nvPr/>
        </p:nvGrpSpPr>
        <p:grpSpPr>
          <a:xfrm>
            <a:off x="5407922" y="2899821"/>
            <a:ext cx="4287952" cy="955544"/>
            <a:chOff x="7311802" y="2364776"/>
            <a:chExt cx="2923243" cy="891334"/>
          </a:xfrm>
          <a:effectLst>
            <a:outerShdw blurRad="50800" dist="38100" dir="2700000" algn="tl" rotWithShape="0">
              <a:prstClr val="black">
                <a:alpha val="40000"/>
              </a:prstClr>
            </a:outerShdw>
          </a:effectLst>
        </p:grpSpPr>
        <p:sp>
          <p:nvSpPr>
            <p:cNvPr id="12" name="Flowchart: Stored Data 11">
              <a:extLst>
                <a:ext uri="{FF2B5EF4-FFF2-40B4-BE49-F238E27FC236}">
                  <a16:creationId xmlns:a16="http://schemas.microsoft.com/office/drawing/2014/main" id="{77F3A204-EEAB-4D30-9BB7-A83525928B0F}"/>
                </a:ext>
              </a:extLst>
            </p:cNvPr>
            <p:cNvSpPr/>
            <p:nvPr/>
          </p:nvSpPr>
          <p:spPr>
            <a:xfrm rot="10800000">
              <a:off x="7311802" y="2364776"/>
              <a:ext cx="580605" cy="891333"/>
            </a:xfrm>
            <a:prstGeom prst="flowChartOnlineStorage">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Isosceles Triangle 12">
              <a:extLst>
                <a:ext uri="{FF2B5EF4-FFF2-40B4-BE49-F238E27FC236}">
                  <a16:creationId xmlns:a16="http://schemas.microsoft.com/office/drawing/2014/main" id="{5D0FD07E-0696-4548-B581-07E33F362F03}"/>
                </a:ext>
              </a:extLst>
            </p:cNvPr>
            <p:cNvSpPr/>
            <p:nvPr/>
          </p:nvSpPr>
          <p:spPr>
            <a:xfrm rot="5400000">
              <a:off x="8566010" y="1587076"/>
              <a:ext cx="891331" cy="2446738"/>
            </a:xfrm>
            <a:prstGeom prst="triangle">
              <a:avLst>
                <a:gd name="adj" fmla="val 5233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FEA39B4-2D7F-4C45-934A-7AD7D7302F8B}"/>
                </a:ext>
              </a:extLst>
            </p:cNvPr>
            <p:cNvSpPr/>
            <p:nvPr/>
          </p:nvSpPr>
          <p:spPr>
            <a:xfrm>
              <a:off x="7750202" y="2403886"/>
              <a:ext cx="85183" cy="81311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9FBACA98-10B2-4170-9F23-4D32BF4C26C5}"/>
              </a:ext>
            </a:extLst>
          </p:cNvPr>
          <p:cNvSpPr txBox="1"/>
          <p:nvPr/>
        </p:nvSpPr>
        <p:spPr>
          <a:xfrm>
            <a:off x="5520860" y="3164867"/>
            <a:ext cx="307648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Actives - Leads – Phases </a:t>
            </a:r>
          </a:p>
        </p:txBody>
      </p:sp>
      <p:sp>
        <p:nvSpPr>
          <p:cNvPr id="18" name="Arrow: Bent-Up 17">
            <a:extLst>
              <a:ext uri="{FF2B5EF4-FFF2-40B4-BE49-F238E27FC236}">
                <a16:creationId xmlns:a16="http://schemas.microsoft.com/office/drawing/2014/main" id="{32AEA201-9345-4B4F-A539-06A2548923D2}"/>
              </a:ext>
            </a:extLst>
          </p:cNvPr>
          <p:cNvSpPr/>
          <p:nvPr/>
        </p:nvSpPr>
        <p:spPr>
          <a:xfrm rot="5400000" flipH="1" flipV="1">
            <a:off x="7197796" y="-334229"/>
            <a:ext cx="808388" cy="5669160"/>
          </a:xfrm>
          <a:prstGeom prst="bentUpArrow">
            <a:avLst>
              <a:gd name="adj1" fmla="val 10135"/>
              <a:gd name="adj2" fmla="val 14262"/>
              <a:gd name="adj3" fmla="val 2992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Arrow: Curved Down 18">
            <a:extLst>
              <a:ext uri="{FF2B5EF4-FFF2-40B4-BE49-F238E27FC236}">
                <a16:creationId xmlns:a16="http://schemas.microsoft.com/office/drawing/2014/main" id="{66524913-BAEF-4A63-8347-DDA58D5F520A}"/>
              </a:ext>
            </a:extLst>
          </p:cNvPr>
          <p:cNvSpPr/>
          <p:nvPr/>
        </p:nvSpPr>
        <p:spPr>
          <a:xfrm rot="10800000">
            <a:off x="6126889" y="3450164"/>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DC561FDD-7FB9-4C78-8ECC-68120605C80B}"/>
              </a:ext>
            </a:extLst>
          </p:cNvPr>
          <p:cNvSpPr/>
          <p:nvPr/>
        </p:nvSpPr>
        <p:spPr>
          <a:xfrm>
            <a:off x="4294711" y="3225379"/>
            <a:ext cx="1022356" cy="276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Arrow: Curved Down 19">
            <a:extLst>
              <a:ext uri="{FF2B5EF4-FFF2-40B4-BE49-F238E27FC236}">
                <a16:creationId xmlns:a16="http://schemas.microsoft.com/office/drawing/2014/main" id="{BFC36304-6C4E-43B6-BCB4-22AFD3CE6747}"/>
              </a:ext>
            </a:extLst>
          </p:cNvPr>
          <p:cNvSpPr/>
          <p:nvPr/>
        </p:nvSpPr>
        <p:spPr>
          <a:xfrm>
            <a:off x="6165792" y="3001182"/>
            <a:ext cx="709104" cy="258044"/>
          </a:xfrm>
          <a:prstGeom prst="curved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0D2BC675-0B77-4B8A-BBB1-2623C6100745}"/>
              </a:ext>
            </a:extLst>
          </p:cNvPr>
          <p:cNvSpPr txBox="1"/>
          <p:nvPr/>
        </p:nvSpPr>
        <p:spPr>
          <a:xfrm>
            <a:off x="3704138" y="3164866"/>
            <a:ext cx="1448278" cy="361244"/>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Screens  Hits</a:t>
            </a:r>
          </a:p>
        </p:txBody>
      </p:sp>
      <p:graphicFrame>
        <p:nvGraphicFramePr>
          <p:cNvPr id="27" name="Object 26">
            <a:extLst>
              <a:ext uri="{FF2B5EF4-FFF2-40B4-BE49-F238E27FC236}">
                <a16:creationId xmlns:a16="http://schemas.microsoft.com/office/drawing/2014/main" id="{C3CAD70A-BF73-4320-8981-F6B1C6C4AB9B}"/>
              </a:ext>
            </a:extLst>
          </p:cNvPr>
          <p:cNvGraphicFramePr>
            <a:graphicFrameLocks noChangeAspect="1"/>
          </p:cNvGraphicFramePr>
          <p:nvPr/>
        </p:nvGraphicFramePr>
        <p:xfrm>
          <a:off x="9697624" y="2383275"/>
          <a:ext cx="2232873" cy="1993360"/>
        </p:xfrm>
        <a:graphic>
          <a:graphicData uri="http://schemas.openxmlformats.org/presentationml/2006/ole">
            <mc:AlternateContent xmlns:mc="http://schemas.openxmlformats.org/markup-compatibility/2006">
              <mc:Choice xmlns:v="urn:schemas-microsoft-com:vml" Requires="v">
                <p:oleObj spid="_x0000_s180228" name="CS ChemDraw Drawing" r:id="rId4" imgW="2620830" imgH="2339010" progId="ChemDraw.Document.6.0">
                  <p:embed/>
                </p:oleObj>
              </mc:Choice>
              <mc:Fallback>
                <p:oleObj name="CS ChemDraw Drawing" r:id="rId4" imgW="2620830" imgH="2339010" progId="ChemDraw.Document.6.0">
                  <p:embed/>
                  <p:pic>
                    <p:nvPicPr>
                      <p:cNvPr id="27" name="Object 26">
                        <a:extLst>
                          <a:ext uri="{FF2B5EF4-FFF2-40B4-BE49-F238E27FC236}">
                            <a16:creationId xmlns:a16="http://schemas.microsoft.com/office/drawing/2014/main" id="{C3CAD70A-BF73-4320-8981-F6B1C6C4AB9B}"/>
                          </a:ext>
                        </a:extLst>
                      </p:cNvPr>
                      <p:cNvPicPr>
                        <a:picLocks noGrp="1" noChangeAspect="1" noChangeArrowheads="1"/>
                      </p:cNvPicPr>
                      <p:nvPr/>
                    </p:nvPicPr>
                    <p:blipFill>
                      <a:blip r:embed="rId5"/>
                      <a:srcRect/>
                      <a:stretch>
                        <a:fillRect/>
                      </a:stretch>
                    </p:blipFill>
                    <p:spPr bwMode="auto">
                      <a:xfrm>
                        <a:off x="9697624" y="2383275"/>
                        <a:ext cx="2232873" cy="1993360"/>
                      </a:xfrm>
                      <a:prstGeom prst="rect">
                        <a:avLst/>
                      </a:prstGeom>
                      <a:solidFill>
                        <a:schemeClr val="bg1"/>
                      </a:solidFill>
                      <a:ln>
                        <a:noFill/>
                      </a:ln>
                      <a:effectLst/>
                    </p:spPr>
                  </p:pic>
                </p:oleObj>
              </mc:Fallback>
            </mc:AlternateContent>
          </a:graphicData>
        </a:graphic>
      </p:graphicFrame>
      <p:sp>
        <p:nvSpPr>
          <p:cNvPr id="28" name="TextBox 27">
            <a:extLst>
              <a:ext uri="{FF2B5EF4-FFF2-40B4-BE49-F238E27FC236}">
                <a16:creationId xmlns:a16="http://schemas.microsoft.com/office/drawing/2014/main" id="{24CC289B-D745-46E6-97CA-4E1D0CA29C3B}"/>
              </a:ext>
            </a:extLst>
          </p:cNvPr>
          <p:cNvSpPr txBox="1"/>
          <p:nvPr/>
        </p:nvSpPr>
        <p:spPr>
          <a:xfrm>
            <a:off x="8945598" y="4544430"/>
            <a:ext cx="3246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
        <p:nvSpPr>
          <p:cNvPr id="22" name="Rectangle 3">
            <a:extLst>
              <a:ext uri="{FF2B5EF4-FFF2-40B4-BE49-F238E27FC236}">
                <a16:creationId xmlns:a16="http://schemas.microsoft.com/office/drawing/2014/main" id="{BF921E81-B072-47FA-A321-ED10F6B7A3C9}"/>
              </a:ext>
            </a:extLst>
          </p:cNvPr>
          <p:cNvSpPr txBox="1">
            <a:spLocks noChangeArrowheads="1"/>
          </p:cNvSpPr>
          <p:nvPr/>
        </p:nvSpPr>
        <p:spPr>
          <a:xfrm>
            <a:off x="7552255" y="425301"/>
            <a:ext cx="4312779" cy="1535268"/>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000" b="0" i="0" u="none" strike="noStrike" kern="1200" cap="none" spc="0" normalizeH="0" baseline="0" noProof="0" dirty="0">
              <a:ln>
                <a:noFill/>
              </a:ln>
              <a:solidFill>
                <a:srgbClr val="7CDBB0">
                  <a:lumMod val="50000"/>
                </a:srgbClr>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7FA2E6">
                    <a:lumMod val="75000"/>
                  </a:srgbClr>
                </a:solidFill>
                <a:effectLst/>
                <a:uLnTx/>
                <a:uFillTx/>
                <a:latin typeface="Arial"/>
                <a:ea typeface="+mn-ea"/>
                <a:cs typeface="+mn-cs"/>
              </a:rPr>
              <a:t>Goals - new spinosyn product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Improved activity overall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Expanded spectrum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Improved residual</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TextBox 22">
            <a:extLst>
              <a:ext uri="{FF2B5EF4-FFF2-40B4-BE49-F238E27FC236}">
                <a16:creationId xmlns:a16="http://schemas.microsoft.com/office/drawing/2014/main" id="{22807EF1-6ACE-4008-8240-5D59CBFDE674}"/>
              </a:ext>
            </a:extLst>
          </p:cNvPr>
          <p:cNvSpPr txBox="1"/>
          <p:nvPr/>
        </p:nvSpPr>
        <p:spPr>
          <a:xfrm>
            <a:off x="131137" y="4729096"/>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24" name="Footer Placeholder 2">
            <a:extLst>
              <a:ext uri="{FF2B5EF4-FFF2-40B4-BE49-F238E27FC236}">
                <a16:creationId xmlns:a16="http://schemas.microsoft.com/office/drawing/2014/main" id="{323A7E6C-C2AB-4B5C-A5C5-2DC9678406B4}"/>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5" name="Text Box 14">
            <a:extLst>
              <a:ext uri="{FF2B5EF4-FFF2-40B4-BE49-F238E27FC236}">
                <a16:creationId xmlns:a16="http://schemas.microsoft.com/office/drawing/2014/main" id="{8CCA23EE-ED73-40F2-B65A-4E1579260552}"/>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Next Generation Spinosyn </a:t>
            </a:r>
          </a:p>
        </p:txBody>
      </p:sp>
    </p:spTree>
    <p:extLst>
      <p:ext uri="{BB962C8B-B14F-4D97-AF65-F5344CB8AC3E}">
        <p14:creationId xmlns:p14="http://schemas.microsoft.com/office/powerpoint/2010/main" val="365209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380865" y="3877207"/>
            <a:ext cx="2446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Genetic engineering organism / synthetic biology</a:t>
            </a:r>
          </a:p>
        </p:txBody>
      </p:sp>
      <p:cxnSp>
        <p:nvCxnSpPr>
          <p:cNvPr id="7" name="Straight Arrow Connector 6"/>
          <p:cNvCxnSpPr>
            <a:cxnSpLocks/>
          </p:cNvCxnSpPr>
          <p:nvPr/>
        </p:nvCxnSpPr>
        <p:spPr bwMode="auto">
          <a:xfrm>
            <a:off x="3593391" y="2082915"/>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1195524"/>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TextBox 52">
            <a:extLst>
              <a:ext uri="{FF2B5EF4-FFF2-40B4-BE49-F238E27FC236}">
                <a16:creationId xmlns:a16="http://schemas.microsoft.com/office/drawing/2014/main" id="{73E0106E-0086-45DD-9AAE-0C10B641B8B7}"/>
              </a:ext>
            </a:extLst>
          </p:cNvPr>
          <p:cNvSpPr txBox="1"/>
          <p:nvPr/>
        </p:nvSpPr>
        <p:spPr>
          <a:xfrm>
            <a:off x="4317329" y="3877207"/>
            <a:ext cx="20656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New organisms making different analogs</a:t>
            </a:r>
          </a:p>
        </p:txBody>
      </p:sp>
      <p:cxnSp>
        <p:nvCxnSpPr>
          <p:cNvPr id="99" name="Straight Arrow Connector 98">
            <a:extLst>
              <a:ext uri="{FF2B5EF4-FFF2-40B4-BE49-F238E27FC236}">
                <a16:creationId xmlns:a16="http://schemas.microsoft.com/office/drawing/2014/main" id="{4D05A787-DC4D-44EF-91AD-617F19D4D854}"/>
              </a:ext>
            </a:extLst>
          </p:cNvPr>
          <p:cNvCxnSpPr>
            <a:cxnSpLocks/>
          </p:cNvCxnSpPr>
          <p:nvPr/>
        </p:nvCxnSpPr>
        <p:spPr bwMode="auto">
          <a:xfrm flipV="1">
            <a:off x="6806241" y="2102977"/>
            <a:ext cx="1780545"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0" name="Straight Arrow Connector 29">
            <a:extLst>
              <a:ext uri="{FF2B5EF4-FFF2-40B4-BE49-F238E27FC236}">
                <a16:creationId xmlns:a16="http://schemas.microsoft.com/office/drawing/2014/main" id="{42A2A2A6-02E4-42F1-A19A-6794E2091E56}"/>
              </a:ext>
            </a:extLst>
          </p:cNvPr>
          <p:cNvCxnSpPr>
            <a:cxnSpLocks/>
          </p:cNvCxnSpPr>
          <p:nvPr/>
        </p:nvCxnSpPr>
        <p:spPr bwMode="auto">
          <a:xfrm flipH="1">
            <a:off x="3242228" y="2510383"/>
            <a:ext cx="1708550" cy="1197926"/>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DE612A41-685B-4C71-B792-DE336205A8A5}"/>
              </a:ext>
            </a:extLst>
          </p:cNvPr>
          <p:cNvCxnSpPr>
            <a:cxnSpLocks/>
          </p:cNvCxnSpPr>
          <p:nvPr/>
        </p:nvCxnSpPr>
        <p:spPr bwMode="auto">
          <a:xfrm>
            <a:off x="6080951" y="2527491"/>
            <a:ext cx="918710" cy="131721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2" name="Straight Arrow Connector 31">
            <a:extLst>
              <a:ext uri="{FF2B5EF4-FFF2-40B4-BE49-F238E27FC236}">
                <a16:creationId xmlns:a16="http://schemas.microsoft.com/office/drawing/2014/main" id="{FD657443-3E5A-45A3-9C1A-A3941BAF15FF}"/>
              </a:ext>
            </a:extLst>
          </p:cNvPr>
          <p:cNvCxnSpPr>
            <a:cxnSpLocks/>
          </p:cNvCxnSpPr>
          <p:nvPr/>
        </p:nvCxnSpPr>
        <p:spPr bwMode="auto">
          <a:xfrm flipH="1">
            <a:off x="4950778" y="2545792"/>
            <a:ext cx="588882" cy="1230712"/>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343475EF-86D0-4BF8-8D1D-0E9ADC9D4302}"/>
              </a:ext>
            </a:extLst>
          </p:cNvPr>
          <p:cNvCxnSpPr>
            <a:cxnSpLocks/>
          </p:cNvCxnSpPr>
          <p:nvPr/>
        </p:nvCxnSpPr>
        <p:spPr bwMode="auto">
          <a:xfrm>
            <a:off x="6732032" y="2425691"/>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668776"/>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882861"/>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1086235"/>
          <a:ext cx="2232873" cy="1993360"/>
        </p:xfrm>
        <a:graphic>
          <a:graphicData uri="http://schemas.openxmlformats.org/presentationml/2006/ole">
            <mc:AlternateContent xmlns:mc="http://schemas.openxmlformats.org/markup-compatibility/2006">
              <mc:Choice xmlns:v="urn:schemas-microsoft-com:vml" Requires="v">
                <p:oleObj spid="_x0000_s181252" name="CS ChemDraw Drawing" r:id="rId5" imgW="2620830" imgH="2339010" progId="ChemDraw.Document.6.0">
                  <p:embed/>
                </p:oleObj>
              </mc:Choice>
              <mc:Fallback>
                <p:oleObj name="CS ChemDraw Drawing" r:id="rId5"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6"/>
                      <a:srcRect/>
                      <a:stretch>
                        <a:fillRect/>
                      </a:stretch>
                    </p:blipFill>
                    <p:spPr bwMode="auto">
                      <a:xfrm>
                        <a:off x="4806394" y="1086235"/>
                        <a:ext cx="2232873" cy="1993360"/>
                      </a:xfrm>
                      <a:prstGeom prst="rect">
                        <a:avLst/>
                      </a:prstGeom>
                      <a:solidFill>
                        <a:schemeClr val="bg1"/>
                      </a:solidFill>
                      <a:ln>
                        <a:noFill/>
                      </a:ln>
                      <a:effectLst/>
                    </p:spPr>
                  </p:pic>
                </p:oleObj>
              </mc:Fallback>
            </mc:AlternateContent>
          </a:graphicData>
        </a:graphic>
      </p:graphicFrame>
      <p:sp>
        <p:nvSpPr>
          <p:cNvPr id="23" name="TextBox 22">
            <a:extLst>
              <a:ext uri="{FF2B5EF4-FFF2-40B4-BE49-F238E27FC236}">
                <a16:creationId xmlns:a16="http://schemas.microsoft.com/office/drawing/2014/main" id="{891FCF77-165D-4AD0-8F9C-A35337190E1C}"/>
              </a:ext>
            </a:extLst>
          </p:cNvPr>
          <p:cNvSpPr txBox="1"/>
          <p:nvPr/>
        </p:nvSpPr>
        <p:spPr>
          <a:xfrm>
            <a:off x="671301" y="5100974"/>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19" name="TextBox 18">
            <a:extLst>
              <a:ext uri="{FF2B5EF4-FFF2-40B4-BE49-F238E27FC236}">
                <a16:creationId xmlns:a16="http://schemas.microsoft.com/office/drawing/2014/main" id="{C94AE6C2-371A-4CDA-A266-E2D268A715BF}"/>
              </a:ext>
            </a:extLst>
          </p:cNvPr>
          <p:cNvSpPr txBox="1"/>
          <p:nvPr/>
        </p:nvSpPr>
        <p:spPr>
          <a:xfrm>
            <a:off x="8729392" y="1925781"/>
            <a:ext cx="2420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Naturally occurring analogs </a:t>
            </a:r>
          </a:p>
        </p:txBody>
      </p:sp>
      <p:sp>
        <p:nvSpPr>
          <p:cNvPr id="20" name="TextBox 19">
            <a:extLst>
              <a:ext uri="{FF2B5EF4-FFF2-40B4-BE49-F238E27FC236}">
                <a16:creationId xmlns:a16="http://schemas.microsoft.com/office/drawing/2014/main" id="{A4FECFBC-8E37-4D8C-A2C1-702CB2832EF3}"/>
              </a:ext>
            </a:extLst>
          </p:cNvPr>
          <p:cNvSpPr txBox="1"/>
          <p:nvPr/>
        </p:nvSpPr>
        <p:spPr>
          <a:xfrm>
            <a:off x="8895215" y="3878905"/>
            <a:ext cx="2112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21" name="TextBox 20">
            <a:extLst>
              <a:ext uri="{FF2B5EF4-FFF2-40B4-BE49-F238E27FC236}">
                <a16:creationId xmlns:a16="http://schemas.microsoft.com/office/drawing/2014/main" id="{26AF502A-D3DD-4A53-8ED0-785429F4BBC4}"/>
              </a:ext>
            </a:extLst>
          </p:cNvPr>
          <p:cNvSpPr txBox="1"/>
          <p:nvPr/>
        </p:nvSpPr>
        <p:spPr>
          <a:xfrm>
            <a:off x="2577320" y="3878905"/>
            <a:ext cx="1519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Synthetic mimics </a:t>
            </a:r>
          </a:p>
        </p:txBody>
      </p:sp>
      <p:sp>
        <p:nvSpPr>
          <p:cNvPr id="24" name="Rectangle 23">
            <a:extLst>
              <a:ext uri="{FF2B5EF4-FFF2-40B4-BE49-F238E27FC236}">
                <a16:creationId xmlns:a16="http://schemas.microsoft.com/office/drawing/2014/main" id="{67BCD7EF-C577-4B64-A783-1DFA71124EBB}"/>
              </a:ext>
            </a:extLst>
          </p:cNvPr>
          <p:cNvSpPr/>
          <p:nvPr/>
        </p:nvSpPr>
        <p:spPr>
          <a:xfrm>
            <a:off x="8729392" y="1903389"/>
            <a:ext cx="2278016" cy="668722"/>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112051C-2E08-4A70-93CE-D2562CA6F4B4}"/>
              </a:ext>
            </a:extLst>
          </p:cNvPr>
          <p:cNvSpPr txBox="1">
            <a:spLocks/>
          </p:cNvSpPr>
          <p:nvPr/>
        </p:nvSpPr>
        <p:spPr bwMode="white">
          <a:xfrm>
            <a:off x="7406640" y="6808761"/>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5" name="Text Box 14">
            <a:extLst>
              <a:ext uri="{FF2B5EF4-FFF2-40B4-BE49-F238E27FC236}">
                <a16:creationId xmlns:a16="http://schemas.microsoft.com/office/drawing/2014/main" id="{DF4D1ED4-7B50-4F46-914B-C7EEEDB48A65}"/>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Further Exploration of the Spinosyns </a:t>
            </a:r>
          </a:p>
        </p:txBody>
      </p:sp>
      <p:sp>
        <p:nvSpPr>
          <p:cNvPr id="27" name="TextBox 26">
            <a:extLst>
              <a:ext uri="{FF2B5EF4-FFF2-40B4-BE49-F238E27FC236}">
                <a16:creationId xmlns:a16="http://schemas.microsoft.com/office/drawing/2014/main" id="{D8EAB81E-3F92-4A1C-A611-31534CC91D9C}"/>
              </a:ext>
            </a:extLst>
          </p:cNvPr>
          <p:cNvSpPr txBox="1"/>
          <p:nvPr/>
        </p:nvSpPr>
        <p:spPr>
          <a:xfrm>
            <a:off x="5531693" y="1277344"/>
            <a:ext cx="3246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2795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6380865" y="3877207"/>
            <a:ext cx="2446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Genetic engineering organism / synthetic biology</a:t>
            </a:r>
          </a:p>
        </p:txBody>
      </p:sp>
      <p:cxnSp>
        <p:nvCxnSpPr>
          <p:cNvPr id="7" name="Straight Arrow Connector 6"/>
          <p:cNvCxnSpPr>
            <a:cxnSpLocks/>
          </p:cNvCxnSpPr>
          <p:nvPr/>
        </p:nvCxnSpPr>
        <p:spPr bwMode="auto">
          <a:xfrm>
            <a:off x="3593391" y="2082915"/>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1195524"/>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TextBox 52">
            <a:extLst>
              <a:ext uri="{FF2B5EF4-FFF2-40B4-BE49-F238E27FC236}">
                <a16:creationId xmlns:a16="http://schemas.microsoft.com/office/drawing/2014/main" id="{73E0106E-0086-45DD-9AAE-0C10B641B8B7}"/>
              </a:ext>
            </a:extLst>
          </p:cNvPr>
          <p:cNvSpPr txBox="1"/>
          <p:nvPr/>
        </p:nvSpPr>
        <p:spPr>
          <a:xfrm>
            <a:off x="4317329" y="3877207"/>
            <a:ext cx="20656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New organisms making different analogs</a:t>
            </a:r>
          </a:p>
        </p:txBody>
      </p:sp>
      <p:cxnSp>
        <p:nvCxnSpPr>
          <p:cNvPr id="99" name="Straight Arrow Connector 98">
            <a:extLst>
              <a:ext uri="{FF2B5EF4-FFF2-40B4-BE49-F238E27FC236}">
                <a16:creationId xmlns:a16="http://schemas.microsoft.com/office/drawing/2014/main" id="{4D05A787-DC4D-44EF-91AD-617F19D4D854}"/>
              </a:ext>
            </a:extLst>
          </p:cNvPr>
          <p:cNvCxnSpPr>
            <a:cxnSpLocks/>
          </p:cNvCxnSpPr>
          <p:nvPr/>
        </p:nvCxnSpPr>
        <p:spPr bwMode="auto">
          <a:xfrm flipV="1">
            <a:off x="6806241" y="2102977"/>
            <a:ext cx="1780545"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0" name="Straight Arrow Connector 29">
            <a:extLst>
              <a:ext uri="{FF2B5EF4-FFF2-40B4-BE49-F238E27FC236}">
                <a16:creationId xmlns:a16="http://schemas.microsoft.com/office/drawing/2014/main" id="{42A2A2A6-02E4-42F1-A19A-6794E2091E56}"/>
              </a:ext>
            </a:extLst>
          </p:cNvPr>
          <p:cNvCxnSpPr>
            <a:cxnSpLocks/>
          </p:cNvCxnSpPr>
          <p:nvPr/>
        </p:nvCxnSpPr>
        <p:spPr bwMode="auto">
          <a:xfrm flipH="1">
            <a:off x="3242228" y="2510383"/>
            <a:ext cx="1708550" cy="1197926"/>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DE612A41-685B-4C71-B792-DE336205A8A5}"/>
              </a:ext>
            </a:extLst>
          </p:cNvPr>
          <p:cNvCxnSpPr>
            <a:cxnSpLocks/>
          </p:cNvCxnSpPr>
          <p:nvPr/>
        </p:nvCxnSpPr>
        <p:spPr bwMode="auto">
          <a:xfrm>
            <a:off x="6080951" y="2527491"/>
            <a:ext cx="918710" cy="131721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2" name="Straight Arrow Connector 31">
            <a:extLst>
              <a:ext uri="{FF2B5EF4-FFF2-40B4-BE49-F238E27FC236}">
                <a16:creationId xmlns:a16="http://schemas.microsoft.com/office/drawing/2014/main" id="{FD657443-3E5A-45A3-9C1A-A3941BAF15FF}"/>
              </a:ext>
            </a:extLst>
          </p:cNvPr>
          <p:cNvCxnSpPr>
            <a:cxnSpLocks/>
          </p:cNvCxnSpPr>
          <p:nvPr/>
        </p:nvCxnSpPr>
        <p:spPr bwMode="auto">
          <a:xfrm flipH="1">
            <a:off x="4950778" y="2545792"/>
            <a:ext cx="588882" cy="1230712"/>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343475EF-86D0-4BF8-8D1D-0E9ADC9D4302}"/>
              </a:ext>
            </a:extLst>
          </p:cNvPr>
          <p:cNvCxnSpPr>
            <a:cxnSpLocks/>
          </p:cNvCxnSpPr>
          <p:nvPr/>
        </p:nvCxnSpPr>
        <p:spPr bwMode="auto">
          <a:xfrm>
            <a:off x="6732032" y="2425691"/>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668776"/>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882861"/>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1086235"/>
          <a:ext cx="2232873" cy="1993360"/>
        </p:xfrm>
        <a:graphic>
          <a:graphicData uri="http://schemas.openxmlformats.org/presentationml/2006/ole">
            <mc:AlternateContent xmlns:mc="http://schemas.openxmlformats.org/markup-compatibility/2006">
              <mc:Choice xmlns:v="urn:schemas-microsoft-com:vml" Requires="v">
                <p:oleObj spid="_x0000_s182276" name="CS ChemDraw Drawing" r:id="rId5" imgW="2620830" imgH="2339010" progId="ChemDraw.Document.6.0">
                  <p:embed/>
                </p:oleObj>
              </mc:Choice>
              <mc:Fallback>
                <p:oleObj name="CS ChemDraw Drawing" r:id="rId5"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6"/>
                      <a:srcRect/>
                      <a:stretch>
                        <a:fillRect/>
                      </a:stretch>
                    </p:blipFill>
                    <p:spPr bwMode="auto">
                      <a:xfrm>
                        <a:off x="4806394" y="1086235"/>
                        <a:ext cx="2232873" cy="1993360"/>
                      </a:xfrm>
                      <a:prstGeom prst="rect">
                        <a:avLst/>
                      </a:prstGeom>
                      <a:solidFill>
                        <a:schemeClr val="bg1"/>
                      </a:solidFill>
                      <a:ln>
                        <a:noFill/>
                      </a:ln>
                      <a:effectLst/>
                    </p:spPr>
                  </p:pic>
                </p:oleObj>
              </mc:Fallback>
            </mc:AlternateContent>
          </a:graphicData>
        </a:graphic>
      </p:graphicFrame>
      <p:sp>
        <p:nvSpPr>
          <p:cNvPr id="23" name="TextBox 22">
            <a:extLst>
              <a:ext uri="{FF2B5EF4-FFF2-40B4-BE49-F238E27FC236}">
                <a16:creationId xmlns:a16="http://schemas.microsoft.com/office/drawing/2014/main" id="{891FCF77-165D-4AD0-8F9C-A35337190E1C}"/>
              </a:ext>
            </a:extLst>
          </p:cNvPr>
          <p:cNvSpPr txBox="1"/>
          <p:nvPr/>
        </p:nvSpPr>
        <p:spPr>
          <a:xfrm>
            <a:off x="671301" y="5100974"/>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19" name="TextBox 18">
            <a:extLst>
              <a:ext uri="{FF2B5EF4-FFF2-40B4-BE49-F238E27FC236}">
                <a16:creationId xmlns:a16="http://schemas.microsoft.com/office/drawing/2014/main" id="{C94AE6C2-371A-4CDA-A266-E2D268A715BF}"/>
              </a:ext>
            </a:extLst>
          </p:cNvPr>
          <p:cNvSpPr txBox="1"/>
          <p:nvPr/>
        </p:nvSpPr>
        <p:spPr>
          <a:xfrm>
            <a:off x="8729392" y="1925781"/>
            <a:ext cx="2420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Naturally occurring analogs </a:t>
            </a:r>
          </a:p>
        </p:txBody>
      </p:sp>
      <p:sp>
        <p:nvSpPr>
          <p:cNvPr id="20" name="TextBox 19">
            <a:extLst>
              <a:ext uri="{FF2B5EF4-FFF2-40B4-BE49-F238E27FC236}">
                <a16:creationId xmlns:a16="http://schemas.microsoft.com/office/drawing/2014/main" id="{A4FECFBC-8E37-4D8C-A2C1-702CB2832EF3}"/>
              </a:ext>
            </a:extLst>
          </p:cNvPr>
          <p:cNvSpPr txBox="1"/>
          <p:nvPr/>
        </p:nvSpPr>
        <p:spPr>
          <a:xfrm>
            <a:off x="8895215" y="3878905"/>
            <a:ext cx="2112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21" name="TextBox 20">
            <a:extLst>
              <a:ext uri="{FF2B5EF4-FFF2-40B4-BE49-F238E27FC236}">
                <a16:creationId xmlns:a16="http://schemas.microsoft.com/office/drawing/2014/main" id="{26AF502A-D3DD-4A53-8ED0-785429F4BBC4}"/>
              </a:ext>
            </a:extLst>
          </p:cNvPr>
          <p:cNvSpPr txBox="1"/>
          <p:nvPr/>
        </p:nvSpPr>
        <p:spPr>
          <a:xfrm>
            <a:off x="2577320" y="3878905"/>
            <a:ext cx="1519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Synthetic mimics </a:t>
            </a:r>
          </a:p>
        </p:txBody>
      </p:sp>
      <p:sp>
        <p:nvSpPr>
          <p:cNvPr id="24" name="Rectangle 23">
            <a:extLst>
              <a:ext uri="{FF2B5EF4-FFF2-40B4-BE49-F238E27FC236}">
                <a16:creationId xmlns:a16="http://schemas.microsoft.com/office/drawing/2014/main" id="{67BCD7EF-C577-4B64-A783-1DFA71124EBB}"/>
              </a:ext>
            </a:extLst>
          </p:cNvPr>
          <p:cNvSpPr/>
          <p:nvPr/>
        </p:nvSpPr>
        <p:spPr>
          <a:xfrm>
            <a:off x="8895215" y="3858398"/>
            <a:ext cx="1901739" cy="427491"/>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112051C-2E08-4A70-93CE-D2562CA6F4B4}"/>
              </a:ext>
            </a:extLst>
          </p:cNvPr>
          <p:cNvSpPr txBox="1">
            <a:spLocks/>
          </p:cNvSpPr>
          <p:nvPr/>
        </p:nvSpPr>
        <p:spPr bwMode="white">
          <a:xfrm>
            <a:off x="7406640" y="6808761"/>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5" name="Text Box 14">
            <a:extLst>
              <a:ext uri="{FF2B5EF4-FFF2-40B4-BE49-F238E27FC236}">
                <a16:creationId xmlns:a16="http://schemas.microsoft.com/office/drawing/2014/main" id="{DF4D1ED4-7B50-4F46-914B-C7EEEDB48A65}"/>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Further Exploration of the Spinosyns </a:t>
            </a:r>
          </a:p>
        </p:txBody>
      </p:sp>
      <p:sp>
        <p:nvSpPr>
          <p:cNvPr id="26" name="TextBox 25">
            <a:extLst>
              <a:ext uri="{FF2B5EF4-FFF2-40B4-BE49-F238E27FC236}">
                <a16:creationId xmlns:a16="http://schemas.microsoft.com/office/drawing/2014/main" id="{9EA174E5-BC52-4772-9484-D899BBB0C67B}"/>
              </a:ext>
            </a:extLst>
          </p:cNvPr>
          <p:cNvSpPr txBox="1"/>
          <p:nvPr/>
        </p:nvSpPr>
        <p:spPr>
          <a:xfrm>
            <a:off x="5531693" y="1277344"/>
            <a:ext cx="3246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94762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a:off x="3593391" y="2082915"/>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1195524"/>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99" name="Straight Arrow Connector 98">
            <a:extLst>
              <a:ext uri="{FF2B5EF4-FFF2-40B4-BE49-F238E27FC236}">
                <a16:creationId xmlns:a16="http://schemas.microsoft.com/office/drawing/2014/main" id="{4D05A787-DC4D-44EF-91AD-617F19D4D854}"/>
              </a:ext>
            </a:extLst>
          </p:cNvPr>
          <p:cNvCxnSpPr>
            <a:cxnSpLocks/>
          </p:cNvCxnSpPr>
          <p:nvPr/>
        </p:nvCxnSpPr>
        <p:spPr bwMode="auto">
          <a:xfrm flipV="1">
            <a:off x="6806241" y="2102977"/>
            <a:ext cx="1780545"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343475EF-86D0-4BF8-8D1D-0E9ADC9D4302}"/>
              </a:ext>
            </a:extLst>
          </p:cNvPr>
          <p:cNvCxnSpPr>
            <a:cxnSpLocks/>
          </p:cNvCxnSpPr>
          <p:nvPr/>
        </p:nvCxnSpPr>
        <p:spPr bwMode="auto">
          <a:xfrm>
            <a:off x="6732032" y="2425691"/>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668776"/>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882861"/>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1086235"/>
          <a:ext cx="2232873" cy="1993360"/>
        </p:xfrm>
        <a:graphic>
          <a:graphicData uri="http://schemas.openxmlformats.org/presentationml/2006/ole">
            <mc:AlternateContent xmlns:mc="http://schemas.openxmlformats.org/markup-compatibility/2006">
              <mc:Choice xmlns:v="urn:schemas-microsoft-com:vml" Requires="v">
                <p:oleObj spid="_x0000_s183302" name="CS ChemDraw Drawing" r:id="rId5" imgW="2620830" imgH="2339010" progId="ChemDraw.Document.6.0">
                  <p:embed/>
                </p:oleObj>
              </mc:Choice>
              <mc:Fallback>
                <p:oleObj name="CS ChemDraw Drawing" r:id="rId5"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6"/>
                      <a:srcRect/>
                      <a:stretch>
                        <a:fillRect/>
                      </a:stretch>
                    </p:blipFill>
                    <p:spPr bwMode="auto">
                      <a:xfrm>
                        <a:off x="4806394" y="1086235"/>
                        <a:ext cx="2232873" cy="1993360"/>
                      </a:xfrm>
                      <a:prstGeom prst="rect">
                        <a:avLst/>
                      </a:prstGeom>
                      <a:solidFill>
                        <a:schemeClr val="bg1"/>
                      </a:solidFill>
                      <a:ln>
                        <a:noFill/>
                      </a:ln>
                      <a:effectLst/>
                    </p:spPr>
                  </p:pic>
                </p:oleObj>
              </mc:Fallback>
            </mc:AlternateContent>
          </a:graphicData>
        </a:graphic>
      </p:graphicFrame>
      <p:sp>
        <p:nvSpPr>
          <p:cNvPr id="23" name="TextBox 22">
            <a:extLst>
              <a:ext uri="{FF2B5EF4-FFF2-40B4-BE49-F238E27FC236}">
                <a16:creationId xmlns:a16="http://schemas.microsoft.com/office/drawing/2014/main" id="{891FCF77-165D-4AD0-8F9C-A35337190E1C}"/>
              </a:ext>
            </a:extLst>
          </p:cNvPr>
          <p:cNvSpPr txBox="1"/>
          <p:nvPr/>
        </p:nvSpPr>
        <p:spPr>
          <a:xfrm>
            <a:off x="671301" y="5100974"/>
            <a:ext cx="184731"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endParaRPr>
          </a:p>
        </p:txBody>
      </p:sp>
      <p:sp>
        <p:nvSpPr>
          <p:cNvPr id="19" name="TextBox 18">
            <a:extLst>
              <a:ext uri="{FF2B5EF4-FFF2-40B4-BE49-F238E27FC236}">
                <a16:creationId xmlns:a16="http://schemas.microsoft.com/office/drawing/2014/main" id="{C94AE6C2-371A-4CDA-A266-E2D268A715BF}"/>
              </a:ext>
            </a:extLst>
          </p:cNvPr>
          <p:cNvSpPr txBox="1"/>
          <p:nvPr/>
        </p:nvSpPr>
        <p:spPr>
          <a:xfrm>
            <a:off x="8729392" y="1925781"/>
            <a:ext cx="2420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Naturally occurring analogs </a:t>
            </a:r>
          </a:p>
        </p:txBody>
      </p:sp>
      <p:sp>
        <p:nvSpPr>
          <p:cNvPr id="20" name="TextBox 19">
            <a:extLst>
              <a:ext uri="{FF2B5EF4-FFF2-40B4-BE49-F238E27FC236}">
                <a16:creationId xmlns:a16="http://schemas.microsoft.com/office/drawing/2014/main" id="{A4FECFBC-8E37-4D8C-A2C1-702CB2832EF3}"/>
              </a:ext>
            </a:extLst>
          </p:cNvPr>
          <p:cNvSpPr txBox="1"/>
          <p:nvPr/>
        </p:nvSpPr>
        <p:spPr>
          <a:xfrm>
            <a:off x="8895215" y="3878905"/>
            <a:ext cx="21121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24" name="Rectangle 23">
            <a:extLst>
              <a:ext uri="{FF2B5EF4-FFF2-40B4-BE49-F238E27FC236}">
                <a16:creationId xmlns:a16="http://schemas.microsoft.com/office/drawing/2014/main" id="{67BCD7EF-C577-4B64-A783-1DFA71124EBB}"/>
              </a:ext>
            </a:extLst>
          </p:cNvPr>
          <p:cNvSpPr/>
          <p:nvPr/>
        </p:nvSpPr>
        <p:spPr>
          <a:xfrm>
            <a:off x="8895215" y="3858398"/>
            <a:ext cx="1901739" cy="427491"/>
          </a:xfrm>
          <a:prstGeom prst="rect">
            <a:avLst/>
          </a:prstGeom>
          <a:noFill/>
          <a:ln w="28575">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112051C-2E08-4A70-93CE-D2562CA6F4B4}"/>
              </a:ext>
            </a:extLst>
          </p:cNvPr>
          <p:cNvSpPr txBox="1">
            <a:spLocks/>
          </p:cNvSpPr>
          <p:nvPr/>
        </p:nvSpPr>
        <p:spPr bwMode="white">
          <a:xfrm>
            <a:off x="7406640" y="6808761"/>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5" name="Text Box 14">
            <a:extLst>
              <a:ext uri="{FF2B5EF4-FFF2-40B4-BE49-F238E27FC236}">
                <a16:creationId xmlns:a16="http://schemas.microsoft.com/office/drawing/2014/main" id="{DF4D1ED4-7B50-4F46-914B-C7EEEDB48A65}"/>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Further Exploration of the Spinosyns </a:t>
            </a:r>
          </a:p>
        </p:txBody>
      </p:sp>
      <p:grpSp>
        <p:nvGrpSpPr>
          <p:cNvPr id="2" name="Group 1">
            <a:extLst>
              <a:ext uri="{FF2B5EF4-FFF2-40B4-BE49-F238E27FC236}">
                <a16:creationId xmlns:a16="http://schemas.microsoft.com/office/drawing/2014/main" id="{4D29C03D-D0EA-44EE-97F1-2E6C95B5B31C}"/>
              </a:ext>
            </a:extLst>
          </p:cNvPr>
          <p:cNvGrpSpPr/>
          <p:nvPr/>
        </p:nvGrpSpPr>
        <p:grpSpPr>
          <a:xfrm>
            <a:off x="2362957" y="3641713"/>
            <a:ext cx="6481268" cy="2565734"/>
            <a:chOff x="2362957" y="3641713"/>
            <a:chExt cx="6481268" cy="2565734"/>
          </a:xfrm>
        </p:grpSpPr>
        <p:graphicFrame>
          <p:nvGraphicFramePr>
            <p:cNvPr id="26" name="Object 25">
              <a:extLst>
                <a:ext uri="{FF2B5EF4-FFF2-40B4-BE49-F238E27FC236}">
                  <a16:creationId xmlns:a16="http://schemas.microsoft.com/office/drawing/2014/main" id="{0AFCBAFB-3194-428C-8CB1-2186507914AC}"/>
                </a:ext>
              </a:extLst>
            </p:cNvPr>
            <p:cNvGraphicFramePr>
              <a:graphicFrameLocks noChangeAspect="1"/>
            </p:cNvGraphicFramePr>
            <p:nvPr/>
          </p:nvGraphicFramePr>
          <p:xfrm>
            <a:off x="4691919" y="3689850"/>
            <a:ext cx="2238375" cy="1763713"/>
          </p:xfrm>
          <a:graphic>
            <a:graphicData uri="http://schemas.openxmlformats.org/presentationml/2006/ole">
              <mc:AlternateContent xmlns:mc="http://schemas.openxmlformats.org/markup-compatibility/2006">
                <mc:Choice xmlns:v="urn:schemas-microsoft-com:vml" Requires="v">
                  <p:oleObj spid="_x0000_s183303" name="CS ChemDraw Drawing" r:id="rId7" imgW="2628368" imgH="2068487" progId="ChemDraw.Document.6.0">
                    <p:embed/>
                  </p:oleObj>
                </mc:Choice>
                <mc:Fallback>
                  <p:oleObj name="CS ChemDraw Drawing" r:id="rId7" imgW="2628368" imgH="2068487" progId="ChemDraw.Document.6.0">
                    <p:embed/>
                    <p:pic>
                      <p:nvPicPr>
                        <p:cNvPr id="26" name="Object 25">
                          <a:extLst>
                            <a:ext uri="{FF2B5EF4-FFF2-40B4-BE49-F238E27FC236}">
                              <a16:creationId xmlns:a16="http://schemas.microsoft.com/office/drawing/2014/main" id="{0AFCBAFB-3194-428C-8CB1-2186507914AC}"/>
                            </a:ext>
                          </a:extLst>
                        </p:cNvPr>
                        <p:cNvPicPr>
                          <a:picLocks noGrp="1" noChangeAspect="1" noChangeArrowheads="1"/>
                        </p:cNvPicPr>
                        <p:nvPr/>
                      </p:nvPicPr>
                      <p:blipFill>
                        <a:blip r:embed="rId8"/>
                        <a:srcRect/>
                        <a:stretch>
                          <a:fillRect/>
                        </a:stretch>
                      </p:blipFill>
                      <p:spPr bwMode="auto">
                        <a:xfrm>
                          <a:off x="4691919" y="3689850"/>
                          <a:ext cx="2238375" cy="1763713"/>
                        </a:xfrm>
                        <a:prstGeom prst="rect">
                          <a:avLst/>
                        </a:prstGeom>
                        <a:solidFill>
                          <a:schemeClr val="bg1"/>
                        </a:solidFill>
                        <a:ln>
                          <a:noFill/>
                        </a:ln>
                        <a:effectLst/>
                      </p:spPr>
                    </p:pic>
                  </p:oleObj>
                </mc:Fallback>
              </mc:AlternateContent>
            </a:graphicData>
          </a:graphic>
        </p:graphicFrame>
        <p:grpSp>
          <p:nvGrpSpPr>
            <p:cNvPr id="27" name="Group 26">
              <a:extLst>
                <a:ext uri="{FF2B5EF4-FFF2-40B4-BE49-F238E27FC236}">
                  <a16:creationId xmlns:a16="http://schemas.microsoft.com/office/drawing/2014/main" id="{BDA5BBD2-3BFC-41AB-AE94-EE90854634AD}"/>
                </a:ext>
              </a:extLst>
            </p:cNvPr>
            <p:cNvGrpSpPr/>
            <p:nvPr/>
          </p:nvGrpSpPr>
          <p:grpSpPr>
            <a:xfrm>
              <a:off x="2362957" y="4270822"/>
              <a:ext cx="2024593" cy="710056"/>
              <a:chOff x="1905000" y="1122363"/>
              <a:chExt cx="2024593" cy="710056"/>
            </a:xfrm>
          </p:grpSpPr>
          <p:sp>
            <p:nvSpPr>
              <p:cNvPr id="28" name="Rectangle 8">
                <a:extLst>
                  <a:ext uri="{FF2B5EF4-FFF2-40B4-BE49-F238E27FC236}">
                    <a16:creationId xmlns:a16="http://schemas.microsoft.com/office/drawing/2014/main" id="{BB4CBE70-6A5D-46B2-9AC2-06DA54B01614}"/>
                  </a:ext>
                </a:extLst>
              </p:cNvPr>
              <p:cNvSpPr>
                <a:spLocks noChangeArrowheads="1"/>
              </p:cNvSpPr>
              <p:nvPr/>
            </p:nvSpPr>
            <p:spPr bwMode="auto">
              <a:xfrm>
                <a:off x="1905000" y="1122363"/>
                <a:ext cx="2024593" cy="308419"/>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forosamine:  remove or</a:t>
                </a:r>
              </a:p>
            </p:txBody>
          </p:sp>
          <p:sp>
            <p:nvSpPr>
              <p:cNvPr id="29" name="Rectangle 9">
                <a:extLst>
                  <a:ext uri="{FF2B5EF4-FFF2-40B4-BE49-F238E27FC236}">
                    <a16:creationId xmlns:a16="http://schemas.microsoft.com/office/drawing/2014/main" id="{55247CA7-DB06-4747-A09F-6B1F2E2CB7FE}"/>
                  </a:ext>
                </a:extLst>
              </p:cNvPr>
              <p:cNvSpPr>
                <a:spLocks noChangeArrowheads="1"/>
              </p:cNvSpPr>
              <p:nvPr/>
            </p:nvSpPr>
            <p:spPr bwMode="auto">
              <a:xfrm>
                <a:off x="1905000" y="1322388"/>
                <a:ext cx="1987724" cy="308419"/>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modify basicity or size </a:t>
                </a:r>
              </a:p>
            </p:txBody>
          </p:sp>
          <p:sp>
            <p:nvSpPr>
              <p:cNvPr id="33" name="Rectangle 10">
                <a:extLst>
                  <a:ext uri="{FF2B5EF4-FFF2-40B4-BE49-F238E27FC236}">
                    <a16:creationId xmlns:a16="http://schemas.microsoft.com/office/drawing/2014/main" id="{916FF85C-D4D5-445D-9E8F-5DC3DDDFAEEE}"/>
                  </a:ext>
                </a:extLst>
              </p:cNvPr>
              <p:cNvSpPr>
                <a:spLocks noChangeArrowheads="1"/>
              </p:cNvSpPr>
              <p:nvPr/>
            </p:nvSpPr>
            <p:spPr bwMode="auto">
              <a:xfrm>
                <a:off x="1905000" y="1524000"/>
                <a:ext cx="1748877" cy="308419"/>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of alkyl substituents</a:t>
                </a:r>
              </a:p>
            </p:txBody>
          </p:sp>
        </p:grpSp>
        <p:sp>
          <p:nvSpPr>
            <p:cNvPr id="34" name="Rectangle 14">
              <a:extLst>
                <a:ext uri="{FF2B5EF4-FFF2-40B4-BE49-F238E27FC236}">
                  <a16:creationId xmlns:a16="http://schemas.microsoft.com/office/drawing/2014/main" id="{A3E5DC8A-707D-44C4-B1F2-5EB57F547B15}"/>
                </a:ext>
              </a:extLst>
            </p:cNvPr>
            <p:cNvSpPr>
              <a:spLocks noChangeArrowheads="1"/>
            </p:cNvSpPr>
            <p:nvPr/>
          </p:nvSpPr>
          <p:spPr bwMode="auto">
            <a:xfrm>
              <a:off x="5431695" y="3641713"/>
              <a:ext cx="922338" cy="523862"/>
            </a:xfrm>
            <a:prstGeom prst="rect">
              <a:avLst/>
            </a:prstGeom>
            <a:noFill/>
            <a:ln w="9525">
              <a:noFill/>
              <a:miter lim="800000"/>
              <a:headEnd/>
              <a:tailEnd/>
            </a:ln>
            <a:effectLst/>
          </p:spPr>
          <p:txBody>
            <a:bodyPr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modify enone</a:t>
              </a:r>
            </a:p>
          </p:txBody>
        </p:sp>
        <p:sp>
          <p:nvSpPr>
            <p:cNvPr id="35" name="Rectangle 18">
              <a:extLst>
                <a:ext uri="{FF2B5EF4-FFF2-40B4-BE49-F238E27FC236}">
                  <a16:creationId xmlns:a16="http://schemas.microsoft.com/office/drawing/2014/main" id="{E553AAD0-0487-4054-A6F4-F60E69BECB31}"/>
                </a:ext>
              </a:extLst>
            </p:cNvPr>
            <p:cNvSpPr>
              <a:spLocks noChangeArrowheads="1"/>
            </p:cNvSpPr>
            <p:nvPr/>
          </p:nvSpPr>
          <p:spPr bwMode="auto">
            <a:xfrm>
              <a:off x="3459279" y="5293620"/>
              <a:ext cx="1469954" cy="308419"/>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alkylation at C-2</a:t>
              </a:r>
            </a:p>
          </p:txBody>
        </p:sp>
        <p:sp>
          <p:nvSpPr>
            <p:cNvPr id="36" name="Rectangle 7">
              <a:extLst>
                <a:ext uri="{FF2B5EF4-FFF2-40B4-BE49-F238E27FC236}">
                  <a16:creationId xmlns:a16="http://schemas.microsoft.com/office/drawing/2014/main" id="{6E070323-CB09-47E2-862C-ED63ACD89F19}"/>
                </a:ext>
              </a:extLst>
            </p:cNvPr>
            <p:cNvSpPr>
              <a:spLocks noChangeArrowheads="1"/>
            </p:cNvSpPr>
            <p:nvPr/>
          </p:nvSpPr>
          <p:spPr bwMode="auto">
            <a:xfrm>
              <a:off x="5775043" y="5313325"/>
              <a:ext cx="235642" cy="308419"/>
            </a:xfrm>
            <a:prstGeom prst="rect">
              <a:avLst/>
            </a:prstGeom>
            <a:noFill/>
            <a:ln w="9525">
              <a:noFill/>
              <a:miter lim="800000"/>
              <a:headEnd/>
              <a:tailEnd/>
            </a:ln>
            <a:effectLst/>
          </p:spPr>
          <p:txBody>
            <a:bodyPr wrap="none" lIns="92075" tIns="46038" rIns="92075" bIns="46038">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 </a:t>
              </a:r>
            </a:p>
          </p:txBody>
        </p:sp>
        <p:sp>
          <p:nvSpPr>
            <p:cNvPr id="37" name="Rectangle 15">
              <a:extLst>
                <a:ext uri="{FF2B5EF4-FFF2-40B4-BE49-F238E27FC236}">
                  <a16:creationId xmlns:a16="http://schemas.microsoft.com/office/drawing/2014/main" id="{D056F4F3-6C4D-47EC-BA44-B1231E3D32B9}"/>
                </a:ext>
              </a:extLst>
            </p:cNvPr>
            <p:cNvSpPr>
              <a:spLocks noChangeArrowheads="1"/>
            </p:cNvSpPr>
            <p:nvPr/>
          </p:nvSpPr>
          <p:spPr bwMode="auto">
            <a:xfrm>
              <a:off x="4070883" y="5683585"/>
              <a:ext cx="2121223" cy="523862"/>
            </a:xfrm>
            <a:prstGeom prst="rect">
              <a:avLst/>
            </a:prstGeom>
            <a:noFill/>
            <a:ln w="9525">
              <a:noFill/>
              <a:miter lim="800000"/>
              <a:headEnd/>
              <a:tailEnd/>
            </a:ln>
            <a:effectLst/>
          </p:spPr>
          <p:txBody>
            <a:bodyPr wrap="squar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oxidations or reductions of double bond</a:t>
              </a:r>
            </a:p>
          </p:txBody>
        </p:sp>
        <p:sp>
          <p:nvSpPr>
            <p:cNvPr id="40" name="Rectangle 16">
              <a:extLst>
                <a:ext uri="{FF2B5EF4-FFF2-40B4-BE49-F238E27FC236}">
                  <a16:creationId xmlns:a16="http://schemas.microsoft.com/office/drawing/2014/main" id="{1ECAA038-F554-467B-A065-CF534F08D61D}"/>
                </a:ext>
              </a:extLst>
            </p:cNvPr>
            <p:cNvSpPr>
              <a:spLocks noChangeArrowheads="1"/>
            </p:cNvSpPr>
            <p:nvPr/>
          </p:nvSpPr>
          <p:spPr bwMode="auto">
            <a:xfrm>
              <a:off x="6866119" y="5683585"/>
              <a:ext cx="1978106" cy="523862"/>
            </a:xfrm>
            <a:prstGeom prst="rect">
              <a:avLst/>
            </a:prstGeom>
            <a:noFill/>
            <a:ln w="9525">
              <a:noFill/>
              <a:miter lim="800000"/>
              <a:headEnd/>
              <a:tailEnd/>
            </a:ln>
            <a:effectLst/>
          </p:spPr>
          <p:txBody>
            <a:bodyPr wrap="non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oxidations of the allylic</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methyl group </a:t>
              </a:r>
            </a:p>
          </p:txBody>
        </p:sp>
        <p:sp>
          <p:nvSpPr>
            <p:cNvPr id="41" name="Line 125">
              <a:extLst>
                <a:ext uri="{FF2B5EF4-FFF2-40B4-BE49-F238E27FC236}">
                  <a16:creationId xmlns:a16="http://schemas.microsoft.com/office/drawing/2014/main" id="{F21B9ADF-7BEC-4902-B16C-1E0A0EC71FB5}"/>
                </a:ext>
              </a:extLst>
            </p:cNvPr>
            <p:cNvSpPr>
              <a:spLocks noChangeShapeType="1"/>
            </p:cNvSpPr>
            <p:nvPr/>
          </p:nvSpPr>
          <p:spPr bwMode="auto">
            <a:xfrm flipV="1">
              <a:off x="5622984" y="5262886"/>
              <a:ext cx="34925" cy="369888"/>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Line 126">
              <a:extLst>
                <a:ext uri="{FF2B5EF4-FFF2-40B4-BE49-F238E27FC236}">
                  <a16:creationId xmlns:a16="http://schemas.microsoft.com/office/drawing/2014/main" id="{734D56FB-0010-4420-83CE-1F8B8F90C8B7}"/>
                </a:ext>
              </a:extLst>
            </p:cNvPr>
            <p:cNvSpPr>
              <a:spLocks noChangeShapeType="1"/>
            </p:cNvSpPr>
            <p:nvPr/>
          </p:nvSpPr>
          <p:spPr bwMode="auto">
            <a:xfrm flipH="1">
              <a:off x="6766106" y="4482104"/>
              <a:ext cx="340872" cy="250533"/>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Line 124">
              <a:extLst>
                <a:ext uri="{FF2B5EF4-FFF2-40B4-BE49-F238E27FC236}">
                  <a16:creationId xmlns:a16="http://schemas.microsoft.com/office/drawing/2014/main" id="{051CEEEE-9E7E-4AAD-8906-07F285ED93D7}"/>
                </a:ext>
              </a:extLst>
            </p:cNvPr>
            <p:cNvSpPr>
              <a:spLocks noChangeShapeType="1"/>
            </p:cNvSpPr>
            <p:nvPr/>
          </p:nvSpPr>
          <p:spPr bwMode="auto">
            <a:xfrm flipH="1">
              <a:off x="5712495" y="4182018"/>
              <a:ext cx="62547" cy="489956"/>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Line 127">
              <a:extLst>
                <a:ext uri="{FF2B5EF4-FFF2-40B4-BE49-F238E27FC236}">
                  <a16:creationId xmlns:a16="http://schemas.microsoft.com/office/drawing/2014/main" id="{18A09E63-7CC2-4859-9A5A-DDB1726CB8B2}"/>
                </a:ext>
              </a:extLst>
            </p:cNvPr>
            <p:cNvSpPr>
              <a:spLocks noChangeShapeType="1"/>
            </p:cNvSpPr>
            <p:nvPr/>
          </p:nvSpPr>
          <p:spPr bwMode="auto">
            <a:xfrm flipH="1" flipV="1">
              <a:off x="5972153" y="5449849"/>
              <a:ext cx="793953" cy="334673"/>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6" name="Line 123">
              <a:extLst>
                <a:ext uri="{FF2B5EF4-FFF2-40B4-BE49-F238E27FC236}">
                  <a16:creationId xmlns:a16="http://schemas.microsoft.com/office/drawing/2014/main" id="{67DBF4C0-E0BB-48DE-AEBA-6F160E488670}"/>
                </a:ext>
              </a:extLst>
            </p:cNvPr>
            <p:cNvSpPr>
              <a:spLocks noChangeShapeType="1"/>
            </p:cNvSpPr>
            <p:nvPr/>
          </p:nvSpPr>
          <p:spPr bwMode="auto">
            <a:xfrm flipV="1">
              <a:off x="4877370" y="5124412"/>
              <a:ext cx="258763" cy="298450"/>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Line 123">
              <a:extLst>
                <a:ext uri="{FF2B5EF4-FFF2-40B4-BE49-F238E27FC236}">
                  <a16:creationId xmlns:a16="http://schemas.microsoft.com/office/drawing/2014/main" id="{D69ECE37-5D70-4298-9E70-17C48080B350}"/>
                </a:ext>
              </a:extLst>
            </p:cNvPr>
            <p:cNvSpPr>
              <a:spLocks noChangeShapeType="1"/>
            </p:cNvSpPr>
            <p:nvPr/>
          </p:nvSpPr>
          <p:spPr bwMode="auto">
            <a:xfrm flipV="1">
              <a:off x="4388765" y="4282752"/>
              <a:ext cx="266285" cy="157447"/>
            </a:xfrm>
            <a:prstGeom prst="line">
              <a:avLst/>
            </a:prstGeom>
            <a:noFill/>
            <a:ln w="9525">
              <a:solidFill>
                <a:schemeClr val="tx1"/>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9" name="Rectangle 14">
              <a:extLst>
                <a:ext uri="{FF2B5EF4-FFF2-40B4-BE49-F238E27FC236}">
                  <a16:creationId xmlns:a16="http://schemas.microsoft.com/office/drawing/2014/main" id="{3684A342-D808-4F42-A957-F6A064F37F0B}"/>
                </a:ext>
              </a:extLst>
            </p:cNvPr>
            <p:cNvSpPr>
              <a:spLocks noChangeArrowheads="1"/>
            </p:cNvSpPr>
            <p:nvPr/>
          </p:nvSpPr>
          <p:spPr bwMode="auto">
            <a:xfrm>
              <a:off x="6703529" y="3731541"/>
              <a:ext cx="1512832" cy="739306"/>
            </a:xfrm>
            <a:prstGeom prst="rect">
              <a:avLst/>
            </a:prstGeom>
            <a:noFill/>
            <a:ln w="9525">
              <a:noFill/>
              <a:miter lim="800000"/>
              <a:headEnd/>
              <a:tailEnd/>
            </a:ln>
            <a:effectLst/>
          </p:spPr>
          <p:txBody>
            <a:bodyPr wrap="square" lIns="92075" tIns="46038" rIns="92075" bIns="46038">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a:ea typeface="+mn-ea"/>
                  <a:cs typeface="+mn-cs"/>
                </a:rPr>
                <a:t>Rhamnose: modify, replace or remove</a:t>
              </a:r>
            </a:p>
          </p:txBody>
        </p:sp>
      </p:grpSp>
      <p:sp>
        <p:nvSpPr>
          <p:cNvPr id="50" name="Rectangle 3">
            <a:extLst>
              <a:ext uri="{FF2B5EF4-FFF2-40B4-BE49-F238E27FC236}">
                <a16:creationId xmlns:a16="http://schemas.microsoft.com/office/drawing/2014/main" id="{46881370-F4C6-4052-BCB4-2A4EB36EFF94}"/>
              </a:ext>
            </a:extLst>
          </p:cNvPr>
          <p:cNvSpPr txBox="1">
            <a:spLocks noChangeArrowheads="1"/>
          </p:cNvSpPr>
          <p:nvPr/>
        </p:nvSpPr>
        <p:spPr>
          <a:xfrm>
            <a:off x="0" y="4083171"/>
            <a:ext cx="10235011" cy="2919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For several years – unable to improve on spinosad / spinosyn A</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800" b="1"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Over 10 years &gt;1200 analogs</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Systematic replacement and substitution</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Classic QSAR – no success</a:t>
            </a:r>
            <a:endParaRPr kumimoji="0" lang="en-US" sz="2800" b="1"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TextBox 38">
            <a:extLst>
              <a:ext uri="{FF2B5EF4-FFF2-40B4-BE49-F238E27FC236}">
                <a16:creationId xmlns:a16="http://schemas.microsoft.com/office/drawing/2014/main" id="{91384B70-DDAE-4537-A85B-5AFD408B4A01}"/>
              </a:ext>
            </a:extLst>
          </p:cNvPr>
          <p:cNvSpPr txBox="1"/>
          <p:nvPr/>
        </p:nvSpPr>
        <p:spPr>
          <a:xfrm>
            <a:off x="5531693" y="1277344"/>
            <a:ext cx="3246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161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DC81F81-33A3-B349-9A2F-5453BD53EB65}"/>
              </a:ext>
            </a:extLst>
          </p:cNvPr>
          <p:cNvGrpSpPr/>
          <p:nvPr/>
        </p:nvGrpSpPr>
        <p:grpSpPr>
          <a:xfrm>
            <a:off x="4668962" y="2322411"/>
            <a:ext cx="2987438" cy="2621054"/>
            <a:chOff x="4734278" y="2464850"/>
            <a:chExt cx="2987438" cy="2621054"/>
          </a:xfrm>
        </p:grpSpPr>
        <p:pic>
          <p:nvPicPr>
            <p:cNvPr id="8" name="Picture 7" descr="A picture containing text, computer, electronics, sign&#10;&#10;Description automatically generated">
              <a:extLst>
                <a:ext uri="{FF2B5EF4-FFF2-40B4-BE49-F238E27FC236}">
                  <a16:creationId xmlns:a16="http://schemas.microsoft.com/office/drawing/2014/main" id="{04848D90-18FB-C942-AB0F-0D77DFD36C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34278" y="2464850"/>
              <a:ext cx="2987438" cy="2621054"/>
            </a:xfrm>
            <a:prstGeom prst="rect">
              <a:avLst/>
            </a:prstGeom>
          </p:spPr>
        </p:pic>
        <p:pic>
          <p:nvPicPr>
            <p:cNvPr id="11" name="Picture 10">
              <a:extLst>
                <a:ext uri="{FF2B5EF4-FFF2-40B4-BE49-F238E27FC236}">
                  <a16:creationId xmlns:a16="http://schemas.microsoft.com/office/drawing/2014/main" id="{E258F2B1-FD9D-DF4E-8DEB-2944D759C0E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5838798" y="2580797"/>
              <a:ext cx="777994" cy="950884"/>
            </a:xfrm>
            <a:prstGeom prst="rect">
              <a:avLst/>
            </a:prstGeom>
          </p:spPr>
        </p:pic>
      </p:grpSp>
      <p:grpSp>
        <p:nvGrpSpPr>
          <p:cNvPr id="2" name="Group 1">
            <a:extLst>
              <a:ext uri="{FF2B5EF4-FFF2-40B4-BE49-F238E27FC236}">
                <a16:creationId xmlns:a16="http://schemas.microsoft.com/office/drawing/2014/main" id="{BC5249E1-CF4B-7A4F-B302-DA9C63B20352}"/>
              </a:ext>
            </a:extLst>
          </p:cNvPr>
          <p:cNvGrpSpPr/>
          <p:nvPr/>
        </p:nvGrpSpPr>
        <p:grpSpPr>
          <a:xfrm>
            <a:off x="4841911" y="1184599"/>
            <a:ext cx="6623976" cy="890084"/>
            <a:chOff x="4931291" y="1184599"/>
            <a:chExt cx="6623976" cy="890084"/>
          </a:xfrm>
        </p:grpSpPr>
        <p:sp>
          <p:nvSpPr>
            <p:cNvPr id="51" name="TextBox 50">
              <a:extLst>
                <a:ext uri="{FF2B5EF4-FFF2-40B4-BE49-F238E27FC236}">
                  <a16:creationId xmlns:a16="http://schemas.microsoft.com/office/drawing/2014/main" id="{82FB2675-53CC-2B41-9679-853FD247A3E9}"/>
                </a:ext>
              </a:extLst>
            </p:cNvPr>
            <p:cNvSpPr txBox="1"/>
            <p:nvPr/>
          </p:nvSpPr>
          <p:spPr>
            <a:xfrm>
              <a:off x="5954424" y="1368031"/>
              <a:ext cx="5600843" cy="52322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srgbClr val="1D52A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Where is the Webinar Recording?</a:t>
              </a:r>
            </a:p>
          </p:txBody>
        </p:sp>
        <p:pic>
          <p:nvPicPr>
            <p:cNvPr id="13" name="Picture 12">
              <a:extLst>
                <a:ext uri="{FF2B5EF4-FFF2-40B4-BE49-F238E27FC236}">
                  <a16:creationId xmlns:a16="http://schemas.microsoft.com/office/drawing/2014/main" id="{ED9D827F-CA28-DF42-880D-6D3234EA6E1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4931291" y="1184599"/>
              <a:ext cx="890084" cy="890084"/>
            </a:xfrm>
            <a:prstGeom prst="rect">
              <a:avLst/>
            </a:prstGeom>
          </p:spPr>
        </p:pic>
      </p:grpSp>
      <p:sp>
        <p:nvSpPr>
          <p:cNvPr id="53" name="TextBox 52">
            <a:extLst>
              <a:ext uri="{FF2B5EF4-FFF2-40B4-BE49-F238E27FC236}">
                <a16:creationId xmlns:a16="http://schemas.microsoft.com/office/drawing/2014/main" id="{EE99D88C-1BD3-324F-A8E3-463F382A0DE9}"/>
              </a:ext>
            </a:extLst>
          </p:cNvPr>
          <p:cNvSpPr txBox="1"/>
          <p:nvPr/>
        </p:nvSpPr>
        <p:spPr>
          <a:xfrm>
            <a:off x="4865185" y="5018614"/>
            <a:ext cx="2594589" cy="461665"/>
          </a:xfrm>
          <a:prstGeom prst="rect">
            <a:avLst/>
          </a:prstGeom>
          <a:noFill/>
        </p:spPr>
        <p:txBody>
          <a:bodyPr wrap="square">
            <a:spAutoFit/>
          </a:body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All Registrants</a:t>
            </a:r>
          </a:p>
        </p:txBody>
      </p:sp>
      <p:sp>
        <p:nvSpPr>
          <p:cNvPr id="56" name="TextBox 55">
            <a:extLst>
              <a:ext uri="{FF2B5EF4-FFF2-40B4-BE49-F238E27FC236}">
                <a16:creationId xmlns:a16="http://schemas.microsoft.com/office/drawing/2014/main" id="{F657C54C-B6B4-914B-9AA2-72DC0F66EA5A}"/>
              </a:ext>
            </a:extLst>
          </p:cNvPr>
          <p:cNvSpPr txBox="1"/>
          <p:nvPr/>
        </p:nvSpPr>
        <p:spPr>
          <a:xfrm>
            <a:off x="4551417" y="5513666"/>
            <a:ext cx="3222124" cy="923330"/>
          </a:xfrm>
          <a:prstGeom prst="rect">
            <a:avLst/>
          </a:prstGeom>
          <a:noFill/>
        </p:spPr>
        <p:txBody>
          <a:bodyPr wrap="square">
            <a:spAutoFit/>
          </a:body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Watch the unedited recording linked in the </a:t>
            </a:r>
            <a:r>
              <a:rPr kumimoji="0" lang="en-US" altLang="en-US" sz="1800" b="1"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Thank You Email for 24 hours.</a:t>
            </a:r>
          </a:p>
        </p:txBody>
      </p:sp>
      <p:pic>
        <p:nvPicPr>
          <p:cNvPr id="17" name="Picture 16">
            <a:extLst>
              <a:ext uri="{FF2B5EF4-FFF2-40B4-BE49-F238E27FC236}">
                <a16:creationId xmlns:a16="http://schemas.microsoft.com/office/drawing/2014/main" id="{749D4FF1-6BA6-B549-AD61-47C99EB8D681}"/>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8444792" y="2707584"/>
            <a:ext cx="2987437" cy="2235881"/>
          </a:xfrm>
          <a:prstGeom prst="rect">
            <a:avLst/>
          </a:prstGeom>
        </p:spPr>
      </p:pic>
      <p:sp>
        <p:nvSpPr>
          <p:cNvPr id="57" name="Text Box 10">
            <a:extLst>
              <a:ext uri="{FF2B5EF4-FFF2-40B4-BE49-F238E27FC236}">
                <a16:creationId xmlns:a16="http://schemas.microsoft.com/office/drawing/2014/main" id="{CD6F0A0C-3B15-0449-BAEC-440D080B1CBC}"/>
              </a:ext>
            </a:extLst>
          </p:cNvPr>
          <p:cNvSpPr txBox="1">
            <a:spLocks noChangeArrowheads="1"/>
          </p:cNvSpPr>
          <p:nvPr/>
        </p:nvSpPr>
        <p:spPr bwMode="auto">
          <a:xfrm>
            <a:off x="8380079" y="2989991"/>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333" b="0" i="0" u="none" strike="noStrike" kern="1200" cap="none" spc="0" normalizeH="0" baseline="0" noProof="0" err="1">
                <a:ln>
                  <a:noFill/>
                </a:ln>
                <a:solidFill>
                  <a:srgbClr val="FFFFFF"/>
                </a:solidFill>
                <a:effectLst/>
                <a:uLnTx/>
                <a:uFillTx/>
                <a:latin typeface="Lato" panose="020F0502020204030203" pitchFamily="34" charset="0"/>
                <a:ea typeface="ＭＳ Ｐゴシック" pitchFamily="34" charset="-128"/>
                <a:cs typeface="Lato" panose="020F0502020204030203" pitchFamily="34" charset="0"/>
                <a:sym typeface="Helvetica Light"/>
              </a:rPr>
              <a:t>www.acs.org</a:t>
            </a:r>
            <a:r>
              <a:rPr kumimoji="0" lang="en-US" altLang="en-US" sz="1333" b="0" i="0" u="none" strike="noStrike" kern="1200" cap="none" spc="0" normalizeH="0" baseline="0" noProof="0">
                <a:ln>
                  <a:noFill/>
                </a:ln>
                <a:solidFill>
                  <a:srgbClr val="FBCE35"/>
                </a:solidFill>
                <a:effectLst/>
                <a:uLnTx/>
                <a:uFillTx/>
                <a:latin typeface="Lato" panose="020F0502020204030203" pitchFamily="34" charset="0"/>
                <a:ea typeface="ＭＳ Ｐゴシック" pitchFamily="34" charset="-128"/>
                <a:cs typeface="Lato" panose="020F0502020204030203" pitchFamily="34" charset="0"/>
                <a:sym typeface="Helvetica Light"/>
              </a:rPr>
              <a:t>/</a:t>
            </a:r>
            <a:r>
              <a:rPr kumimoji="0" lang="en-US" altLang="en-US" sz="1333" b="0" i="0" u="none" strike="noStrike" kern="1200" cap="none" spc="0" normalizeH="0" baseline="0" noProof="0" err="1">
                <a:ln>
                  <a:noFill/>
                </a:ln>
                <a:solidFill>
                  <a:srgbClr val="FBCE35"/>
                </a:solidFill>
                <a:effectLst/>
                <a:uLnTx/>
                <a:uFillTx/>
                <a:latin typeface="Lato" panose="020F0502020204030203" pitchFamily="34" charset="0"/>
                <a:ea typeface="ＭＳ Ｐゴシック" pitchFamily="34" charset="-128"/>
                <a:cs typeface="Lato" panose="020F0502020204030203" pitchFamily="34" charset="0"/>
                <a:sym typeface="Helvetica Light"/>
              </a:rPr>
              <a:t>acswebinars</a:t>
            </a:r>
            <a:endParaRPr kumimoji="0" lang="en-US" altLang="en-US" sz="1333" b="0" i="0" u="none" strike="noStrike" kern="1200" cap="none" spc="0" normalizeH="0" baseline="0" noProof="0">
              <a:ln>
                <a:noFill/>
              </a:ln>
              <a:solidFill>
                <a:srgbClr val="FBCE35"/>
              </a:solidFill>
              <a:effectLst/>
              <a:uLnTx/>
              <a:uFillTx/>
              <a:latin typeface="Lato" panose="020F0502020204030203" pitchFamily="34" charset="0"/>
              <a:ea typeface="ＭＳ Ｐゴシック" pitchFamily="34" charset="-128"/>
              <a:cs typeface="Lato" panose="020F0502020204030203" pitchFamily="34" charset="0"/>
              <a:sym typeface="Helvetica Light"/>
            </a:endParaRPr>
          </a:p>
        </p:txBody>
      </p:sp>
      <p:sp>
        <p:nvSpPr>
          <p:cNvPr id="62" name="TextBox 61">
            <a:extLst>
              <a:ext uri="{FF2B5EF4-FFF2-40B4-BE49-F238E27FC236}">
                <a16:creationId xmlns:a16="http://schemas.microsoft.com/office/drawing/2014/main" id="{4754569A-6DF6-8342-8861-9FBE466F5650}"/>
              </a:ext>
            </a:extLst>
          </p:cNvPr>
          <p:cNvSpPr txBox="1"/>
          <p:nvPr/>
        </p:nvSpPr>
        <p:spPr>
          <a:xfrm>
            <a:off x="7643272" y="5070016"/>
            <a:ext cx="4590476" cy="384721"/>
          </a:xfrm>
          <a:prstGeom prst="rect">
            <a:avLst/>
          </a:prstGeom>
          <a:noFill/>
        </p:spPr>
        <p:txBody>
          <a:bodyPr wrap="square">
            <a:spAutoFit/>
          </a:body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900" b="1" i="0" u="none" strike="noStrike" kern="0" cap="none" spc="0" normalizeH="0" baseline="0" noProof="0">
                <a:ln>
                  <a:noFill/>
                </a:ln>
                <a:solidFill>
                  <a:srgbClr val="FF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ACS Members w/Premium Package</a:t>
            </a:r>
          </a:p>
        </p:txBody>
      </p:sp>
      <p:sp>
        <p:nvSpPr>
          <p:cNvPr id="64" name="TextBox 63">
            <a:extLst>
              <a:ext uri="{FF2B5EF4-FFF2-40B4-BE49-F238E27FC236}">
                <a16:creationId xmlns:a16="http://schemas.microsoft.com/office/drawing/2014/main" id="{45A01A08-AAF8-CE4C-82A2-E02CCEEFEFD0}"/>
              </a:ext>
            </a:extLst>
          </p:cNvPr>
          <p:cNvSpPr txBox="1"/>
          <p:nvPr/>
        </p:nvSpPr>
        <p:spPr>
          <a:xfrm>
            <a:off x="8266164" y="5513666"/>
            <a:ext cx="3446865" cy="923330"/>
          </a:xfrm>
          <a:prstGeom prst="rect">
            <a:avLst/>
          </a:prstGeom>
          <a:noFill/>
        </p:spPr>
        <p:txBody>
          <a:bodyPr wrap="square">
            <a:spAutoFit/>
          </a:body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Visit the </a:t>
            </a: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7"/>
              </a:rPr>
              <a:t>ACS Webinars</a:t>
            </a:r>
            <a:r>
              <a:rPr kumimoji="0" lang="en-US" altLang="en-US" sz="1800" b="1" i="0" u="none" strike="noStrike" kern="0" cap="none" spc="0" normalizeH="0" baseline="3000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7"/>
              </a:rPr>
              <a:t>®</a:t>
            </a: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7"/>
              </a:rPr>
              <a:t> Library </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to watch the </a:t>
            </a:r>
            <a:r>
              <a:rPr kumimoji="0" lang="en-US" altLang="en-US" sz="1800" b="1"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edited and captioned recording.</a:t>
            </a:r>
          </a:p>
        </p:txBody>
      </p:sp>
      <p:pic>
        <p:nvPicPr>
          <p:cNvPr id="3" name="Picture 2">
            <a:extLst>
              <a:ext uri="{FF2B5EF4-FFF2-40B4-BE49-F238E27FC236}">
                <a16:creationId xmlns:a16="http://schemas.microsoft.com/office/drawing/2014/main" id="{0C806DAD-6002-0D48-AE38-34B4491E3F40}"/>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rot="10800000">
            <a:off x="7598114" y="1958736"/>
            <a:ext cx="943569" cy="1170190"/>
          </a:xfrm>
          <a:prstGeom prst="rect">
            <a:avLst/>
          </a:prstGeom>
        </p:spPr>
      </p:pic>
    </p:spTree>
    <p:extLst>
      <p:ext uri="{BB962C8B-B14F-4D97-AF65-F5344CB8AC3E}">
        <p14:creationId xmlns:p14="http://schemas.microsoft.com/office/powerpoint/2010/main" val="34079546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a:off x="3593391" y="2024300"/>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1136909"/>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610161"/>
          <a:ext cx="4278490" cy="3414395"/>
        </p:xfrm>
        <a:graphic>
          <a:graphicData uri="http://schemas.openxmlformats.org/drawingml/2006/chart">
            <c:chart xmlns:c="http://schemas.openxmlformats.org/drawingml/2006/chart" xmlns:r="http://schemas.openxmlformats.org/officeDocument/2006/relationships" r:id="rId5"/>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824246"/>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1027620"/>
          <a:ext cx="2232873" cy="1993360"/>
        </p:xfrm>
        <a:graphic>
          <a:graphicData uri="http://schemas.openxmlformats.org/presentationml/2006/ole">
            <mc:AlternateContent xmlns:mc="http://schemas.openxmlformats.org/markup-compatibility/2006">
              <mc:Choice xmlns:v="urn:schemas-microsoft-com:vml" Requires="v">
                <p:oleObj spid="_x0000_s184328" name="CS ChemDraw Drawing" r:id="rId6" imgW="2620830" imgH="2339010" progId="ChemDraw.Document.6.0">
                  <p:embed/>
                </p:oleObj>
              </mc:Choice>
              <mc:Fallback>
                <p:oleObj name="CS ChemDraw Drawing" r:id="rId6"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7"/>
                      <a:srcRect/>
                      <a:stretch>
                        <a:fillRect/>
                      </a:stretch>
                    </p:blipFill>
                    <p:spPr bwMode="auto">
                      <a:xfrm>
                        <a:off x="4806394" y="1027620"/>
                        <a:ext cx="2232873" cy="1993360"/>
                      </a:xfrm>
                      <a:prstGeom prst="rect">
                        <a:avLst/>
                      </a:prstGeom>
                      <a:solidFill>
                        <a:schemeClr val="bg1"/>
                      </a:solidFill>
                      <a:ln>
                        <a:noFill/>
                      </a:ln>
                      <a:effectLst/>
                    </p:spPr>
                  </p:pic>
                </p:oleObj>
              </mc:Fallback>
            </mc:AlternateContent>
          </a:graphicData>
        </a:graphic>
      </p:graphicFrame>
      <p:grpSp>
        <p:nvGrpSpPr>
          <p:cNvPr id="159" name="Group 158">
            <a:extLst>
              <a:ext uri="{FF2B5EF4-FFF2-40B4-BE49-F238E27FC236}">
                <a16:creationId xmlns:a16="http://schemas.microsoft.com/office/drawing/2014/main" id="{1C3F9AB0-0E97-4537-BD3F-78D908FC1881}"/>
              </a:ext>
            </a:extLst>
          </p:cNvPr>
          <p:cNvGrpSpPr/>
          <p:nvPr/>
        </p:nvGrpSpPr>
        <p:grpSpPr>
          <a:xfrm>
            <a:off x="3069429" y="3766650"/>
            <a:ext cx="2944425" cy="2113581"/>
            <a:chOff x="821307" y="3708317"/>
            <a:chExt cx="3253606" cy="2416456"/>
          </a:xfrm>
        </p:grpSpPr>
        <p:sp>
          <p:nvSpPr>
            <p:cNvPr id="160" name="Oval 159">
              <a:extLst>
                <a:ext uri="{FF2B5EF4-FFF2-40B4-BE49-F238E27FC236}">
                  <a16:creationId xmlns:a16="http://schemas.microsoft.com/office/drawing/2014/main" id="{404CE9DA-DAA5-4238-A6B7-915C0B91186D}"/>
                </a:ext>
              </a:extLst>
            </p:cNvPr>
            <p:cNvSpPr/>
            <p:nvPr/>
          </p:nvSpPr>
          <p:spPr>
            <a:xfrm rot="19382103">
              <a:off x="3595245" y="5548699"/>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1" name="Oval 160">
              <a:extLst>
                <a:ext uri="{FF2B5EF4-FFF2-40B4-BE49-F238E27FC236}">
                  <a16:creationId xmlns:a16="http://schemas.microsoft.com/office/drawing/2014/main" id="{3156CF03-3FD7-41E7-85A5-A5955B3B52CE}"/>
                </a:ext>
              </a:extLst>
            </p:cNvPr>
            <p:cNvSpPr/>
            <p:nvPr/>
          </p:nvSpPr>
          <p:spPr>
            <a:xfrm rot="19382103">
              <a:off x="3571215" y="5047444"/>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2" name="Oval 161">
              <a:extLst>
                <a:ext uri="{FF2B5EF4-FFF2-40B4-BE49-F238E27FC236}">
                  <a16:creationId xmlns:a16="http://schemas.microsoft.com/office/drawing/2014/main" id="{5CA6ADD9-D3BB-4C5A-BE64-EA52DD7136CC}"/>
                </a:ext>
              </a:extLst>
            </p:cNvPr>
            <p:cNvSpPr/>
            <p:nvPr/>
          </p:nvSpPr>
          <p:spPr>
            <a:xfrm rot="19382103">
              <a:off x="3081474" y="4857427"/>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3" name="Oval 162">
              <a:extLst>
                <a:ext uri="{FF2B5EF4-FFF2-40B4-BE49-F238E27FC236}">
                  <a16:creationId xmlns:a16="http://schemas.microsoft.com/office/drawing/2014/main" id="{EE437F81-B323-4BF5-B472-B8FFA82430E4}"/>
                </a:ext>
              </a:extLst>
            </p:cNvPr>
            <p:cNvSpPr/>
            <p:nvPr/>
          </p:nvSpPr>
          <p:spPr>
            <a:xfrm rot="19382103">
              <a:off x="2340810" y="5656439"/>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4" name="Oval 163">
              <a:extLst>
                <a:ext uri="{FF2B5EF4-FFF2-40B4-BE49-F238E27FC236}">
                  <a16:creationId xmlns:a16="http://schemas.microsoft.com/office/drawing/2014/main" id="{6BA40D75-828E-438E-AEF1-9BCBE8D263D6}"/>
                </a:ext>
              </a:extLst>
            </p:cNvPr>
            <p:cNvSpPr/>
            <p:nvPr/>
          </p:nvSpPr>
          <p:spPr>
            <a:xfrm rot="19382103">
              <a:off x="945653" y="5018363"/>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5" name="Oval 164">
              <a:extLst>
                <a:ext uri="{FF2B5EF4-FFF2-40B4-BE49-F238E27FC236}">
                  <a16:creationId xmlns:a16="http://schemas.microsoft.com/office/drawing/2014/main" id="{905BB27C-4C1A-4ADE-9621-93FFEA731BA1}"/>
                </a:ext>
              </a:extLst>
            </p:cNvPr>
            <p:cNvSpPr/>
            <p:nvPr/>
          </p:nvSpPr>
          <p:spPr>
            <a:xfrm rot="19382103">
              <a:off x="2044285" y="4526108"/>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6" name="Oval 165">
              <a:extLst>
                <a:ext uri="{FF2B5EF4-FFF2-40B4-BE49-F238E27FC236}">
                  <a16:creationId xmlns:a16="http://schemas.microsoft.com/office/drawing/2014/main" id="{88565B78-6836-4FC9-9B6E-E4034A783B23}"/>
                </a:ext>
              </a:extLst>
            </p:cNvPr>
            <p:cNvSpPr/>
            <p:nvPr/>
          </p:nvSpPr>
          <p:spPr>
            <a:xfrm rot="19382103">
              <a:off x="821307" y="3708317"/>
              <a:ext cx="882947" cy="50602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67" name="Object 4">
              <a:extLst>
                <a:ext uri="{FF2B5EF4-FFF2-40B4-BE49-F238E27FC236}">
                  <a16:creationId xmlns:a16="http://schemas.microsoft.com/office/drawing/2014/main" id="{750134C7-0409-4023-8924-115CCE98A30B}"/>
                </a:ext>
              </a:extLst>
            </p:cNvPr>
            <p:cNvGraphicFramePr>
              <a:graphicFrameLocks noChangeAspect="1"/>
            </p:cNvGraphicFramePr>
            <p:nvPr/>
          </p:nvGraphicFramePr>
          <p:xfrm>
            <a:off x="1017800" y="3762826"/>
            <a:ext cx="2951413" cy="2189975"/>
          </p:xfrm>
          <a:graphic>
            <a:graphicData uri="http://schemas.openxmlformats.org/presentationml/2006/ole">
              <mc:AlternateContent xmlns:mc="http://schemas.openxmlformats.org/markup-compatibility/2006">
                <mc:Choice xmlns:v="urn:schemas-microsoft-com:vml" Requires="v">
                  <p:oleObj spid="_x0000_s184329" name="CS ChemDraw Drawing" r:id="rId8" imgW="2873768" imgH="2131168" progId="ChemDraw.Document.6.0">
                    <p:embed/>
                  </p:oleObj>
                </mc:Choice>
                <mc:Fallback>
                  <p:oleObj name="CS ChemDraw Drawing" r:id="rId8" imgW="2873768" imgH="2131168" progId="ChemDraw.Document.6.0">
                    <p:embed/>
                    <p:pic>
                      <p:nvPicPr>
                        <p:cNvPr id="167" name="Object 4">
                          <a:extLst>
                            <a:ext uri="{FF2B5EF4-FFF2-40B4-BE49-F238E27FC236}">
                              <a16:creationId xmlns:a16="http://schemas.microsoft.com/office/drawing/2014/main" id="{750134C7-0409-4023-8924-115CCE98A30B}"/>
                            </a:ext>
                          </a:extLst>
                        </p:cNvPr>
                        <p:cNvPicPr>
                          <a:picLocks noGrp="1" noChangeAspect="1" noChangeArrowheads="1"/>
                        </p:cNvPicPr>
                        <p:nvPr/>
                      </p:nvPicPr>
                      <p:blipFill>
                        <a:blip r:embed="rId9"/>
                        <a:srcRect/>
                        <a:stretch>
                          <a:fillRect/>
                        </a:stretch>
                      </p:blipFill>
                      <p:spPr bwMode="auto">
                        <a:xfrm>
                          <a:off x="1017800" y="3762826"/>
                          <a:ext cx="2951413" cy="2189975"/>
                        </a:xfrm>
                        <a:prstGeom prst="rect">
                          <a:avLst/>
                        </a:prstGeom>
                        <a:noFill/>
                        <a:ln>
                          <a:noFill/>
                        </a:ln>
                        <a:effectLst/>
                      </p:spPr>
                    </p:pic>
                  </p:oleObj>
                </mc:Fallback>
              </mc:AlternateContent>
            </a:graphicData>
          </a:graphic>
        </p:graphicFrame>
      </p:grpSp>
      <p:cxnSp>
        <p:nvCxnSpPr>
          <p:cNvPr id="168" name="Straight Arrow Connector 167">
            <a:extLst>
              <a:ext uri="{FF2B5EF4-FFF2-40B4-BE49-F238E27FC236}">
                <a16:creationId xmlns:a16="http://schemas.microsoft.com/office/drawing/2014/main" id="{954CE189-A26E-48F1-904B-3778400CF0A4}"/>
              </a:ext>
            </a:extLst>
          </p:cNvPr>
          <p:cNvCxnSpPr>
            <a:cxnSpLocks/>
          </p:cNvCxnSpPr>
          <p:nvPr/>
        </p:nvCxnSpPr>
        <p:spPr bwMode="auto">
          <a:xfrm>
            <a:off x="6191607" y="4675701"/>
            <a:ext cx="703295" cy="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5" name="TextBox 4">
            <a:extLst>
              <a:ext uri="{FF2B5EF4-FFF2-40B4-BE49-F238E27FC236}">
                <a16:creationId xmlns:a16="http://schemas.microsoft.com/office/drawing/2014/main" id="{86736755-AF09-4296-9EFC-D0859F65A15C}"/>
              </a:ext>
            </a:extLst>
          </p:cNvPr>
          <p:cNvSpPr txBox="1"/>
          <p:nvPr/>
        </p:nvSpPr>
        <p:spPr>
          <a:xfrm>
            <a:off x="6201083" y="5463472"/>
            <a:ext cx="43537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10x more active than spinosyn A</a:t>
            </a:r>
          </a:p>
        </p:txBody>
      </p:sp>
      <p:grpSp>
        <p:nvGrpSpPr>
          <p:cNvPr id="169" name="Group 168">
            <a:extLst>
              <a:ext uri="{FF2B5EF4-FFF2-40B4-BE49-F238E27FC236}">
                <a16:creationId xmlns:a16="http://schemas.microsoft.com/office/drawing/2014/main" id="{99371FFC-B7D9-4C47-9BE5-B824D291C7F8}"/>
              </a:ext>
            </a:extLst>
          </p:cNvPr>
          <p:cNvGrpSpPr/>
          <p:nvPr/>
        </p:nvGrpSpPr>
        <p:grpSpPr>
          <a:xfrm>
            <a:off x="7117639" y="3648494"/>
            <a:ext cx="2241441" cy="1700210"/>
            <a:chOff x="9368244" y="3616676"/>
            <a:chExt cx="2241441" cy="1700210"/>
          </a:xfrm>
        </p:grpSpPr>
        <p:sp>
          <p:nvSpPr>
            <p:cNvPr id="170" name="Oval 169">
              <a:extLst>
                <a:ext uri="{FF2B5EF4-FFF2-40B4-BE49-F238E27FC236}">
                  <a16:creationId xmlns:a16="http://schemas.microsoft.com/office/drawing/2014/main" id="{CC4D0CC0-157B-486D-A01E-FA0C3E5E5634}"/>
                </a:ext>
              </a:extLst>
            </p:cNvPr>
            <p:cNvSpPr/>
            <p:nvPr/>
          </p:nvSpPr>
          <p:spPr>
            <a:xfrm rot="9027625">
              <a:off x="11229172" y="4984225"/>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171" name="Oval 170">
              <a:extLst>
                <a:ext uri="{FF2B5EF4-FFF2-40B4-BE49-F238E27FC236}">
                  <a16:creationId xmlns:a16="http://schemas.microsoft.com/office/drawing/2014/main" id="{9F8C7E93-7039-420F-8212-2904D634FB30}"/>
                </a:ext>
              </a:extLst>
            </p:cNvPr>
            <p:cNvSpPr/>
            <p:nvPr/>
          </p:nvSpPr>
          <p:spPr>
            <a:xfrm rot="9027625">
              <a:off x="11228367" y="4599485"/>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172" name="Oval 171">
              <a:extLst>
                <a:ext uri="{FF2B5EF4-FFF2-40B4-BE49-F238E27FC236}">
                  <a16:creationId xmlns:a16="http://schemas.microsoft.com/office/drawing/2014/main" id="{108BA103-1F76-4398-97D2-D5FB4AA4E601}"/>
                </a:ext>
              </a:extLst>
            </p:cNvPr>
            <p:cNvSpPr/>
            <p:nvPr/>
          </p:nvSpPr>
          <p:spPr>
            <a:xfrm rot="9027625">
              <a:off x="10949513" y="4360974"/>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73" name="Object 4">
              <a:extLst>
                <a:ext uri="{FF2B5EF4-FFF2-40B4-BE49-F238E27FC236}">
                  <a16:creationId xmlns:a16="http://schemas.microsoft.com/office/drawing/2014/main" id="{57D353B2-FA78-4A1B-AB89-78E1E5C752C7}"/>
                </a:ext>
              </a:extLst>
            </p:cNvPr>
            <p:cNvGraphicFramePr>
              <a:graphicFrameLocks noChangeAspect="1"/>
            </p:cNvGraphicFramePr>
            <p:nvPr/>
          </p:nvGraphicFramePr>
          <p:xfrm>
            <a:off x="9368244" y="3616676"/>
            <a:ext cx="2182812" cy="1633537"/>
          </p:xfrm>
          <a:graphic>
            <a:graphicData uri="http://schemas.openxmlformats.org/presentationml/2006/ole">
              <mc:AlternateContent xmlns:mc="http://schemas.openxmlformats.org/markup-compatibility/2006">
                <mc:Choice xmlns:v="urn:schemas-microsoft-com:vml" Requires="v">
                  <p:oleObj spid="_x0000_s184330" name="CS ChemDraw Drawing" r:id="rId10" imgW="2763615" imgH="2068487" progId="ChemDraw.Document.6.0">
                    <p:embed/>
                  </p:oleObj>
                </mc:Choice>
                <mc:Fallback>
                  <p:oleObj name="CS ChemDraw Drawing" r:id="rId10" imgW="2763615" imgH="2068487" progId="ChemDraw.Document.6.0">
                    <p:embed/>
                    <p:pic>
                      <p:nvPicPr>
                        <p:cNvPr id="173" name="Object 4">
                          <a:extLst>
                            <a:ext uri="{FF2B5EF4-FFF2-40B4-BE49-F238E27FC236}">
                              <a16:creationId xmlns:a16="http://schemas.microsoft.com/office/drawing/2014/main" id="{57D353B2-FA78-4A1B-AB89-78E1E5C752C7}"/>
                            </a:ext>
                          </a:extLst>
                        </p:cNvPr>
                        <p:cNvPicPr>
                          <a:picLocks noGrp="1" noChangeAspect="1" noChangeArrowheads="1"/>
                        </p:cNvPicPr>
                        <p:nvPr/>
                      </p:nvPicPr>
                      <p:blipFill>
                        <a:blip r:embed="rId11"/>
                        <a:srcRect/>
                        <a:stretch>
                          <a:fillRect/>
                        </a:stretch>
                      </p:blipFill>
                      <p:spPr bwMode="auto">
                        <a:xfrm>
                          <a:off x="9368244" y="3616676"/>
                          <a:ext cx="2182812" cy="1633537"/>
                        </a:xfrm>
                        <a:prstGeom prst="rect">
                          <a:avLst/>
                        </a:prstGeom>
                        <a:noFill/>
                        <a:ln>
                          <a:noFill/>
                        </a:ln>
                        <a:effectLst/>
                      </p:spPr>
                    </p:pic>
                  </p:oleObj>
                </mc:Fallback>
              </mc:AlternateContent>
            </a:graphicData>
          </a:graphic>
        </p:graphicFrame>
      </p:grpSp>
      <p:sp>
        <p:nvSpPr>
          <p:cNvPr id="175" name="TextBox 174">
            <a:extLst>
              <a:ext uri="{FF2B5EF4-FFF2-40B4-BE49-F238E27FC236}">
                <a16:creationId xmlns:a16="http://schemas.microsoft.com/office/drawing/2014/main" id="{FCF8C0F9-4C83-4396-A85D-9716C628D5E7}"/>
              </a:ext>
            </a:extLst>
          </p:cNvPr>
          <p:cNvSpPr txBox="1"/>
          <p:nvPr/>
        </p:nvSpPr>
        <p:spPr>
          <a:xfrm>
            <a:off x="5881096" y="6081250"/>
            <a:ext cx="590328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200" b="0" i="0" u="none" strike="noStrike" kern="1200" cap="none" spc="0" normalizeH="0" baseline="0" noProof="0" dirty="0">
                <a:ln>
                  <a:noFill/>
                </a:ln>
                <a:solidFill>
                  <a:prstClr val="black"/>
                </a:solidFill>
                <a:effectLst/>
                <a:uLnTx/>
                <a:uFillTx/>
                <a:latin typeface="Arial"/>
                <a:ea typeface="+mn-ea"/>
                <a:cs typeface="+mn-cs"/>
              </a:rPr>
              <a:t>. 2001, 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J. Comput. Aided Mol. Des. 2008 </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77" name="TextBox 176">
            <a:extLst>
              <a:ext uri="{FF2B5EF4-FFF2-40B4-BE49-F238E27FC236}">
                <a16:creationId xmlns:a16="http://schemas.microsoft.com/office/drawing/2014/main" id="{C04DEF80-EA35-436F-85FE-5F8ADF55166F}"/>
              </a:ext>
            </a:extLst>
          </p:cNvPr>
          <p:cNvSpPr txBox="1"/>
          <p:nvPr/>
        </p:nvSpPr>
        <p:spPr>
          <a:xfrm>
            <a:off x="2260943" y="3156081"/>
            <a:ext cx="89673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Artificial Neural Network - based Quantitative Structure Activity Relationships </a:t>
            </a:r>
          </a:p>
        </p:txBody>
      </p:sp>
      <p:grpSp>
        <p:nvGrpSpPr>
          <p:cNvPr id="178" name="Group 177">
            <a:extLst>
              <a:ext uri="{FF2B5EF4-FFF2-40B4-BE49-F238E27FC236}">
                <a16:creationId xmlns:a16="http://schemas.microsoft.com/office/drawing/2014/main" id="{B9D43F68-EBB3-4FBE-A32E-54F0611D1A89}"/>
              </a:ext>
            </a:extLst>
          </p:cNvPr>
          <p:cNvGrpSpPr/>
          <p:nvPr/>
        </p:nvGrpSpPr>
        <p:grpSpPr>
          <a:xfrm>
            <a:off x="8137946" y="1184301"/>
            <a:ext cx="4062361" cy="1918943"/>
            <a:chOff x="374439" y="1722764"/>
            <a:chExt cx="4062361" cy="1918943"/>
          </a:xfrm>
        </p:grpSpPr>
        <p:pic>
          <p:nvPicPr>
            <p:cNvPr id="179" name="Picture 86" descr="Homer RF Carpet">
              <a:extLst>
                <a:ext uri="{FF2B5EF4-FFF2-40B4-BE49-F238E27FC236}">
                  <a16:creationId xmlns:a16="http://schemas.microsoft.com/office/drawing/2014/main" id="{6B9C7321-63F7-48FC-8983-E9E1288D8364}"/>
                </a:ext>
              </a:extLst>
            </p:cNvPr>
            <p:cNvPicPr>
              <a:picLocks noChangeAspect="1" noChangeArrowheads="1"/>
            </p:cNvPicPr>
            <p:nvPr/>
          </p:nvPicPr>
          <p:blipFill>
            <a:blip r:embed="rId12" cstate="print"/>
            <a:srcRect/>
            <a:stretch>
              <a:fillRect/>
            </a:stretch>
          </p:blipFill>
          <p:spPr bwMode="auto">
            <a:xfrm>
              <a:off x="374439" y="1722764"/>
              <a:ext cx="1600200" cy="1918943"/>
            </a:xfrm>
            <a:prstGeom prst="rect">
              <a:avLst/>
            </a:prstGeom>
            <a:noFill/>
          </p:spPr>
        </p:pic>
        <p:sp>
          <p:nvSpPr>
            <p:cNvPr id="180" name="Text Box 87">
              <a:extLst>
                <a:ext uri="{FF2B5EF4-FFF2-40B4-BE49-F238E27FC236}">
                  <a16:creationId xmlns:a16="http://schemas.microsoft.com/office/drawing/2014/main" id="{6D6CBFAF-150E-4E0B-945E-F70C1BBDAE36}"/>
                </a:ext>
              </a:extLst>
            </p:cNvPr>
            <p:cNvSpPr txBox="1">
              <a:spLocks noChangeArrowheads="1"/>
            </p:cNvSpPr>
            <p:nvPr/>
          </p:nvSpPr>
          <p:spPr bwMode="auto">
            <a:xfrm>
              <a:off x="2116251" y="1821565"/>
              <a:ext cx="2320549" cy="1692771"/>
            </a:xfrm>
            <a:prstGeom prst="rect">
              <a:avLst/>
            </a:prstGeom>
            <a:noFill/>
            <a:ln w="12700">
              <a:noFill/>
              <a:miter lim="800000"/>
              <a:headEnd type="none" w="sm" len="sm"/>
              <a:tailEnd type="none" w="sm" len="sm"/>
            </a:ln>
            <a:effectLst/>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a:ea typeface="+mn-ea"/>
                  <a:cs typeface="+mn-cs"/>
                </a:rPr>
                <a:t>Inspiration:</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Frank Jenkins’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“Homer Hoover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Robotic vacuum cleaner”</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March 1993</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Discover Magazine</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81" name="Rectangle 5">
            <a:extLst>
              <a:ext uri="{FF2B5EF4-FFF2-40B4-BE49-F238E27FC236}">
                <a16:creationId xmlns:a16="http://schemas.microsoft.com/office/drawing/2014/main" id="{31367CC9-A7C3-4F3F-8F8A-332AE8FA6377}"/>
              </a:ext>
            </a:extLst>
          </p:cNvPr>
          <p:cNvSpPr>
            <a:spLocks noChangeArrowheads="1"/>
          </p:cNvSpPr>
          <p:nvPr/>
        </p:nvSpPr>
        <p:spPr bwMode="auto">
          <a:xfrm>
            <a:off x="408616" y="4682385"/>
            <a:ext cx="2503925" cy="950289"/>
          </a:xfrm>
          <a:prstGeom prst="rect">
            <a:avLst/>
          </a:prstGeom>
          <a:noFill/>
          <a:ln w="9525">
            <a:noFill/>
            <a:miter lim="800000"/>
            <a:headEnd/>
            <a:tailEnd/>
          </a:ln>
          <a:effectLst/>
        </p:spPr>
        <p:txBody>
          <a:bodyPr/>
          <a:lstStyle/>
          <a:p>
            <a:pPr marL="0" marR="0" lvl="0" indent="0" algn="l" defTabSz="914400" rtl="0" eaLnBrk="1" fontAlgn="auto" latinLnBrk="0" hangingPunct="1">
              <a:lnSpc>
                <a:spcPct val="80000"/>
              </a:lnSpc>
              <a:spcBef>
                <a:spcPct val="2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Can AI be used to predict an improved spinosyn?</a:t>
            </a:r>
            <a:endParaRPr kumimoji="0" lang="en-US" sz="1400" b="0" i="1" u="none" strike="noStrike" kern="1200" cap="none" spc="0" normalizeH="0" baseline="0" noProof="0" dirty="0">
              <a:ln>
                <a:noFill/>
              </a:ln>
              <a:solidFill>
                <a:prstClr val="black"/>
              </a:solidFill>
              <a:effectLst/>
              <a:uLnTx/>
              <a:uFillTx/>
              <a:latin typeface="Arial Narrow" pitchFamily="34" charset="0"/>
              <a:ea typeface="+mn-ea"/>
              <a:cs typeface="+mn-cs"/>
            </a:endParaRPr>
          </a:p>
          <a:p>
            <a:pPr marL="742932" marR="0" lvl="1" indent="-285744" algn="l" defTabSz="914400" rtl="0" eaLnBrk="1" fontAlgn="auto" latinLnBrk="0" hangingPunct="1">
              <a:lnSpc>
                <a:spcPct val="80000"/>
              </a:lnSpc>
              <a:spcBef>
                <a:spcPct val="20000"/>
              </a:spcBef>
              <a:spcAft>
                <a:spcPts val="0"/>
              </a:spcAft>
              <a:buClrTx/>
              <a:buSzTx/>
              <a:buFont typeface="Arial Narrow"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2" name="TextBox 1">
            <a:extLst>
              <a:ext uri="{FF2B5EF4-FFF2-40B4-BE49-F238E27FC236}">
                <a16:creationId xmlns:a16="http://schemas.microsoft.com/office/drawing/2014/main" id="{16E53DEA-C18F-4D6C-A090-E69B01E31AE1}"/>
              </a:ext>
            </a:extLst>
          </p:cNvPr>
          <p:cNvSpPr txBox="1"/>
          <p:nvPr/>
        </p:nvSpPr>
        <p:spPr>
          <a:xfrm>
            <a:off x="2347086" y="4687030"/>
            <a:ext cx="914400"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6" name="Footer Placeholder 2">
            <a:extLst>
              <a:ext uri="{FF2B5EF4-FFF2-40B4-BE49-F238E27FC236}">
                <a16:creationId xmlns:a16="http://schemas.microsoft.com/office/drawing/2014/main" id="{E3068A5F-8A3A-48E6-9038-89EBFC066654}"/>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182" name="Text Box 14">
            <a:extLst>
              <a:ext uri="{FF2B5EF4-FFF2-40B4-BE49-F238E27FC236}">
                <a16:creationId xmlns:a16="http://schemas.microsoft.com/office/drawing/2014/main" id="{644CEABF-8BB7-42AD-B1BA-B0A6C0F16D66}"/>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Next Generation Spinosyn  -  Application of AI-Based QSAR</a:t>
            </a:r>
          </a:p>
        </p:txBody>
      </p:sp>
      <p:sp>
        <p:nvSpPr>
          <p:cNvPr id="33" name="TextBox 32">
            <a:extLst>
              <a:ext uri="{FF2B5EF4-FFF2-40B4-BE49-F238E27FC236}">
                <a16:creationId xmlns:a16="http://schemas.microsoft.com/office/drawing/2014/main" id="{26CE49FD-6154-45E2-BAF2-000C803B9FCD}"/>
              </a:ext>
            </a:extLst>
          </p:cNvPr>
          <p:cNvSpPr txBox="1"/>
          <p:nvPr/>
        </p:nvSpPr>
        <p:spPr>
          <a:xfrm>
            <a:off x="5531693" y="1277344"/>
            <a:ext cx="25923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custDataLst>
      <p:tags r:id="rId2"/>
    </p:custDataLst>
    <p:extLst>
      <p:ext uri="{BB962C8B-B14F-4D97-AF65-F5344CB8AC3E}">
        <p14:creationId xmlns:p14="http://schemas.microsoft.com/office/powerpoint/2010/main" val="17486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500"/>
                                        <p:tgtEl>
                                          <p:spTgt spid="168"/>
                                        </p:tgtEl>
                                      </p:cBhvr>
                                    </p:animEffect>
                                  </p:childTnLst>
                                </p:cTn>
                              </p:par>
                              <p:par>
                                <p:cTn id="8" presetID="10" presetClass="entr" presetSubtype="0" fill="hold" nodeType="withEffect">
                                  <p:stCondLst>
                                    <p:cond delay="0"/>
                                  </p:stCondLst>
                                  <p:childTnLst>
                                    <p:set>
                                      <p:cBhvr>
                                        <p:cTn id="9" dur="1" fill="hold">
                                          <p:stCondLst>
                                            <p:cond delay="0"/>
                                          </p:stCondLst>
                                        </p:cTn>
                                        <p:tgtEl>
                                          <p:spTgt spid="169"/>
                                        </p:tgtEl>
                                        <p:attrNameLst>
                                          <p:attrName>style.visibility</p:attrName>
                                        </p:attrNameLst>
                                      </p:cBhvr>
                                      <p:to>
                                        <p:strVal val="visible"/>
                                      </p:to>
                                    </p:set>
                                    <p:animEffect transition="in" filter="fade">
                                      <p:cBhvr>
                                        <p:cTn id="10" dur="500"/>
                                        <p:tgtEl>
                                          <p:spTgt spid="1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a:extLst>
              <a:ext uri="{FF2B5EF4-FFF2-40B4-BE49-F238E27FC236}">
                <a16:creationId xmlns:a16="http://schemas.microsoft.com/office/drawing/2014/main" id="{C4ABC9AC-30AC-493C-9C0C-D2D4DF9797B8}"/>
              </a:ext>
            </a:extLst>
          </p:cNvPr>
          <p:cNvCxnSpPr>
            <a:cxnSpLocks/>
          </p:cNvCxnSpPr>
          <p:nvPr/>
        </p:nvCxnSpPr>
        <p:spPr bwMode="auto">
          <a:xfrm>
            <a:off x="6896450" y="2185546"/>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7" name="Straight Arrow Connector 6"/>
          <p:cNvCxnSpPr>
            <a:cxnSpLocks/>
          </p:cNvCxnSpPr>
          <p:nvPr/>
        </p:nvCxnSpPr>
        <p:spPr bwMode="auto">
          <a:xfrm>
            <a:off x="3593391" y="1766394"/>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879003"/>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74146" y="354115"/>
          <a:ext cx="4278490" cy="3414395"/>
        </p:xfrm>
        <a:graphic>
          <a:graphicData uri="http://schemas.openxmlformats.org/drawingml/2006/chart">
            <c:chart xmlns:c="http://schemas.openxmlformats.org/drawingml/2006/chart" xmlns:r="http://schemas.openxmlformats.org/officeDocument/2006/relationships" r:id="rId5"/>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566340"/>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769714"/>
          <a:ext cx="2232873" cy="1993360"/>
        </p:xfrm>
        <a:graphic>
          <a:graphicData uri="http://schemas.openxmlformats.org/presentationml/2006/ole">
            <mc:AlternateContent xmlns:mc="http://schemas.openxmlformats.org/markup-compatibility/2006">
              <mc:Choice xmlns:v="urn:schemas-microsoft-com:vml" Requires="v">
                <p:oleObj spid="_x0000_s185356" name="CS ChemDraw Drawing" r:id="rId6" imgW="2620830" imgH="2339010" progId="ChemDraw.Document.6.0">
                  <p:embed/>
                </p:oleObj>
              </mc:Choice>
              <mc:Fallback>
                <p:oleObj name="CS ChemDraw Drawing" r:id="rId6"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7"/>
                      <a:srcRect/>
                      <a:stretch>
                        <a:fillRect/>
                      </a:stretch>
                    </p:blipFill>
                    <p:spPr bwMode="auto">
                      <a:xfrm>
                        <a:off x="4806394" y="769714"/>
                        <a:ext cx="2232873" cy="1993360"/>
                      </a:xfrm>
                      <a:prstGeom prst="rect">
                        <a:avLst/>
                      </a:prstGeom>
                      <a:solidFill>
                        <a:schemeClr val="bg1"/>
                      </a:solidFill>
                      <a:ln>
                        <a:noFill/>
                      </a:ln>
                      <a:effectLst/>
                    </p:spPr>
                  </p:pic>
                </p:oleObj>
              </mc:Fallback>
            </mc:AlternateContent>
          </a:graphicData>
        </a:graphic>
      </p:graphicFrame>
      <p:grpSp>
        <p:nvGrpSpPr>
          <p:cNvPr id="29" name="Group 28">
            <a:extLst>
              <a:ext uri="{FF2B5EF4-FFF2-40B4-BE49-F238E27FC236}">
                <a16:creationId xmlns:a16="http://schemas.microsoft.com/office/drawing/2014/main" id="{77F4B006-6D3A-41DE-80A2-65F79121DA23}"/>
              </a:ext>
            </a:extLst>
          </p:cNvPr>
          <p:cNvGrpSpPr/>
          <p:nvPr/>
        </p:nvGrpSpPr>
        <p:grpSpPr>
          <a:xfrm>
            <a:off x="9132672" y="3528615"/>
            <a:ext cx="2241441" cy="1700210"/>
            <a:chOff x="9368244" y="3616676"/>
            <a:chExt cx="2241441" cy="1700210"/>
          </a:xfrm>
        </p:grpSpPr>
        <p:sp>
          <p:nvSpPr>
            <p:cNvPr id="179" name="Oval 178">
              <a:extLst>
                <a:ext uri="{FF2B5EF4-FFF2-40B4-BE49-F238E27FC236}">
                  <a16:creationId xmlns:a16="http://schemas.microsoft.com/office/drawing/2014/main" id="{37978D57-A722-46C2-A648-E85C26004913}"/>
                </a:ext>
              </a:extLst>
            </p:cNvPr>
            <p:cNvSpPr/>
            <p:nvPr/>
          </p:nvSpPr>
          <p:spPr>
            <a:xfrm rot="9027625">
              <a:off x="11229172" y="4984225"/>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180" name="Oval 179">
              <a:extLst>
                <a:ext uri="{FF2B5EF4-FFF2-40B4-BE49-F238E27FC236}">
                  <a16:creationId xmlns:a16="http://schemas.microsoft.com/office/drawing/2014/main" id="{61905272-547E-4F62-AF0C-579744A1911B}"/>
                </a:ext>
              </a:extLst>
            </p:cNvPr>
            <p:cNvSpPr/>
            <p:nvPr/>
          </p:nvSpPr>
          <p:spPr>
            <a:xfrm rot="9027625">
              <a:off x="11228367" y="4599485"/>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181" name="Oval 180">
              <a:extLst>
                <a:ext uri="{FF2B5EF4-FFF2-40B4-BE49-F238E27FC236}">
                  <a16:creationId xmlns:a16="http://schemas.microsoft.com/office/drawing/2014/main" id="{DC623407-308A-4BBB-84B3-85009D00BE5F}"/>
                </a:ext>
              </a:extLst>
            </p:cNvPr>
            <p:cNvSpPr/>
            <p:nvPr/>
          </p:nvSpPr>
          <p:spPr>
            <a:xfrm rot="9027625">
              <a:off x="10949513" y="4360974"/>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0" name="Object 4">
              <a:extLst>
                <a:ext uri="{FF2B5EF4-FFF2-40B4-BE49-F238E27FC236}">
                  <a16:creationId xmlns:a16="http://schemas.microsoft.com/office/drawing/2014/main" id="{E92B4A8D-1D1C-4099-9E2C-F13A40F7B2FD}"/>
                </a:ext>
              </a:extLst>
            </p:cNvPr>
            <p:cNvGraphicFramePr>
              <a:graphicFrameLocks noChangeAspect="1"/>
            </p:cNvGraphicFramePr>
            <p:nvPr/>
          </p:nvGraphicFramePr>
          <p:xfrm>
            <a:off x="9368244" y="3616676"/>
            <a:ext cx="2182812" cy="1633537"/>
          </p:xfrm>
          <a:graphic>
            <a:graphicData uri="http://schemas.openxmlformats.org/presentationml/2006/ole">
              <mc:AlternateContent xmlns:mc="http://schemas.openxmlformats.org/markup-compatibility/2006">
                <mc:Choice xmlns:v="urn:schemas-microsoft-com:vml" Requires="v">
                  <p:oleObj spid="_x0000_s185357" name="CS ChemDraw Drawing" r:id="rId8" imgW="2763615" imgH="2068487" progId="ChemDraw.Document.6.0">
                    <p:embed/>
                  </p:oleObj>
                </mc:Choice>
                <mc:Fallback>
                  <p:oleObj name="CS ChemDraw Drawing" r:id="rId8" imgW="2763615" imgH="2068487" progId="ChemDraw.Document.6.0">
                    <p:embed/>
                    <p:pic>
                      <p:nvPicPr>
                        <p:cNvPr id="40" name="Object 4">
                          <a:extLst>
                            <a:ext uri="{FF2B5EF4-FFF2-40B4-BE49-F238E27FC236}">
                              <a16:creationId xmlns:a16="http://schemas.microsoft.com/office/drawing/2014/main" id="{E92B4A8D-1D1C-4099-9E2C-F13A40F7B2FD}"/>
                            </a:ext>
                          </a:extLst>
                        </p:cNvPr>
                        <p:cNvPicPr>
                          <a:picLocks noGrp="1" noChangeAspect="1" noChangeArrowheads="1"/>
                        </p:cNvPicPr>
                        <p:nvPr/>
                      </p:nvPicPr>
                      <p:blipFill>
                        <a:blip r:embed="rId9"/>
                        <a:srcRect/>
                        <a:stretch>
                          <a:fillRect/>
                        </a:stretch>
                      </p:blipFill>
                      <p:spPr bwMode="auto">
                        <a:xfrm>
                          <a:off x="9368244" y="3616676"/>
                          <a:ext cx="2182812" cy="1633537"/>
                        </a:xfrm>
                        <a:prstGeom prst="rect">
                          <a:avLst/>
                        </a:prstGeom>
                        <a:noFill/>
                        <a:ln>
                          <a:noFill/>
                        </a:ln>
                        <a:effectLst/>
                      </p:spPr>
                    </p:pic>
                  </p:oleObj>
                </mc:Fallback>
              </mc:AlternateContent>
            </a:graphicData>
          </a:graphic>
        </p:graphicFrame>
      </p:grpSp>
      <p:cxnSp>
        <p:nvCxnSpPr>
          <p:cNvPr id="168" name="Straight Arrow Connector 167">
            <a:extLst>
              <a:ext uri="{FF2B5EF4-FFF2-40B4-BE49-F238E27FC236}">
                <a16:creationId xmlns:a16="http://schemas.microsoft.com/office/drawing/2014/main" id="{954CE189-A26E-48F1-904B-3778400CF0A4}"/>
              </a:ext>
            </a:extLst>
          </p:cNvPr>
          <p:cNvCxnSpPr>
            <a:cxnSpLocks/>
          </p:cNvCxnSpPr>
          <p:nvPr/>
        </p:nvCxnSpPr>
        <p:spPr bwMode="auto">
          <a:xfrm flipH="1">
            <a:off x="7794060" y="4817385"/>
            <a:ext cx="1393397" cy="74925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pSp>
        <p:nvGrpSpPr>
          <p:cNvPr id="21" name="Group 20">
            <a:extLst>
              <a:ext uri="{FF2B5EF4-FFF2-40B4-BE49-F238E27FC236}">
                <a16:creationId xmlns:a16="http://schemas.microsoft.com/office/drawing/2014/main" id="{CEBE92A1-0645-418D-95BB-3807DD52C0AC}"/>
              </a:ext>
            </a:extLst>
          </p:cNvPr>
          <p:cNvGrpSpPr/>
          <p:nvPr/>
        </p:nvGrpSpPr>
        <p:grpSpPr>
          <a:xfrm>
            <a:off x="5270877" y="4640731"/>
            <a:ext cx="2239136" cy="1633537"/>
            <a:chOff x="5430375" y="2967274"/>
            <a:chExt cx="2239136" cy="1633537"/>
          </a:xfrm>
        </p:grpSpPr>
        <p:sp>
          <p:nvSpPr>
            <p:cNvPr id="178" name="Oval 177">
              <a:extLst>
                <a:ext uri="{FF2B5EF4-FFF2-40B4-BE49-F238E27FC236}">
                  <a16:creationId xmlns:a16="http://schemas.microsoft.com/office/drawing/2014/main" id="{CDA95A5E-455F-49FA-8967-55D18802836F}"/>
                </a:ext>
              </a:extLst>
            </p:cNvPr>
            <p:cNvSpPr/>
            <p:nvPr/>
          </p:nvSpPr>
          <p:spPr>
            <a:xfrm rot="9027625">
              <a:off x="7288998" y="3893298"/>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69" name="Object 4">
              <a:extLst>
                <a:ext uri="{FF2B5EF4-FFF2-40B4-BE49-F238E27FC236}">
                  <a16:creationId xmlns:a16="http://schemas.microsoft.com/office/drawing/2014/main" id="{0757E0E9-2E01-42F7-814E-3101A7DC8DAB}"/>
                </a:ext>
              </a:extLst>
            </p:cNvPr>
            <p:cNvGraphicFramePr>
              <a:graphicFrameLocks noChangeAspect="1"/>
            </p:cNvGraphicFramePr>
            <p:nvPr/>
          </p:nvGraphicFramePr>
          <p:xfrm>
            <a:off x="5430375" y="2967274"/>
            <a:ext cx="2171700" cy="1633537"/>
          </p:xfrm>
          <a:graphic>
            <a:graphicData uri="http://schemas.openxmlformats.org/presentationml/2006/ole">
              <mc:AlternateContent xmlns:mc="http://schemas.openxmlformats.org/markup-compatibility/2006">
                <mc:Choice xmlns:v="urn:schemas-microsoft-com:vml" Requires="v">
                  <p:oleObj spid="_x0000_s185358" name="CS ChemDraw Drawing" r:id="rId10" imgW="2753407" imgH="2068487" progId="ChemDraw.Document.6.0">
                    <p:embed/>
                  </p:oleObj>
                </mc:Choice>
                <mc:Fallback>
                  <p:oleObj name="CS ChemDraw Drawing" r:id="rId10" imgW="2753407" imgH="2068487" progId="ChemDraw.Document.6.0">
                    <p:embed/>
                    <p:pic>
                      <p:nvPicPr>
                        <p:cNvPr id="169" name="Object 4">
                          <a:extLst>
                            <a:ext uri="{FF2B5EF4-FFF2-40B4-BE49-F238E27FC236}">
                              <a16:creationId xmlns:a16="http://schemas.microsoft.com/office/drawing/2014/main" id="{0757E0E9-2E01-42F7-814E-3101A7DC8DAB}"/>
                            </a:ext>
                          </a:extLst>
                        </p:cNvPr>
                        <p:cNvPicPr>
                          <a:picLocks noGrp="1" noChangeAspect="1" noChangeArrowheads="1"/>
                        </p:cNvPicPr>
                        <p:nvPr/>
                      </p:nvPicPr>
                      <p:blipFill>
                        <a:blip r:embed="rId11"/>
                        <a:srcRect/>
                        <a:stretch>
                          <a:fillRect/>
                        </a:stretch>
                      </p:blipFill>
                      <p:spPr bwMode="auto">
                        <a:xfrm>
                          <a:off x="5430375" y="2967274"/>
                          <a:ext cx="2171700" cy="1633537"/>
                        </a:xfrm>
                        <a:prstGeom prst="rect">
                          <a:avLst/>
                        </a:prstGeom>
                        <a:noFill/>
                        <a:ln>
                          <a:noFill/>
                        </a:ln>
                        <a:effectLst/>
                      </p:spPr>
                    </p:pic>
                  </p:oleObj>
                </mc:Fallback>
              </mc:AlternateContent>
            </a:graphicData>
          </a:graphic>
        </p:graphicFrame>
      </p:grpSp>
      <p:cxnSp>
        <p:nvCxnSpPr>
          <p:cNvPr id="171" name="Straight Arrow Connector 170">
            <a:extLst>
              <a:ext uri="{FF2B5EF4-FFF2-40B4-BE49-F238E27FC236}">
                <a16:creationId xmlns:a16="http://schemas.microsoft.com/office/drawing/2014/main" id="{EF7822E7-974B-4F00-9B1A-A47682E3AD8B}"/>
              </a:ext>
            </a:extLst>
          </p:cNvPr>
          <p:cNvCxnSpPr>
            <a:cxnSpLocks/>
          </p:cNvCxnSpPr>
          <p:nvPr/>
        </p:nvCxnSpPr>
        <p:spPr bwMode="auto">
          <a:xfrm flipH="1">
            <a:off x="4168339" y="4288793"/>
            <a:ext cx="823684" cy="42935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pSp>
        <p:nvGrpSpPr>
          <p:cNvPr id="20" name="Group 19">
            <a:extLst>
              <a:ext uri="{FF2B5EF4-FFF2-40B4-BE49-F238E27FC236}">
                <a16:creationId xmlns:a16="http://schemas.microsoft.com/office/drawing/2014/main" id="{BD866F22-F936-4BFA-81D2-F73EC8FA93C3}"/>
              </a:ext>
            </a:extLst>
          </p:cNvPr>
          <p:cNvGrpSpPr/>
          <p:nvPr/>
        </p:nvGrpSpPr>
        <p:grpSpPr>
          <a:xfrm>
            <a:off x="5085383" y="3001562"/>
            <a:ext cx="2073275" cy="1633538"/>
            <a:chOff x="5528800" y="4659042"/>
            <a:chExt cx="2073275" cy="1633538"/>
          </a:xfrm>
        </p:grpSpPr>
        <p:sp>
          <p:nvSpPr>
            <p:cNvPr id="183" name="Oval 182">
              <a:extLst>
                <a:ext uri="{FF2B5EF4-FFF2-40B4-BE49-F238E27FC236}">
                  <a16:creationId xmlns:a16="http://schemas.microsoft.com/office/drawing/2014/main" id="{A686EEFF-F17B-43BD-AB36-E85323B8C215}"/>
                </a:ext>
              </a:extLst>
            </p:cNvPr>
            <p:cNvSpPr/>
            <p:nvPr/>
          </p:nvSpPr>
          <p:spPr>
            <a:xfrm rot="6694632">
              <a:off x="6393584" y="5797865"/>
              <a:ext cx="265158" cy="33711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72" name="Object 4">
              <a:extLst>
                <a:ext uri="{FF2B5EF4-FFF2-40B4-BE49-F238E27FC236}">
                  <a16:creationId xmlns:a16="http://schemas.microsoft.com/office/drawing/2014/main" id="{CDD7371D-9C2B-4E99-8142-B8269E648AA7}"/>
                </a:ext>
              </a:extLst>
            </p:cNvPr>
            <p:cNvGraphicFramePr>
              <a:graphicFrameLocks noChangeAspect="1"/>
            </p:cNvGraphicFramePr>
            <p:nvPr/>
          </p:nvGraphicFramePr>
          <p:xfrm>
            <a:off x="5528800" y="4659042"/>
            <a:ext cx="2073275" cy="1633538"/>
          </p:xfrm>
          <a:graphic>
            <a:graphicData uri="http://schemas.openxmlformats.org/presentationml/2006/ole">
              <mc:AlternateContent xmlns:mc="http://schemas.openxmlformats.org/markup-compatibility/2006">
                <mc:Choice xmlns:v="urn:schemas-microsoft-com:vml" Requires="v">
                  <p:oleObj spid="_x0000_s185359" name="CS ChemDraw Drawing" r:id="rId12" imgW="2628368" imgH="2068487" progId="ChemDraw.Document.6.0">
                    <p:embed/>
                  </p:oleObj>
                </mc:Choice>
                <mc:Fallback>
                  <p:oleObj name="CS ChemDraw Drawing" r:id="rId12" imgW="2628368" imgH="2068487" progId="ChemDraw.Document.6.0">
                    <p:embed/>
                    <p:pic>
                      <p:nvPicPr>
                        <p:cNvPr id="172" name="Object 4">
                          <a:extLst>
                            <a:ext uri="{FF2B5EF4-FFF2-40B4-BE49-F238E27FC236}">
                              <a16:creationId xmlns:a16="http://schemas.microsoft.com/office/drawing/2014/main" id="{CDD7371D-9C2B-4E99-8142-B8269E648AA7}"/>
                            </a:ext>
                          </a:extLst>
                        </p:cNvPr>
                        <p:cNvPicPr>
                          <a:picLocks noGrp="1" noChangeAspect="1" noChangeArrowheads="1"/>
                        </p:cNvPicPr>
                        <p:nvPr/>
                      </p:nvPicPr>
                      <p:blipFill>
                        <a:blip r:embed="rId13"/>
                        <a:srcRect/>
                        <a:stretch>
                          <a:fillRect/>
                        </a:stretch>
                      </p:blipFill>
                      <p:spPr bwMode="auto">
                        <a:xfrm>
                          <a:off x="5528800" y="4659042"/>
                          <a:ext cx="2073275" cy="1633538"/>
                        </a:xfrm>
                        <a:prstGeom prst="rect">
                          <a:avLst/>
                        </a:prstGeom>
                        <a:noFill/>
                        <a:ln>
                          <a:noFill/>
                        </a:ln>
                        <a:effectLst/>
                      </p:spPr>
                    </p:pic>
                  </p:oleObj>
                </mc:Fallback>
              </mc:AlternateContent>
            </a:graphicData>
          </a:graphic>
        </p:graphicFrame>
      </p:grpSp>
      <p:cxnSp>
        <p:nvCxnSpPr>
          <p:cNvPr id="173" name="Straight Arrow Connector 172">
            <a:extLst>
              <a:ext uri="{FF2B5EF4-FFF2-40B4-BE49-F238E27FC236}">
                <a16:creationId xmlns:a16="http://schemas.microsoft.com/office/drawing/2014/main" id="{1CD16D96-1E66-43AD-9B1E-4F2E4E6A73F0}"/>
              </a:ext>
            </a:extLst>
          </p:cNvPr>
          <p:cNvCxnSpPr>
            <a:cxnSpLocks/>
          </p:cNvCxnSpPr>
          <p:nvPr/>
        </p:nvCxnSpPr>
        <p:spPr bwMode="auto">
          <a:xfrm flipH="1" flipV="1">
            <a:off x="4199893" y="5091606"/>
            <a:ext cx="951030" cy="33567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184" name="Straight Arrow Connector 183">
            <a:extLst>
              <a:ext uri="{FF2B5EF4-FFF2-40B4-BE49-F238E27FC236}">
                <a16:creationId xmlns:a16="http://schemas.microsoft.com/office/drawing/2014/main" id="{772EB03F-8D4C-4C37-9804-753866C56444}"/>
              </a:ext>
            </a:extLst>
          </p:cNvPr>
          <p:cNvCxnSpPr>
            <a:cxnSpLocks/>
          </p:cNvCxnSpPr>
          <p:nvPr/>
        </p:nvCxnSpPr>
        <p:spPr bwMode="auto">
          <a:xfrm>
            <a:off x="6209227" y="2678396"/>
            <a:ext cx="0" cy="93338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pSp>
        <p:nvGrpSpPr>
          <p:cNvPr id="30" name="Group 29">
            <a:extLst>
              <a:ext uri="{FF2B5EF4-FFF2-40B4-BE49-F238E27FC236}">
                <a16:creationId xmlns:a16="http://schemas.microsoft.com/office/drawing/2014/main" id="{261F6AD6-5A4D-4132-BE08-B57033F190EB}"/>
              </a:ext>
            </a:extLst>
          </p:cNvPr>
          <p:cNvGrpSpPr/>
          <p:nvPr/>
        </p:nvGrpSpPr>
        <p:grpSpPr>
          <a:xfrm>
            <a:off x="1714574" y="3818331"/>
            <a:ext cx="2252801" cy="1850656"/>
            <a:chOff x="1703640" y="3741422"/>
            <a:chExt cx="2252801" cy="1850656"/>
          </a:xfrm>
        </p:grpSpPr>
        <p:sp>
          <p:nvSpPr>
            <p:cNvPr id="175" name="Oval 174">
              <a:extLst>
                <a:ext uri="{FF2B5EF4-FFF2-40B4-BE49-F238E27FC236}">
                  <a16:creationId xmlns:a16="http://schemas.microsoft.com/office/drawing/2014/main" id="{E8580BCF-ED78-44A7-8F44-95AB6D56B14E}"/>
                </a:ext>
              </a:extLst>
            </p:cNvPr>
            <p:cNvSpPr/>
            <p:nvPr/>
          </p:nvSpPr>
          <p:spPr>
            <a:xfrm rot="6694632">
              <a:off x="2574498" y="4948600"/>
              <a:ext cx="232248" cy="33711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176" name="Oval 175">
              <a:extLst>
                <a:ext uri="{FF2B5EF4-FFF2-40B4-BE49-F238E27FC236}">
                  <a16:creationId xmlns:a16="http://schemas.microsoft.com/office/drawing/2014/main" id="{7C899F21-2BEE-48DF-B77A-511AC8B256A0}"/>
                </a:ext>
              </a:extLst>
            </p:cNvPr>
            <p:cNvSpPr/>
            <p:nvPr/>
          </p:nvSpPr>
          <p:spPr>
            <a:xfrm rot="9027625">
              <a:off x="3575928" y="4768207"/>
              <a:ext cx="380513" cy="33266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77" name="Object 4">
              <a:extLst>
                <a:ext uri="{FF2B5EF4-FFF2-40B4-BE49-F238E27FC236}">
                  <a16:creationId xmlns:a16="http://schemas.microsoft.com/office/drawing/2014/main" id="{0E24EB11-DA38-4C5E-8625-25E19E0D9D53}"/>
                </a:ext>
              </a:extLst>
            </p:cNvPr>
            <p:cNvGraphicFramePr>
              <a:graphicFrameLocks noChangeAspect="1"/>
            </p:cNvGraphicFramePr>
            <p:nvPr/>
          </p:nvGraphicFramePr>
          <p:xfrm>
            <a:off x="1703640" y="3741422"/>
            <a:ext cx="2206960" cy="1850656"/>
          </p:xfrm>
          <a:graphic>
            <a:graphicData uri="http://schemas.openxmlformats.org/presentationml/2006/ole">
              <mc:AlternateContent xmlns:mc="http://schemas.openxmlformats.org/markup-compatibility/2006">
                <mc:Choice xmlns:v="urn:schemas-microsoft-com:vml" Requires="v">
                  <p:oleObj spid="_x0000_s185360" name="CS ChemDraw Drawing" r:id="rId14" imgW="2752982" imgH="2306420" progId="ChemDraw.Document.6.0">
                    <p:embed/>
                  </p:oleObj>
                </mc:Choice>
                <mc:Fallback>
                  <p:oleObj name="CS ChemDraw Drawing" r:id="rId14" imgW="2752982" imgH="2306420" progId="ChemDraw.Document.6.0">
                    <p:embed/>
                    <p:pic>
                      <p:nvPicPr>
                        <p:cNvPr id="177" name="Object 4">
                          <a:extLst>
                            <a:ext uri="{FF2B5EF4-FFF2-40B4-BE49-F238E27FC236}">
                              <a16:creationId xmlns:a16="http://schemas.microsoft.com/office/drawing/2014/main" id="{0E24EB11-DA38-4C5E-8625-25E19E0D9D53}"/>
                            </a:ext>
                          </a:extLst>
                        </p:cNvPr>
                        <p:cNvPicPr>
                          <a:picLocks noGrp="1" noChangeAspect="1" noChangeArrowheads="1"/>
                        </p:cNvPicPr>
                        <p:nvPr/>
                      </p:nvPicPr>
                      <p:blipFill>
                        <a:blip r:embed="rId15"/>
                        <a:srcRect/>
                        <a:stretch>
                          <a:fillRect/>
                        </a:stretch>
                      </p:blipFill>
                      <p:spPr bwMode="auto">
                        <a:xfrm>
                          <a:off x="1703640" y="3741422"/>
                          <a:ext cx="2206960" cy="1850656"/>
                        </a:xfrm>
                        <a:prstGeom prst="rect">
                          <a:avLst/>
                        </a:prstGeom>
                        <a:noFill/>
                        <a:ln>
                          <a:noFill/>
                        </a:ln>
                        <a:effectLst/>
                      </p:spPr>
                    </p:pic>
                  </p:oleObj>
                </mc:Fallback>
              </mc:AlternateContent>
            </a:graphicData>
          </a:graphic>
        </p:graphicFrame>
      </p:grpSp>
      <p:sp>
        <p:nvSpPr>
          <p:cNvPr id="185" name="TextBox 184">
            <a:extLst>
              <a:ext uri="{FF2B5EF4-FFF2-40B4-BE49-F238E27FC236}">
                <a16:creationId xmlns:a16="http://schemas.microsoft.com/office/drawing/2014/main" id="{65E0B68B-7060-42B8-B127-E6A4BC4394A2}"/>
              </a:ext>
            </a:extLst>
          </p:cNvPr>
          <p:cNvSpPr txBox="1"/>
          <p:nvPr/>
        </p:nvSpPr>
        <p:spPr>
          <a:xfrm>
            <a:off x="7394368" y="4494219"/>
            <a:ext cx="18778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ANN-based QSAR</a:t>
            </a:r>
          </a:p>
        </p:txBody>
      </p:sp>
      <p:sp>
        <p:nvSpPr>
          <p:cNvPr id="186" name="TextBox 185">
            <a:extLst>
              <a:ext uri="{FF2B5EF4-FFF2-40B4-BE49-F238E27FC236}">
                <a16:creationId xmlns:a16="http://schemas.microsoft.com/office/drawing/2014/main" id="{3281437D-DF9F-46FD-B751-8DB0771FE44C}"/>
              </a:ext>
            </a:extLst>
          </p:cNvPr>
          <p:cNvSpPr txBox="1"/>
          <p:nvPr/>
        </p:nvSpPr>
        <p:spPr>
          <a:xfrm>
            <a:off x="6221557" y="2672765"/>
            <a:ext cx="1271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Traditional SAR </a:t>
            </a:r>
          </a:p>
        </p:txBody>
      </p:sp>
      <p:sp>
        <p:nvSpPr>
          <p:cNvPr id="31" name="TextBox 30">
            <a:extLst>
              <a:ext uri="{FF2B5EF4-FFF2-40B4-BE49-F238E27FC236}">
                <a16:creationId xmlns:a16="http://schemas.microsoft.com/office/drawing/2014/main" id="{9190F9B6-2E48-4000-8397-D208DDC26E0A}"/>
              </a:ext>
            </a:extLst>
          </p:cNvPr>
          <p:cNvSpPr txBox="1"/>
          <p:nvPr/>
        </p:nvSpPr>
        <p:spPr>
          <a:xfrm>
            <a:off x="3315421" y="3302004"/>
            <a:ext cx="172766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Improved photostability</a:t>
            </a:r>
          </a:p>
        </p:txBody>
      </p:sp>
      <p:sp>
        <p:nvSpPr>
          <p:cNvPr id="187" name="TextBox 186">
            <a:extLst>
              <a:ext uri="{FF2B5EF4-FFF2-40B4-BE49-F238E27FC236}">
                <a16:creationId xmlns:a16="http://schemas.microsoft.com/office/drawing/2014/main" id="{272DCD8C-80DC-443B-8629-F8B6730FC1C5}"/>
              </a:ext>
            </a:extLst>
          </p:cNvPr>
          <p:cNvSpPr txBox="1"/>
          <p:nvPr/>
        </p:nvSpPr>
        <p:spPr>
          <a:xfrm>
            <a:off x="8586786" y="5329171"/>
            <a:ext cx="3185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Improved insecticidal activity</a:t>
            </a:r>
          </a:p>
        </p:txBody>
      </p:sp>
      <p:sp>
        <p:nvSpPr>
          <p:cNvPr id="188" name="TextBox 187">
            <a:extLst>
              <a:ext uri="{FF2B5EF4-FFF2-40B4-BE49-F238E27FC236}">
                <a16:creationId xmlns:a16="http://schemas.microsoft.com/office/drawing/2014/main" id="{447837D2-E2BF-495E-87E7-22D672F5302F}"/>
              </a:ext>
            </a:extLst>
          </p:cNvPr>
          <p:cNvSpPr txBox="1"/>
          <p:nvPr/>
        </p:nvSpPr>
        <p:spPr>
          <a:xfrm>
            <a:off x="1155579" y="5703088"/>
            <a:ext cx="33249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major component R = H, 5,6 = single bond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minor component R = CH</a:t>
            </a:r>
            <a:r>
              <a:rPr kumimoji="0" lang="en-US" sz="1200" b="0" i="0" u="none" strike="noStrike" kern="1200" cap="none" spc="0" normalizeH="0" baseline="-25000" noProof="0" dirty="0">
                <a:ln>
                  <a:noFill/>
                </a:ln>
                <a:solidFill>
                  <a:prstClr val="black"/>
                </a:solidFill>
                <a:effectLst/>
                <a:uLnTx/>
                <a:uFillTx/>
                <a:latin typeface="Arial"/>
                <a:ea typeface="+mn-ea"/>
                <a:cs typeface="+mn-cs"/>
              </a:rPr>
              <a:t>3 </a:t>
            </a:r>
            <a:r>
              <a:rPr kumimoji="0" lang="en-US" sz="1200" b="0" i="0" u="none" strike="noStrike" kern="1200" cap="none" spc="0" normalizeH="0" baseline="0" noProof="0" dirty="0">
                <a:ln>
                  <a:noFill/>
                </a:ln>
                <a:solidFill>
                  <a:prstClr val="black"/>
                </a:solidFill>
                <a:effectLst/>
                <a:uLnTx/>
                <a:uFillTx/>
                <a:latin typeface="Arial"/>
                <a:ea typeface="+mn-ea"/>
                <a:cs typeface="+mn-cs"/>
              </a:rPr>
              <a:t>, 5,6 = double bond</a:t>
            </a:r>
          </a:p>
        </p:txBody>
      </p:sp>
      <p:sp>
        <p:nvSpPr>
          <p:cNvPr id="34" name="TextBox 33">
            <a:extLst>
              <a:ext uri="{FF2B5EF4-FFF2-40B4-BE49-F238E27FC236}">
                <a16:creationId xmlns:a16="http://schemas.microsoft.com/office/drawing/2014/main" id="{6082B11A-AD03-420F-8A35-1E52DEBE357C}"/>
              </a:ext>
            </a:extLst>
          </p:cNvPr>
          <p:cNvSpPr txBox="1"/>
          <p:nvPr/>
        </p:nvSpPr>
        <p:spPr>
          <a:xfrm>
            <a:off x="7158658" y="352255"/>
            <a:ext cx="914400" cy="914400"/>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TextBox 188">
            <a:extLst>
              <a:ext uri="{FF2B5EF4-FFF2-40B4-BE49-F238E27FC236}">
                <a16:creationId xmlns:a16="http://schemas.microsoft.com/office/drawing/2014/main" id="{45AF9392-15C7-41E8-81E5-57FFC1C55A96}"/>
              </a:ext>
            </a:extLst>
          </p:cNvPr>
          <p:cNvSpPr txBox="1"/>
          <p:nvPr/>
        </p:nvSpPr>
        <p:spPr>
          <a:xfrm>
            <a:off x="308214" y="4311934"/>
            <a:ext cx="14542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Spinetoram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(2007) </a:t>
            </a:r>
            <a:endParaRPr kumimoji="0" lang="en-US" sz="1400" b="0" i="0" u="none" strike="noStrike" kern="1200" cap="none" spc="0" normalizeH="0" baseline="-25000" noProof="0" dirty="0">
              <a:ln>
                <a:noFill/>
              </a:ln>
              <a:solidFill>
                <a:prstClr val="black"/>
              </a:solidFill>
              <a:effectLst/>
              <a:uLnTx/>
              <a:uFillTx/>
              <a:latin typeface="Arial"/>
              <a:ea typeface="+mn-ea"/>
              <a:cs typeface="+mn-cs"/>
            </a:endParaRPr>
          </a:p>
        </p:txBody>
      </p:sp>
      <p:sp>
        <p:nvSpPr>
          <p:cNvPr id="42" name="TextBox 41">
            <a:extLst>
              <a:ext uri="{FF2B5EF4-FFF2-40B4-BE49-F238E27FC236}">
                <a16:creationId xmlns:a16="http://schemas.microsoft.com/office/drawing/2014/main" id="{08C84103-A7FF-46D9-8140-7CDADC21068F}"/>
              </a:ext>
            </a:extLst>
          </p:cNvPr>
          <p:cNvSpPr txBox="1"/>
          <p:nvPr/>
        </p:nvSpPr>
        <p:spPr>
          <a:xfrm>
            <a:off x="8049020" y="2336032"/>
            <a:ext cx="24082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Artificial Intelligence (ANN) based QSAR</a:t>
            </a:r>
          </a:p>
        </p:txBody>
      </p:sp>
      <p:sp>
        <p:nvSpPr>
          <p:cNvPr id="45" name="TextBox 44">
            <a:extLst>
              <a:ext uri="{FF2B5EF4-FFF2-40B4-BE49-F238E27FC236}">
                <a16:creationId xmlns:a16="http://schemas.microsoft.com/office/drawing/2014/main" id="{43CEB33D-36EC-4023-9C1D-E77D845A0F7A}"/>
              </a:ext>
            </a:extLst>
          </p:cNvPr>
          <p:cNvSpPr txBox="1"/>
          <p:nvPr/>
        </p:nvSpPr>
        <p:spPr>
          <a:xfrm>
            <a:off x="8042891" y="6056985"/>
            <a:ext cx="33737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J. Comput. Aided Mol. Des. 2008 </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Footer Placeholder 2">
            <a:extLst>
              <a:ext uri="{FF2B5EF4-FFF2-40B4-BE49-F238E27FC236}">
                <a16:creationId xmlns:a16="http://schemas.microsoft.com/office/drawing/2014/main" id="{108CCC4C-4A64-4E3B-A265-5C937BA1806C}"/>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46" name="Text Box 14">
            <a:extLst>
              <a:ext uri="{FF2B5EF4-FFF2-40B4-BE49-F238E27FC236}">
                <a16:creationId xmlns:a16="http://schemas.microsoft.com/office/drawing/2014/main" id="{F0B7C62E-9110-497C-B2E3-9BB1E8C8EDF6}"/>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Conceptual Pathway to Discovery of Spinetoram </a:t>
            </a:r>
          </a:p>
        </p:txBody>
      </p:sp>
      <p:sp>
        <p:nvSpPr>
          <p:cNvPr id="39" name="TextBox 38">
            <a:extLst>
              <a:ext uri="{FF2B5EF4-FFF2-40B4-BE49-F238E27FC236}">
                <a16:creationId xmlns:a16="http://schemas.microsoft.com/office/drawing/2014/main" id="{8ADF0EC7-1374-4B7C-93F1-F8A1BE4852F7}"/>
              </a:ext>
            </a:extLst>
          </p:cNvPr>
          <p:cNvSpPr txBox="1"/>
          <p:nvPr/>
        </p:nvSpPr>
        <p:spPr>
          <a:xfrm>
            <a:off x="5824768" y="1277344"/>
            <a:ext cx="39773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(1997)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custDataLst>
      <p:tags r:id="rId2"/>
    </p:custDataLst>
    <p:extLst>
      <p:ext uri="{BB962C8B-B14F-4D97-AF65-F5344CB8AC3E}">
        <p14:creationId xmlns:p14="http://schemas.microsoft.com/office/powerpoint/2010/main" val="289187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par>
                                <p:cTn id="11" presetID="10" presetClass="entr" presetSubtype="0" fill="hold" nodeType="withEffect">
                                  <p:stCondLst>
                                    <p:cond delay="0"/>
                                  </p:stCondLst>
                                  <p:childTnLst>
                                    <p:set>
                                      <p:cBhvr>
                                        <p:cTn id="12" dur="1" fill="hold">
                                          <p:stCondLst>
                                            <p:cond delay="0"/>
                                          </p:stCondLst>
                                        </p:cTn>
                                        <p:tgtEl>
                                          <p:spTgt spid="168"/>
                                        </p:tgtEl>
                                        <p:attrNameLst>
                                          <p:attrName>style.visibility</p:attrName>
                                        </p:attrNameLst>
                                      </p:cBhvr>
                                      <p:to>
                                        <p:strVal val="visible"/>
                                      </p:to>
                                    </p:set>
                                    <p:animEffect transition="in" filter="fade">
                                      <p:cBhvr>
                                        <p:cTn id="13" dur="500"/>
                                        <p:tgtEl>
                                          <p:spTgt spid="16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84"/>
                                        </p:tgtEl>
                                        <p:attrNameLst>
                                          <p:attrName>style.visibility</p:attrName>
                                        </p:attrNameLst>
                                      </p:cBhvr>
                                      <p:to>
                                        <p:strVal val="visible"/>
                                      </p:to>
                                    </p:set>
                                    <p:animEffect transition="in" filter="fade">
                                      <p:cBhvr>
                                        <p:cTn id="21" dur="500"/>
                                        <p:tgtEl>
                                          <p:spTgt spid="1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fade">
                                      <p:cBhvr>
                                        <p:cTn id="24" dur="500"/>
                                        <p:tgtEl>
                                          <p:spTgt spid="18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fade">
                                      <p:cBhvr>
                                        <p:cTn id="32" dur="500"/>
                                        <p:tgtEl>
                                          <p:spTgt spid="173"/>
                                        </p:tgtEl>
                                      </p:cBhvr>
                                    </p:animEffect>
                                  </p:childTnLst>
                                </p:cTn>
                              </p:par>
                              <p:par>
                                <p:cTn id="33" presetID="10" presetClass="entr" presetSubtype="0" fill="hold" nodeType="withEffect">
                                  <p:stCondLst>
                                    <p:cond delay="0"/>
                                  </p:stCondLst>
                                  <p:childTnLst>
                                    <p:set>
                                      <p:cBhvr>
                                        <p:cTn id="34" dur="1" fill="hold">
                                          <p:stCondLst>
                                            <p:cond delay="0"/>
                                          </p:stCondLst>
                                        </p:cTn>
                                        <p:tgtEl>
                                          <p:spTgt spid="171"/>
                                        </p:tgtEl>
                                        <p:attrNameLst>
                                          <p:attrName>style.visibility</p:attrName>
                                        </p:attrNameLst>
                                      </p:cBhvr>
                                      <p:to>
                                        <p:strVal val="visible"/>
                                      </p:to>
                                    </p:set>
                                    <p:animEffect transition="in" filter="fade">
                                      <p:cBhvr>
                                        <p:cTn id="35" dur="500"/>
                                        <p:tgtEl>
                                          <p:spTgt spid="171"/>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8"/>
                                        </p:tgtEl>
                                        <p:attrNameLst>
                                          <p:attrName>style.visibility</p:attrName>
                                        </p:attrNameLst>
                                      </p:cBhvr>
                                      <p:to>
                                        <p:strVal val="visible"/>
                                      </p:to>
                                    </p:set>
                                    <p:animEffect transition="in" filter="fade">
                                      <p:cBhvr>
                                        <p:cTn id="41" dur="500"/>
                                        <p:tgtEl>
                                          <p:spTgt spid="18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9"/>
                                        </p:tgtEl>
                                        <p:attrNameLst>
                                          <p:attrName>style.visibility</p:attrName>
                                        </p:attrNameLst>
                                      </p:cBhvr>
                                      <p:to>
                                        <p:strVal val="visible"/>
                                      </p:to>
                                    </p:set>
                                    <p:animEffect transition="in" filter="fade">
                                      <p:cBhvr>
                                        <p:cTn id="44"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6" grpId="0"/>
      <p:bldP spid="31" grpId="0"/>
      <p:bldP spid="188" grpId="0"/>
      <p:bldP spid="18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08888E-E4DF-47B5-980B-645228230216}" type="slidenum">
              <a:rPr kumimoji="0" lang="en-US" sz="1000" b="0" i="0" u="none" strike="noStrike" kern="1200" cap="none" spc="0" normalizeH="0" baseline="0" noProof="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3"/>
          <p:cNvSpPr>
            <a:spLocks noGrp="1" noChangeArrowheads="1"/>
          </p:cNvSpPr>
          <p:nvPr>
            <p:ph idx="4294967295"/>
          </p:nvPr>
        </p:nvSpPr>
        <p:spPr bwMode="auto">
          <a:xfrm>
            <a:off x="5627077" y="788466"/>
            <a:ext cx="6206994" cy="1923351"/>
          </a:xfrm>
          <a:prstGeom prst="rect">
            <a:avLst/>
          </a:prstGeom>
          <a:noFill/>
          <a:ln w="9525">
            <a:noFill/>
            <a:miter lim="800000"/>
            <a:headEnd/>
            <a:tailEnd/>
          </a:ln>
        </p:spPr>
        <p:txBody>
          <a:bodyPr vert="horz" lIns="0" tIns="0" rIns="0" bIns="0" rtlCol="0">
            <a:noAutofit/>
          </a:bodyPr>
          <a:lstStyle/>
          <a:p>
            <a:pPr marL="800088" lvl="1" indent="-342900">
              <a:spcAft>
                <a:spcPts val="0"/>
              </a:spcAft>
            </a:pPr>
            <a:r>
              <a:rPr lang="en-US" sz="2000" b="1" dirty="0">
                <a:solidFill>
                  <a:schemeClr val="accent3">
                    <a:lumMod val="50000"/>
                  </a:schemeClr>
                </a:solidFill>
              </a:rPr>
              <a:t>Launched in 2007</a:t>
            </a:r>
          </a:p>
          <a:p>
            <a:pPr marL="800088" lvl="1" indent="-342900">
              <a:spcAft>
                <a:spcPts val="0"/>
              </a:spcAft>
            </a:pPr>
            <a:r>
              <a:rPr lang="en-US" sz="2000" b="1" dirty="0">
                <a:solidFill>
                  <a:schemeClr val="accent3">
                    <a:lumMod val="50000"/>
                  </a:schemeClr>
                </a:solidFill>
              </a:rPr>
              <a:t>Improved efficacy</a:t>
            </a:r>
          </a:p>
          <a:p>
            <a:pPr marL="800088" lvl="1" indent="-342900">
              <a:spcAft>
                <a:spcPts val="0"/>
              </a:spcAft>
            </a:pPr>
            <a:r>
              <a:rPr lang="en-US" sz="2000" b="1" dirty="0">
                <a:solidFill>
                  <a:schemeClr val="accent3">
                    <a:lumMod val="50000"/>
                  </a:schemeClr>
                </a:solidFill>
              </a:rPr>
              <a:t>Expanded spectrum</a:t>
            </a:r>
          </a:p>
          <a:p>
            <a:pPr marL="800088" lvl="1" indent="-342900">
              <a:spcAft>
                <a:spcPts val="0"/>
              </a:spcAft>
            </a:pPr>
            <a:r>
              <a:rPr lang="en-US" sz="2000" b="1" dirty="0">
                <a:solidFill>
                  <a:schemeClr val="accent3">
                    <a:lumMod val="50000"/>
                  </a:schemeClr>
                </a:solidFill>
              </a:rPr>
              <a:t>Improved residual activity in the field</a:t>
            </a:r>
          </a:p>
          <a:p>
            <a:pPr marL="800088" lvl="1" indent="-342900">
              <a:spcAft>
                <a:spcPts val="0"/>
              </a:spcAft>
            </a:pPr>
            <a:r>
              <a:rPr lang="en-US" sz="2000" b="1" dirty="0">
                <a:solidFill>
                  <a:schemeClr val="accent3">
                    <a:lumMod val="50000"/>
                  </a:schemeClr>
                </a:solidFill>
              </a:rPr>
              <a:t>Favorable mammalian and environmental toxicological profile</a:t>
            </a:r>
          </a:p>
        </p:txBody>
      </p:sp>
      <p:pic>
        <p:nvPicPr>
          <p:cNvPr id="13" name="Picture 7" descr="DlgWGspp"/>
          <p:cNvPicPr>
            <a:picLocks noChangeAspect="1" noChangeArrowheads="1"/>
          </p:cNvPicPr>
          <p:nvPr/>
        </p:nvPicPr>
        <p:blipFill>
          <a:blip r:embed="rId3" cstate="print"/>
          <a:srcRect b="6989"/>
          <a:stretch>
            <a:fillRect/>
          </a:stretch>
        </p:blipFill>
        <p:spPr bwMode="auto">
          <a:xfrm>
            <a:off x="6586351" y="3100110"/>
            <a:ext cx="1425084" cy="1016879"/>
          </a:xfrm>
          <a:prstGeom prst="rect">
            <a:avLst/>
          </a:prstGeom>
          <a:noFill/>
          <a:ln w="9525">
            <a:solidFill>
              <a:schemeClr val="tx1"/>
            </a:solidFill>
            <a:miter lim="800000"/>
            <a:headEnd/>
            <a:tailEnd/>
          </a:ln>
        </p:spPr>
      </p:pic>
      <p:pic>
        <p:nvPicPr>
          <p:cNvPr id="14" name="Picture 10" descr="RadSCspp"/>
          <p:cNvPicPr>
            <a:picLocks noChangeAspect="1" noChangeArrowheads="1"/>
          </p:cNvPicPr>
          <p:nvPr/>
        </p:nvPicPr>
        <p:blipFill>
          <a:blip r:embed="rId4" cstate="print"/>
          <a:srcRect b="6520"/>
          <a:stretch>
            <a:fillRect/>
          </a:stretch>
        </p:blipFill>
        <p:spPr bwMode="auto">
          <a:xfrm>
            <a:off x="6586351" y="4323730"/>
            <a:ext cx="1417639" cy="1112839"/>
          </a:xfrm>
          <a:prstGeom prst="rect">
            <a:avLst/>
          </a:prstGeom>
          <a:noFill/>
          <a:ln w="9525">
            <a:solidFill>
              <a:schemeClr val="tx1"/>
            </a:solidFill>
            <a:miter lim="800000"/>
            <a:headEnd/>
            <a:tailEnd/>
          </a:ln>
        </p:spPr>
      </p:pic>
      <p:sp>
        <p:nvSpPr>
          <p:cNvPr id="15" name="Rectangle 3"/>
          <p:cNvSpPr txBox="1">
            <a:spLocks noChangeArrowheads="1"/>
          </p:cNvSpPr>
          <p:nvPr/>
        </p:nvSpPr>
        <p:spPr bwMode="auto">
          <a:xfrm>
            <a:off x="8109255" y="3100110"/>
            <a:ext cx="3188272" cy="234439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122236" marR="0" lvl="0" indent="-122236"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rgbClr val="008000"/>
                </a:solidFill>
                <a:effectLst/>
                <a:uLnTx/>
                <a:uFillTx/>
                <a:latin typeface="Arial"/>
                <a:ea typeface="+mn-ea"/>
                <a:cs typeface="+mn-cs"/>
              </a:rPr>
              <a:t>DELEGATE</a:t>
            </a:r>
            <a:r>
              <a:rPr kumimoji="0" lang="en-US" sz="1200" b="1" i="0" u="none" strike="noStrike" kern="0" cap="none" spc="0" normalizeH="0" baseline="30000" noProof="0" dirty="0">
                <a:ln>
                  <a:noFill/>
                </a:ln>
                <a:solidFill>
                  <a:srgbClr val="008000"/>
                </a:solidFill>
                <a:effectLst/>
                <a:uLnTx/>
                <a:uFillTx/>
                <a:latin typeface="Arial"/>
                <a:ea typeface="+mn-ea"/>
                <a:cs typeface="+mn-cs"/>
              </a:rPr>
              <a:t>™</a:t>
            </a:r>
            <a:r>
              <a:rPr kumimoji="0" lang="en-US" sz="1200" b="1" i="0" u="none" strike="noStrike" kern="0" cap="none" spc="0" normalizeH="0" baseline="0" noProof="0" dirty="0">
                <a:ln>
                  <a:noFill/>
                </a:ln>
                <a:solidFill>
                  <a:srgbClr val="008000"/>
                </a:solidFill>
                <a:effectLst/>
                <a:uLnTx/>
                <a:uFillTx/>
                <a:latin typeface="Arial"/>
                <a:ea typeface="+mn-ea"/>
                <a:cs typeface="+mn-cs"/>
              </a:rPr>
              <a:t> WG</a:t>
            </a:r>
            <a:endParaRPr kumimoji="0" lang="en-US" sz="1200" b="1" i="0" u="none" strike="noStrike" kern="0" cap="none" spc="0" normalizeH="0" baseline="0" noProof="0" dirty="0">
              <a:ln>
                <a:noFill/>
              </a:ln>
              <a:solidFill>
                <a:prstClr val="black"/>
              </a:solidFill>
              <a:effectLst/>
              <a:uLnTx/>
              <a:uFillTx/>
              <a:latin typeface="Arial"/>
              <a:ea typeface="+mn-ea"/>
              <a:cs typeface="+mn-cs"/>
            </a:endParaRPr>
          </a:p>
          <a:p>
            <a:pPr marL="457200" marR="0" lvl="1" indent="-220657"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25% (250 gai/kg) water-dispersable granule</a:t>
            </a:r>
          </a:p>
          <a:p>
            <a:pPr marL="457200" marR="0" lvl="1" indent="-220657"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Tree fruits, tree nuts, bush berries, cane berries, grapes</a:t>
            </a:r>
          </a:p>
          <a:p>
            <a:pPr marL="122236" marR="0" lvl="0" indent="-122236" algn="l" defTabSz="914400" rtl="0" eaLnBrk="1" fontAlgn="base" latinLnBrk="0" hangingPunct="1">
              <a:lnSpc>
                <a:spcPct val="100000"/>
              </a:lnSpc>
              <a:spcBef>
                <a:spcPct val="75000"/>
              </a:spcBef>
              <a:spcAft>
                <a:spcPct val="0"/>
              </a:spcAft>
              <a:buClrTx/>
              <a:buSzTx/>
              <a:buFontTx/>
              <a:buNone/>
              <a:tabLst/>
              <a:defRPr/>
            </a:pPr>
            <a:endParaRPr kumimoji="0" lang="en-US" sz="1200" b="1" i="0" u="none" strike="noStrike" kern="0" cap="none" spc="0" normalizeH="0" baseline="0" noProof="0" dirty="0">
              <a:ln>
                <a:noFill/>
              </a:ln>
              <a:solidFill>
                <a:srgbClr val="008000"/>
              </a:solidFill>
              <a:effectLst/>
              <a:uLnTx/>
              <a:uFillTx/>
              <a:latin typeface="Arial"/>
              <a:ea typeface="+mn-ea"/>
              <a:cs typeface="+mn-cs"/>
            </a:endParaRPr>
          </a:p>
          <a:p>
            <a:pPr marL="122236" marR="0" lvl="0" indent="-122236" algn="l" defTabSz="914400" rtl="0" eaLnBrk="1" fontAlgn="base" latinLnBrk="0" hangingPunct="1">
              <a:lnSpc>
                <a:spcPct val="100000"/>
              </a:lnSpc>
              <a:spcBef>
                <a:spcPct val="75000"/>
              </a:spcBef>
              <a:spcAft>
                <a:spcPct val="0"/>
              </a:spcAft>
              <a:buClrTx/>
              <a:buSzTx/>
              <a:buFontTx/>
              <a:buNone/>
              <a:tabLst/>
              <a:defRPr/>
            </a:pPr>
            <a:r>
              <a:rPr kumimoji="0" lang="en-US" sz="1200" b="1" i="0" u="none" strike="noStrike" kern="0" cap="none" spc="0" normalizeH="0" baseline="0" noProof="0" dirty="0">
                <a:ln>
                  <a:noFill/>
                </a:ln>
                <a:solidFill>
                  <a:srgbClr val="008000"/>
                </a:solidFill>
                <a:effectLst/>
                <a:uLnTx/>
                <a:uFillTx/>
                <a:latin typeface="Arial"/>
                <a:ea typeface="+mn-ea"/>
                <a:cs typeface="+mn-cs"/>
              </a:rPr>
              <a:t>RADIANT</a:t>
            </a:r>
            <a:r>
              <a:rPr kumimoji="0" lang="en-US" sz="1200" b="1" i="0" u="none" strike="noStrike" kern="0" cap="none" spc="0" normalizeH="0" baseline="30000" noProof="0" dirty="0">
                <a:ln>
                  <a:noFill/>
                </a:ln>
                <a:solidFill>
                  <a:srgbClr val="008000"/>
                </a:solidFill>
                <a:effectLst/>
                <a:uLnTx/>
                <a:uFillTx/>
                <a:latin typeface="Arial"/>
                <a:ea typeface="+mn-ea"/>
                <a:cs typeface="+mn-cs"/>
              </a:rPr>
              <a:t>™</a:t>
            </a:r>
            <a:r>
              <a:rPr kumimoji="0" lang="en-US" sz="1200" b="1" i="0" u="none" strike="noStrike" kern="0" cap="none" spc="0" normalizeH="0" baseline="0" noProof="0" dirty="0">
                <a:ln>
                  <a:noFill/>
                </a:ln>
                <a:solidFill>
                  <a:srgbClr val="008000"/>
                </a:solidFill>
                <a:effectLst/>
                <a:uLnTx/>
                <a:uFillTx/>
                <a:latin typeface="Arial"/>
                <a:ea typeface="+mn-ea"/>
                <a:cs typeface="+mn-cs"/>
              </a:rPr>
              <a:t> SC</a:t>
            </a:r>
            <a:endParaRPr kumimoji="0" lang="en-US" sz="1200" b="1" i="0" u="none" strike="noStrike" kern="0" cap="none" spc="0" normalizeH="0" baseline="0" noProof="0" dirty="0">
              <a:ln>
                <a:noFill/>
              </a:ln>
              <a:solidFill>
                <a:prstClr val="black"/>
              </a:solidFill>
              <a:effectLst/>
              <a:uLnTx/>
              <a:uFillTx/>
              <a:latin typeface="Arial"/>
              <a:ea typeface="+mn-ea"/>
              <a:cs typeface="+mn-cs"/>
            </a:endParaRPr>
          </a:p>
          <a:p>
            <a:pPr marL="457200" marR="0" lvl="1" indent="-220657"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1 lb ai/gallon (120 gai/L) suspension concentrate</a:t>
            </a:r>
          </a:p>
          <a:p>
            <a:pPr marL="457200" marR="0" lvl="1" indent="-220657" algn="l" defTabSz="914400" rtl="0" eaLnBrk="1" fontAlgn="base" latinLnBrk="0" hangingPunct="1">
              <a:lnSpc>
                <a:spcPct val="100000"/>
              </a:lnSpc>
              <a:spcBef>
                <a:spcPct val="20000"/>
              </a:spcBef>
              <a:spcAft>
                <a:spcPct val="0"/>
              </a:spcAft>
              <a:buClrTx/>
              <a:buSzTx/>
              <a:buFontTx/>
              <a:buChar char="•"/>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Vegetables, strawberries, herbs, agronomic crops</a:t>
            </a:r>
          </a:p>
          <a:p>
            <a:pPr marL="122236" marR="0" lvl="0" indent="-122236" algn="l" defTabSz="914400" rtl="0" eaLnBrk="1" fontAlgn="base" latinLnBrk="0" hangingPunct="1">
              <a:lnSpc>
                <a:spcPct val="100000"/>
              </a:lnSpc>
              <a:spcBef>
                <a:spcPct val="20000"/>
              </a:spcBef>
              <a:spcAft>
                <a:spcPct val="0"/>
              </a:spcAft>
              <a:buClrTx/>
              <a:buSzTx/>
              <a:buFontTx/>
              <a:buChar char="•"/>
              <a:tabLst/>
              <a:defRPr/>
            </a:pPr>
            <a:endParaRPr kumimoji="0" lang="en-US" sz="1200" b="0" i="1" u="none" strike="noStrike" kern="0" cap="none" spc="0" normalizeH="0" baseline="0" noProof="0" dirty="0">
              <a:ln>
                <a:noFill/>
              </a:ln>
              <a:solidFill>
                <a:prstClr val="black"/>
              </a:solidFill>
              <a:effectLst/>
              <a:uLnTx/>
              <a:uFillTx/>
              <a:latin typeface="Arial"/>
              <a:ea typeface="+mn-ea"/>
              <a:cs typeface="+mn-cs"/>
            </a:endParaRPr>
          </a:p>
        </p:txBody>
      </p:sp>
      <p:sp>
        <p:nvSpPr>
          <p:cNvPr id="16" name="Text Box 12"/>
          <p:cNvSpPr txBox="1">
            <a:spLocks noChangeArrowheads="1"/>
          </p:cNvSpPr>
          <p:nvPr/>
        </p:nvSpPr>
        <p:spPr bwMode="auto">
          <a:xfrm>
            <a:off x="5848836" y="5522800"/>
            <a:ext cx="5783252" cy="46166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90000"/>
              </a:lnSpc>
              <a:spcBef>
                <a:spcPts val="0"/>
              </a:spcBef>
              <a:spcAft>
                <a:spcPct val="20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™Trademark of Dow AgroSciences LLC.</a:t>
            </a:r>
          </a:p>
          <a:p>
            <a:pPr marL="0" marR="0" lvl="0" indent="0" algn="l" defTabSz="914400" rtl="0" eaLnBrk="1" fontAlgn="auto" latinLnBrk="0" hangingPunct="1">
              <a:lnSpc>
                <a:spcPct val="90000"/>
              </a:lnSpc>
              <a:spcBef>
                <a:spcPts val="0"/>
              </a:spcBef>
              <a:spcAft>
                <a:spcPct val="20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itchFamily="34" charset="0"/>
                <a:ea typeface="+mn-ea"/>
                <a:cs typeface="+mn-cs"/>
              </a:rPr>
              <a:t>   Delegate WG and Radiant SC are not fully registered for sale or use in all states.  </a:t>
            </a:r>
          </a:p>
        </p:txBody>
      </p:sp>
      <p:pic>
        <p:nvPicPr>
          <p:cNvPr id="17" name="Picture 16"/>
          <p:cNvPicPr>
            <a:picLocks noChangeAspect="1" noChangeArrowheads="1"/>
          </p:cNvPicPr>
          <p:nvPr/>
        </p:nvPicPr>
        <p:blipFill>
          <a:blip r:embed="rId5" cstate="print"/>
          <a:srcRect/>
          <a:stretch>
            <a:fillRect/>
          </a:stretch>
        </p:blipFill>
        <p:spPr bwMode="auto">
          <a:xfrm>
            <a:off x="1680487" y="4643527"/>
            <a:ext cx="2080708" cy="1154835"/>
          </a:xfrm>
          <a:prstGeom prst="rect">
            <a:avLst/>
          </a:prstGeom>
          <a:noFill/>
          <a:ln w="25400">
            <a:solidFill>
              <a:schemeClr val="tx1"/>
            </a:solidFill>
            <a:miter lim="800000"/>
            <a:headEnd/>
            <a:tailEnd/>
          </a:ln>
        </p:spPr>
      </p:pic>
      <p:sp>
        <p:nvSpPr>
          <p:cNvPr id="18" name="TextBox 17"/>
          <p:cNvSpPr txBox="1"/>
          <p:nvPr/>
        </p:nvSpPr>
        <p:spPr>
          <a:xfrm>
            <a:off x="2522244" y="4643527"/>
            <a:ext cx="7553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2008</a:t>
            </a:r>
          </a:p>
        </p:txBody>
      </p:sp>
      <p:sp>
        <p:nvSpPr>
          <p:cNvPr id="21" name="TextBox 20"/>
          <p:cNvSpPr txBox="1"/>
          <p:nvPr/>
        </p:nvSpPr>
        <p:spPr>
          <a:xfrm>
            <a:off x="894473" y="3872649"/>
            <a:ext cx="43829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major component R = H, 5,6 = single bond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minor component R = CH</a:t>
            </a:r>
            <a:r>
              <a:rPr kumimoji="0" lang="en-US" sz="1600" b="0" i="0" u="none" strike="noStrike" kern="1200" cap="none" spc="0" normalizeH="0" baseline="-25000" noProof="0" dirty="0">
                <a:ln>
                  <a:noFill/>
                </a:ln>
                <a:solidFill>
                  <a:prstClr val="black"/>
                </a:solidFill>
                <a:effectLst/>
                <a:uLnTx/>
                <a:uFillTx/>
                <a:latin typeface="Arial"/>
                <a:ea typeface="+mn-ea"/>
                <a:cs typeface="+mn-cs"/>
              </a:rPr>
              <a:t>3 </a:t>
            </a:r>
            <a:r>
              <a:rPr kumimoji="0" lang="en-US" sz="1600" b="0" i="0" u="none" strike="noStrike" kern="1200" cap="none" spc="0" normalizeH="0" baseline="0" noProof="0" dirty="0">
                <a:ln>
                  <a:noFill/>
                </a:ln>
                <a:solidFill>
                  <a:prstClr val="black"/>
                </a:solidFill>
                <a:effectLst/>
                <a:uLnTx/>
                <a:uFillTx/>
                <a:latin typeface="Arial"/>
                <a:ea typeface="+mn-ea"/>
                <a:cs typeface="+mn-cs"/>
              </a:rPr>
              <a:t>, 5,6 = double bond</a:t>
            </a:r>
          </a:p>
        </p:txBody>
      </p:sp>
      <p:graphicFrame>
        <p:nvGraphicFramePr>
          <p:cNvPr id="25" name="Object 4">
            <a:extLst>
              <a:ext uri="{FF2B5EF4-FFF2-40B4-BE49-F238E27FC236}">
                <a16:creationId xmlns:a16="http://schemas.microsoft.com/office/drawing/2014/main" id="{E884495E-DEA9-4091-BF89-105EEB900BE9}"/>
              </a:ext>
            </a:extLst>
          </p:cNvPr>
          <p:cNvGraphicFramePr>
            <a:graphicFrameLocks noChangeAspect="1"/>
          </p:cNvGraphicFramePr>
          <p:nvPr/>
        </p:nvGraphicFramePr>
        <p:xfrm>
          <a:off x="1288998" y="1128147"/>
          <a:ext cx="3221826" cy="2767742"/>
        </p:xfrm>
        <a:graphic>
          <a:graphicData uri="http://schemas.openxmlformats.org/presentationml/2006/ole">
            <mc:AlternateContent xmlns:mc="http://schemas.openxmlformats.org/markup-compatibility/2006">
              <mc:Choice xmlns:v="urn:schemas-microsoft-com:vml" Requires="v">
                <p:oleObj spid="_x0000_s186372" name="CS ChemDraw Drawing" r:id="rId6" imgW="2752982" imgH="2306420" progId="ChemDraw.Document.6.0">
                  <p:embed/>
                </p:oleObj>
              </mc:Choice>
              <mc:Fallback>
                <p:oleObj name="CS ChemDraw Drawing" r:id="rId6" imgW="2752982" imgH="2306420" progId="ChemDraw.Document.6.0">
                  <p:embed/>
                  <p:pic>
                    <p:nvPicPr>
                      <p:cNvPr id="25" name="Object 4">
                        <a:extLst>
                          <a:ext uri="{FF2B5EF4-FFF2-40B4-BE49-F238E27FC236}">
                            <a16:creationId xmlns:a16="http://schemas.microsoft.com/office/drawing/2014/main" id="{E884495E-DEA9-4091-BF89-105EEB900BE9}"/>
                          </a:ext>
                        </a:extLst>
                      </p:cNvPr>
                      <p:cNvPicPr>
                        <a:picLocks noGrp="1" noChangeAspect="1" noChangeArrowheads="1"/>
                      </p:cNvPicPr>
                      <p:nvPr/>
                    </p:nvPicPr>
                    <p:blipFill>
                      <a:blip r:embed="rId7"/>
                      <a:srcRect/>
                      <a:stretch>
                        <a:fillRect/>
                      </a:stretch>
                    </p:blipFill>
                    <p:spPr bwMode="auto">
                      <a:xfrm>
                        <a:off x="1288998" y="1128147"/>
                        <a:ext cx="3221826" cy="2767742"/>
                      </a:xfrm>
                      <a:prstGeom prst="rect">
                        <a:avLst/>
                      </a:prstGeom>
                      <a:noFill/>
                      <a:ln>
                        <a:noFill/>
                      </a:ln>
                      <a:effectLst/>
                    </p:spPr>
                  </p:pic>
                </p:oleObj>
              </mc:Fallback>
            </mc:AlternateContent>
          </a:graphicData>
        </a:graphic>
      </p:graphicFrame>
      <p:sp>
        <p:nvSpPr>
          <p:cNvPr id="22" name="TextBox 21">
            <a:extLst>
              <a:ext uri="{FF2B5EF4-FFF2-40B4-BE49-F238E27FC236}">
                <a16:creationId xmlns:a16="http://schemas.microsoft.com/office/drawing/2014/main" id="{CA7FA4EB-8F59-47EF-A24A-C7D25CBEEA11}"/>
              </a:ext>
            </a:extLst>
          </p:cNvPr>
          <p:cNvSpPr txBox="1"/>
          <p:nvPr/>
        </p:nvSpPr>
        <p:spPr>
          <a:xfrm>
            <a:off x="147707" y="6029734"/>
            <a:ext cx="105394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J. Comput.Aided Molec. Des. </a:t>
            </a:r>
            <a:r>
              <a:rPr kumimoji="0" lang="en-US" sz="1200" b="0" i="0" u="none" strike="noStrike" kern="1200" cap="none" spc="0" normalizeH="0" baseline="0" noProof="0" dirty="0">
                <a:ln>
                  <a:noFill/>
                </a:ln>
                <a:solidFill>
                  <a:prstClr val="black"/>
                </a:solidFill>
                <a:effectLst/>
                <a:uLnTx/>
                <a:uFillTx/>
                <a:latin typeface="Arial"/>
                <a:ea typeface="+mn-ea"/>
                <a:cs typeface="+mn-cs"/>
              </a:rPr>
              <a:t>2008,  Dripps et al. in Green Trends in Insect Control 2011, Galm &amp; Sparks </a:t>
            </a:r>
            <a:r>
              <a:rPr kumimoji="0" lang="en-US" sz="1200" b="0" i="1" u="none" strike="noStrike" kern="1200" cap="none" spc="0" normalizeH="0" baseline="0" noProof="0" dirty="0">
                <a:ln>
                  <a:noFill/>
                </a:ln>
                <a:solidFill>
                  <a:prstClr val="black"/>
                </a:solidFill>
                <a:effectLst/>
                <a:uLnTx/>
                <a:uFillTx/>
                <a:latin typeface="Arial"/>
                <a:ea typeface="+mn-ea"/>
                <a:cs typeface="+mn-cs"/>
              </a:rPr>
              <a:t>J. Ind. Microbiol. Biotechnol</a:t>
            </a:r>
            <a:r>
              <a:rPr kumimoji="0" lang="en-US" sz="1200" b="0" i="0" u="none" strike="noStrike" kern="1200" cap="none" spc="0" normalizeH="0" baseline="0" noProof="0" dirty="0">
                <a:ln>
                  <a:noFill/>
                </a:ln>
                <a:solidFill>
                  <a:prstClr val="black"/>
                </a:solidFill>
                <a:effectLst/>
                <a:uLnTx/>
                <a:uFillTx/>
                <a:latin typeface="Arial"/>
                <a:ea typeface="+mn-ea"/>
                <a:cs typeface="+mn-cs"/>
              </a:rPr>
              <a:t>. 2016</a:t>
            </a:r>
          </a:p>
        </p:txBody>
      </p:sp>
      <p:sp>
        <p:nvSpPr>
          <p:cNvPr id="23" name="Footer Placeholder 2">
            <a:extLst>
              <a:ext uri="{FF2B5EF4-FFF2-40B4-BE49-F238E27FC236}">
                <a16:creationId xmlns:a16="http://schemas.microsoft.com/office/drawing/2014/main" id="{47524252-D791-4408-98D1-686F5A331C1B}"/>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4" name="Text Box 14">
            <a:extLst>
              <a:ext uri="{FF2B5EF4-FFF2-40B4-BE49-F238E27FC236}">
                <a16:creationId xmlns:a16="http://schemas.microsoft.com/office/drawing/2014/main" id="{6029ACB6-FAB9-41B9-8440-F90DF4B7F5AA}"/>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Spinetoram- </a:t>
            </a:r>
            <a:r>
              <a:rPr kumimoji="0" lang="en-US" sz="2800" b="1" i="0" u="none" strike="noStrike" kern="1200" cap="none" spc="0" normalizeH="0" baseline="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Jemvelva</a:t>
            </a:r>
            <a:r>
              <a:rPr kumimoji="0" lang="en-US" sz="2800" b="1" i="0" u="none" strike="noStrike" kern="1200" cap="none" spc="0" normalizeH="0" baseline="30000" noProof="0" dirty="0" err="1">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TM</a:t>
            </a:r>
            <a:r>
              <a:rPr kumimoji="0" lang="en-US" sz="2800" b="1" i="0" u="none" strike="noStrike" kern="1200" cap="none" spc="0" normalizeH="0" baseline="3000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active </a:t>
            </a:r>
          </a:p>
        </p:txBody>
      </p:sp>
    </p:spTree>
    <p:extLst>
      <p:ext uri="{BB962C8B-B14F-4D97-AF65-F5344CB8AC3E}">
        <p14:creationId xmlns:p14="http://schemas.microsoft.com/office/powerpoint/2010/main" val="417617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AS-ProfilePresentation_NO-TEXT4.jpg">
            <a:extLst>
              <a:ext uri="{FF2B5EF4-FFF2-40B4-BE49-F238E27FC236}">
                <a16:creationId xmlns:a16="http://schemas.microsoft.com/office/drawing/2014/main" id="{6DBAA093-122A-4A67-A6A7-7454981CFA06}"/>
              </a:ext>
            </a:extLst>
          </p:cNvPr>
          <p:cNvPicPr>
            <a:picLocks noChangeAspect="1"/>
          </p:cNvPicPr>
          <p:nvPr/>
        </p:nvPicPr>
        <p:blipFill rotWithShape="1">
          <a:blip r:embed="rId2" cstate="screen"/>
          <a:srcRect r="52334"/>
          <a:stretch/>
        </p:blipFill>
        <p:spPr>
          <a:xfrm>
            <a:off x="7556070" y="1198675"/>
            <a:ext cx="4358562" cy="4828231"/>
          </a:xfrm>
          <a:prstGeom prst="rect">
            <a:avLst/>
          </a:prstGeom>
        </p:spPr>
      </p:pic>
      <p:sp>
        <p:nvSpPr>
          <p:cNvPr id="2" name="Slide Number Placeholder 1">
            <a:extLst>
              <a:ext uri="{FF2B5EF4-FFF2-40B4-BE49-F238E27FC236}">
                <a16:creationId xmlns:a16="http://schemas.microsoft.com/office/drawing/2014/main" id="{B221AA0A-7794-4B80-98F8-D74B7757D4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ext Box 14">
            <a:extLst>
              <a:ext uri="{FF2B5EF4-FFF2-40B4-BE49-F238E27FC236}">
                <a16:creationId xmlns:a16="http://schemas.microsoft.com/office/drawing/2014/main" id="{45EC66EE-C57F-4FBE-88B6-B5EC9625D899}"/>
              </a:ext>
            </a:extLst>
          </p:cNvPr>
          <p:cNvSpPr txBox="1">
            <a:spLocks noChangeArrowheads="1"/>
          </p:cNvSpPr>
          <p:nvPr/>
        </p:nvSpPr>
        <p:spPr bwMode="auto">
          <a:xfrm>
            <a:off x="326967" y="416488"/>
            <a:ext cx="7457156"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Lessons Learned:</a:t>
            </a:r>
          </a:p>
        </p:txBody>
      </p:sp>
      <p:sp>
        <p:nvSpPr>
          <p:cNvPr id="4" name="Content Placeholder 3">
            <a:extLst>
              <a:ext uri="{FF2B5EF4-FFF2-40B4-BE49-F238E27FC236}">
                <a16:creationId xmlns:a16="http://schemas.microsoft.com/office/drawing/2014/main" id="{7325D26F-D7C8-40C4-9A48-9A079972F2E4}"/>
              </a:ext>
            </a:extLst>
          </p:cNvPr>
          <p:cNvSpPr txBox="1">
            <a:spLocks/>
          </p:cNvSpPr>
          <p:nvPr/>
        </p:nvSpPr>
        <p:spPr>
          <a:xfrm>
            <a:off x="326967" y="1121417"/>
            <a:ext cx="7457156" cy="5189113"/>
          </a:xfrm>
          <a:prstGeom prst="rect">
            <a:avLst/>
          </a:prstGeom>
        </p:spPr>
        <p:txBody>
          <a:bodyPr wrap="square">
            <a:spAutoFit/>
          </a:bodyPr>
          <a:lstStyle>
            <a:lvl1pPr marL="0" indent="0" algn="l" defTabSz="914400" rtl="0" eaLnBrk="1" latinLnBrk="0" hangingPunct="1">
              <a:lnSpc>
                <a:spcPct val="100000"/>
              </a:lnSpc>
              <a:spcBef>
                <a:spcPts val="1200"/>
              </a:spcBef>
              <a:spcAft>
                <a:spcPts val="800"/>
              </a:spcAft>
              <a:buFont typeface="Arial" panose="020B0604020202020204" pitchFamily="34" charset="0"/>
              <a:buNone/>
              <a:defRPr sz="22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800"/>
              </a:spcAft>
              <a:buFont typeface="Arial" panose="020B0604020202020204" pitchFamily="34" charset="0"/>
              <a:buChar char="•"/>
              <a:defRPr sz="2200" kern="1200">
                <a:solidFill>
                  <a:schemeClr val="tx1"/>
                </a:solidFill>
                <a:latin typeface="+mn-lt"/>
                <a:ea typeface="+mn-ea"/>
                <a:cs typeface="+mn-cs"/>
              </a:defRPr>
            </a:lvl2pPr>
            <a:lvl3pPr marL="457200" indent="-201168"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3pPr>
            <a:lvl4pPr marL="685800" indent="-228600" algn="l" defTabSz="914400" rtl="0" eaLnBrk="1" latinLnBrk="0" hangingPunct="1">
              <a:lnSpc>
                <a:spcPct val="110000"/>
              </a:lnSpc>
              <a:spcBef>
                <a:spcPts val="0"/>
              </a:spcBef>
              <a:spcAft>
                <a:spcPts val="500"/>
              </a:spcAft>
              <a:buFont typeface="Arial" panose="020B0604020202020204" pitchFamily="34" charset="0"/>
              <a:buChar char="•"/>
              <a:defRPr sz="1600" kern="1200">
                <a:solidFill>
                  <a:schemeClr val="tx1"/>
                </a:solidFill>
                <a:latin typeface="+mn-lt"/>
                <a:ea typeface="+mn-ea"/>
                <a:cs typeface="+mn-cs"/>
              </a:defRPr>
            </a:lvl4pPr>
            <a:lvl5pPr marL="914400" indent="-201168" algn="l" defTabSz="914400" rtl="0" eaLnBrk="1" latinLnBrk="0" hangingPunct="1">
              <a:lnSpc>
                <a:spcPct val="110000"/>
              </a:lnSpc>
              <a:spcBef>
                <a:spcPts val="0"/>
              </a:spcBef>
              <a:spcAft>
                <a:spcPts val="5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Corteva is committed to development of sustainable crop protection products</a:t>
            </a:r>
          </a:p>
          <a:p>
            <a:pPr marL="342900" marR="0" lvl="0"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There are important factors to consider when developing sustainable crop protection products, including:</a:t>
            </a:r>
          </a:p>
          <a:p>
            <a:pPr marL="800100" marR="0" lvl="2" indent="-34290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Mammalian Toxicology</a:t>
            </a:r>
          </a:p>
          <a:p>
            <a:pPr marL="800100" marR="0" lvl="2" indent="-34290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Ecotoxicology</a:t>
            </a:r>
          </a:p>
          <a:p>
            <a:pPr marL="800100" marR="0" lvl="2" indent="-34290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Environmental Risk and Exposure</a:t>
            </a:r>
          </a:p>
          <a:p>
            <a:pPr marL="800100" marR="0" lvl="2" indent="-34290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Bioaccumulation</a:t>
            </a:r>
          </a:p>
          <a:p>
            <a:pPr marL="342900" marR="0" lvl="0"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Arial"/>
                <a:ea typeface="+mn-ea"/>
                <a:cs typeface="+mn-cs"/>
              </a:rPr>
              <a:t>The discovery of Spinosad (</a:t>
            </a:r>
            <a:r>
              <a:rPr kumimoji="0" lang="en-US" sz="22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22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2200" b="1" i="0" u="none" strike="noStrike" kern="1200" cap="none" spc="0" normalizeH="0" baseline="3000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a:ln>
                  <a:noFill/>
                </a:ln>
                <a:solidFill>
                  <a:prstClr val="black"/>
                </a:solidFill>
                <a:effectLst/>
                <a:uLnTx/>
                <a:uFillTx/>
                <a:latin typeface="Arial"/>
                <a:ea typeface="+mn-ea"/>
                <a:cs typeface="+mn-cs"/>
              </a:rPr>
              <a:t>active) led to further investigations resulting in Spinetoram (</a:t>
            </a:r>
            <a:r>
              <a:rPr kumimoji="0" lang="en-US" sz="2200" b="1" i="0" u="none" strike="noStrike" kern="1200" cap="none" spc="0" normalizeH="0" baseline="0" noProof="0" dirty="0" err="1">
                <a:ln>
                  <a:noFill/>
                </a:ln>
                <a:solidFill>
                  <a:prstClr val="black"/>
                </a:solidFill>
                <a:effectLst/>
                <a:uLnTx/>
                <a:uFillTx/>
                <a:latin typeface="Arial"/>
                <a:ea typeface="+mn-ea"/>
                <a:cs typeface="+mn-cs"/>
              </a:rPr>
              <a:t>Jemvelva</a:t>
            </a:r>
            <a:r>
              <a:rPr kumimoji="0" lang="en-US" sz="22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2200" b="1" i="0" u="none" strike="noStrike" kern="1200" cap="none" spc="0" normalizeH="0" baseline="30000" noProof="0" dirty="0">
                <a:ln>
                  <a:noFill/>
                </a:ln>
                <a:solidFill>
                  <a:prstClr val="black"/>
                </a:solidFill>
                <a:effectLst/>
                <a:uLnTx/>
                <a:uFillTx/>
                <a:latin typeface="Arial"/>
                <a:ea typeface="+mn-ea"/>
                <a:cs typeface="+mn-cs"/>
              </a:rPr>
              <a:t> </a:t>
            </a:r>
            <a:r>
              <a:rPr kumimoji="0" lang="en-US" sz="2200" b="1" i="0" u="none" strike="noStrike" kern="1200" cap="none" spc="0" normalizeH="0" baseline="0" noProof="0" dirty="0">
                <a:ln>
                  <a:noFill/>
                </a:ln>
                <a:solidFill>
                  <a:prstClr val="black"/>
                </a:solidFill>
                <a:effectLst/>
                <a:uLnTx/>
                <a:uFillTx/>
                <a:latin typeface="Arial"/>
                <a:ea typeface="+mn-ea"/>
                <a:cs typeface="+mn-cs"/>
              </a:rPr>
              <a:t>active), with both products receiving EPA Green Chemistry Awards</a:t>
            </a:r>
          </a:p>
        </p:txBody>
      </p:sp>
      <p:sp>
        <p:nvSpPr>
          <p:cNvPr id="12" name="Footer Placeholder 2">
            <a:extLst>
              <a:ext uri="{FF2B5EF4-FFF2-40B4-BE49-F238E27FC236}">
                <a16:creationId xmlns:a16="http://schemas.microsoft.com/office/drawing/2014/main" id="{7174BCF7-88E8-40EF-BB98-8D48B9EDDDE4}"/>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003743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43333" y="2529427"/>
            <a:ext cx="8104766" cy="533400"/>
          </a:xfrm>
        </p:spPr>
        <p:txBody>
          <a:bodyPr>
            <a:noAutofit/>
          </a:bodyPr>
          <a:lstStyle/>
          <a:p>
            <a:pPr marL="0" indent="0">
              <a:buNone/>
            </a:pPr>
            <a:r>
              <a:rPr lang="en-US" sz="2200" b="1" dirty="0">
                <a:solidFill>
                  <a:srgbClr val="C00000"/>
                </a:solidFill>
                <a:ea typeface="Lato" panose="020F0502020204030203" pitchFamily="34" charset="0"/>
                <a:cs typeface="Lato" panose="020F0502020204030203" pitchFamily="34" charset="0"/>
              </a:rPr>
              <a:t>Is it possible to take a complex natural product like </a:t>
            </a:r>
            <a:r>
              <a:rPr lang="en-US" sz="2200" b="1" dirty="0" err="1">
                <a:solidFill>
                  <a:srgbClr val="C00000"/>
                </a:solidFill>
                <a:ea typeface="Lato" panose="020F0502020204030203" pitchFamily="34" charset="0"/>
                <a:cs typeface="Lato" panose="020F0502020204030203" pitchFamily="34" charset="0"/>
              </a:rPr>
              <a:t>spinosad</a:t>
            </a:r>
            <a:r>
              <a:rPr lang="en-US" sz="2200" b="1" dirty="0">
                <a:solidFill>
                  <a:srgbClr val="C00000"/>
                </a:solidFill>
                <a:ea typeface="Lato" panose="020F0502020204030203" pitchFamily="34" charset="0"/>
                <a:cs typeface="Lato" panose="020F0502020204030203" pitchFamily="34" charset="0"/>
              </a:rPr>
              <a:t> and design a fully synthetic mimic?</a:t>
            </a:r>
          </a:p>
        </p:txBody>
      </p:sp>
      <p:sp>
        <p:nvSpPr>
          <p:cNvPr id="8" name="Rectangle 3"/>
          <p:cNvSpPr>
            <a:spLocks noChangeArrowheads="1"/>
          </p:cNvSpPr>
          <p:nvPr/>
        </p:nvSpPr>
        <p:spPr bwMode="auto">
          <a:xfrm>
            <a:off x="1315814" y="6219817"/>
            <a:ext cx="9559830" cy="369887"/>
          </a:xfrm>
          <a:prstGeom prst="rect">
            <a:avLst/>
          </a:prstGeom>
          <a:solidFill>
            <a:schemeClr val="bg1"/>
          </a:solidFill>
          <a:ln w="9525">
            <a:solidFill>
              <a:srgbClr val="C00000"/>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If your answer differs greatly from the choices above </a:t>
            </a:r>
            <a:r>
              <a:rPr kumimoji="0" lang="en-US" altLang="en-US" sz="1800" b="1"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tell us in the chat! </a:t>
            </a:r>
          </a:p>
        </p:txBody>
      </p:sp>
      <p:sp>
        <p:nvSpPr>
          <p:cNvPr id="12" name="Rectangle 11">
            <a:extLst>
              <a:ext uri="{FF2B5EF4-FFF2-40B4-BE49-F238E27FC236}">
                <a16:creationId xmlns:a16="http://schemas.microsoft.com/office/drawing/2014/main" id="{21AAAC25-5557-4F66-A06C-B7BEC8B3DDEC}"/>
              </a:ext>
            </a:extLst>
          </p:cNvPr>
          <p:cNvSpPr/>
          <p:nvPr/>
        </p:nvSpPr>
        <p:spPr>
          <a:xfrm>
            <a:off x="1883043" y="3441479"/>
            <a:ext cx="8208216" cy="1416542"/>
          </a:xfrm>
          <a:prstGeom prst="rect">
            <a:avLst/>
          </a:prstGeom>
        </p:spPr>
        <p:txBody>
          <a:bodyPr wrap="square">
            <a:spAutoFit/>
          </a:bodyPr>
          <a:lstStyle/>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Yes</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a:t>
            </a:r>
          </a:p>
          <a:p>
            <a:pPr marL="342900" marR="0" lvl="0" indent="-342900"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Not sure</a:t>
            </a:r>
          </a:p>
        </p:txBody>
      </p:sp>
      <p:grpSp>
        <p:nvGrpSpPr>
          <p:cNvPr id="4" name="Group 3">
            <a:extLst>
              <a:ext uri="{FF2B5EF4-FFF2-40B4-BE49-F238E27FC236}">
                <a16:creationId xmlns:a16="http://schemas.microsoft.com/office/drawing/2014/main" id="{365045DB-729B-6E4A-9C50-1A6500D9C3AF}"/>
              </a:ext>
            </a:extLst>
          </p:cNvPr>
          <p:cNvGrpSpPr/>
          <p:nvPr/>
        </p:nvGrpSpPr>
        <p:grpSpPr>
          <a:xfrm>
            <a:off x="2041090" y="1233173"/>
            <a:ext cx="8135089" cy="1141497"/>
            <a:chOff x="2377108" y="1493605"/>
            <a:chExt cx="8135089" cy="1141497"/>
          </a:xfrm>
        </p:grpSpPr>
        <p:pic>
          <p:nvPicPr>
            <p:cNvPr id="13" name="Content Placeholder 4" descr="A red box&#10;&#10;Description automatically generated">
              <a:extLst>
                <a:ext uri="{FF2B5EF4-FFF2-40B4-BE49-F238E27FC236}">
                  <a16:creationId xmlns:a16="http://schemas.microsoft.com/office/drawing/2014/main" id="{37059EE9-C39D-1F4E-A3D5-1B38DF926A04}"/>
                </a:ext>
              </a:extLst>
            </p:cNvPr>
            <p:cNvPicPr>
              <a:picLocks noChangeAspect="1"/>
            </p:cNvPicPr>
            <p:nvPr/>
          </p:nvPicPr>
          <p:blipFill>
            <a:blip r:embed="rId3"/>
            <a:stretch>
              <a:fillRect/>
            </a:stretch>
          </p:blipFill>
          <p:spPr>
            <a:xfrm>
              <a:off x="2377108" y="1493605"/>
              <a:ext cx="1198422" cy="1141497"/>
            </a:xfrm>
            <a:prstGeom prst="roundRect">
              <a:avLst>
                <a:gd name="adj" fmla="val 3876"/>
              </a:avLst>
            </a:prstGeom>
            <a:ln>
              <a:noFill/>
            </a:ln>
            <a:effectLst/>
          </p:spPr>
        </p:pic>
        <p:sp>
          <p:nvSpPr>
            <p:cNvPr id="19" name="TextBox 18">
              <a:extLst>
                <a:ext uri="{FF2B5EF4-FFF2-40B4-BE49-F238E27FC236}">
                  <a16:creationId xmlns:a16="http://schemas.microsoft.com/office/drawing/2014/main" id="{BD2A40C1-D118-804A-94AE-5296C762236B}"/>
                </a:ext>
              </a:extLst>
            </p:cNvPr>
            <p:cNvSpPr txBox="1"/>
            <p:nvPr/>
          </p:nvSpPr>
          <p:spPr>
            <a:xfrm>
              <a:off x="3614155" y="2175052"/>
              <a:ext cx="689804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ANSWER THE QUESTION ON THE INTERACTIVE SCREEN IN ONE MOMENT</a:t>
              </a:r>
            </a:p>
          </p:txBody>
        </p:sp>
        <p:sp>
          <p:nvSpPr>
            <p:cNvPr id="20" name="TextBox 19">
              <a:extLst>
                <a:ext uri="{FF2B5EF4-FFF2-40B4-BE49-F238E27FC236}">
                  <a16:creationId xmlns:a16="http://schemas.microsoft.com/office/drawing/2014/main" id="{B97A09D5-49B9-5F40-A846-7BFF275A96BD}"/>
                </a:ext>
              </a:extLst>
            </p:cNvPr>
            <p:cNvSpPr txBox="1"/>
            <p:nvPr/>
          </p:nvSpPr>
          <p:spPr>
            <a:xfrm>
              <a:off x="4387604" y="1647900"/>
              <a:ext cx="5351145"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C00000"/>
                  </a:solidFill>
                  <a:effectLst/>
                  <a:uLnTx/>
                  <a:uFillTx/>
                  <a:latin typeface="Lato" panose="020F0502020204030203" pitchFamily="34" charset="0"/>
                  <a:ea typeface="Lato" panose="020F0502020204030203" pitchFamily="34" charset="0"/>
                  <a:cs typeface="Lato" panose="020F0502020204030203" pitchFamily="34" charset="0"/>
                </a:rPr>
                <a:t>Audience Survey Question</a:t>
              </a:r>
            </a:p>
          </p:txBody>
        </p:sp>
      </p:grpSp>
      <p:pic>
        <p:nvPicPr>
          <p:cNvPr id="9" name="Picture 8" descr="cattle.jpg">
            <a:extLst>
              <a:ext uri="{FF2B5EF4-FFF2-40B4-BE49-F238E27FC236}">
                <a16:creationId xmlns:a16="http://schemas.microsoft.com/office/drawing/2014/main" id="{935517CD-CFE4-47FB-B862-C664F4C1D54E}"/>
              </a:ext>
            </a:extLst>
          </p:cNvPr>
          <p:cNvPicPr>
            <a:picLocks noChangeAspect="1"/>
          </p:cNvPicPr>
          <p:nvPr/>
        </p:nvPicPr>
        <p:blipFill>
          <a:blip r:embed="rId4" cstate="screen"/>
          <a:srcRect/>
          <a:stretch>
            <a:fillRect/>
          </a:stretch>
        </p:blipFill>
        <p:spPr>
          <a:xfrm>
            <a:off x="8136610" y="3107090"/>
            <a:ext cx="2668240" cy="1590775"/>
          </a:xfrm>
          <a:prstGeom prst="rect">
            <a:avLst/>
          </a:prstGeom>
          <a:ln>
            <a:solidFill>
              <a:schemeClr val="bg1"/>
            </a:solidFill>
          </a:ln>
          <a:effectLst>
            <a:softEdge rad="31750"/>
          </a:effectLst>
        </p:spPr>
      </p:pic>
      <p:pic>
        <p:nvPicPr>
          <p:cNvPr id="10" name="Picture 12">
            <a:extLst>
              <a:ext uri="{FF2B5EF4-FFF2-40B4-BE49-F238E27FC236}">
                <a16:creationId xmlns:a16="http://schemas.microsoft.com/office/drawing/2014/main" id="{713F49CD-F8CC-49A9-B63B-A1B476B7D3A2}"/>
              </a:ext>
            </a:extLst>
          </p:cNvPr>
          <p:cNvPicPr>
            <a:picLocks noChangeAspect="1" noChangeArrowheads="1"/>
          </p:cNvPicPr>
          <p:nvPr/>
        </p:nvPicPr>
        <p:blipFill>
          <a:blip r:embed="rId5" cstate="screen"/>
          <a:srcRect/>
          <a:stretch>
            <a:fillRect/>
          </a:stretch>
        </p:blipFill>
        <p:spPr bwMode="auto">
          <a:xfrm>
            <a:off x="7508927" y="4370412"/>
            <a:ext cx="2724079" cy="1531839"/>
          </a:xfrm>
          <a:prstGeom prst="rect">
            <a:avLst/>
          </a:prstGeom>
          <a:noFill/>
          <a:ln w="19050">
            <a:noFill/>
            <a:miter lim="800000"/>
            <a:headEnd/>
            <a:tailEnd/>
          </a:ln>
          <a:effectLst>
            <a:softEdge rad="31750"/>
          </a:effectLst>
        </p:spPr>
      </p:pic>
    </p:spTree>
    <p:extLst>
      <p:ext uri="{BB962C8B-B14F-4D97-AF65-F5344CB8AC3E}">
        <p14:creationId xmlns:p14="http://schemas.microsoft.com/office/powerpoint/2010/main" val="2416160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8895215" y="3714783"/>
            <a:ext cx="1995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39" name="TextBox 38"/>
          <p:cNvSpPr txBox="1"/>
          <p:nvPr/>
        </p:nvSpPr>
        <p:spPr>
          <a:xfrm>
            <a:off x="6380865" y="3713085"/>
            <a:ext cx="2446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Genetic engineering organism / synthetic biology</a:t>
            </a:r>
          </a:p>
        </p:txBody>
      </p:sp>
      <p:cxnSp>
        <p:nvCxnSpPr>
          <p:cNvPr id="7" name="Straight Arrow Connector 6"/>
          <p:cNvCxnSpPr>
            <a:cxnSpLocks/>
          </p:cNvCxnSpPr>
          <p:nvPr/>
        </p:nvCxnSpPr>
        <p:spPr bwMode="auto">
          <a:xfrm>
            <a:off x="3593391" y="1918793"/>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1031402"/>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TextBox 52">
            <a:extLst>
              <a:ext uri="{FF2B5EF4-FFF2-40B4-BE49-F238E27FC236}">
                <a16:creationId xmlns:a16="http://schemas.microsoft.com/office/drawing/2014/main" id="{73E0106E-0086-45DD-9AAE-0C10B641B8B7}"/>
              </a:ext>
            </a:extLst>
          </p:cNvPr>
          <p:cNvSpPr txBox="1"/>
          <p:nvPr/>
        </p:nvSpPr>
        <p:spPr>
          <a:xfrm>
            <a:off x="4317329" y="3713085"/>
            <a:ext cx="20656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Arial"/>
                <a:ea typeface="+mn-ea"/>
                <a:cs typeface="+mn-cs"/>
              </a:rPr>
              <a:t>New organisms making different analogs</a:t>
            </a:r>
          </a:p>
        </p:txBody>
      </p:sp>
      <p:cxnSp>
        <p:nvCxnSpPr>
          <p:cNvPr id="99" name="Straight Arrow Connector 98">
            <a:extLst>
              <a:ext uri="{FF2B5EF4-FFF2-40B4-BE49-F238E27FC236}">
                <a16:creationId xmlns:a16="http://schemas.microsoft.com/office/drawing/2014/main" id="{4D05A787-DC4D-44EF-91AD-617F19D4D854}"/>
              </a:ext>
            </a:extLst>
          </p:cNvPr>
          <p:cNvCxnSpPr>
            <a:cxnSpLocks/>
          </p:cNvCxnSpPr>
          <p:nvPr/>
        </p:nvCxnSpPr>
        <p:spPr bwMode="auto">
          <a:xfrm flipV="1">
            <a:off x="6806241" y="1938855"/>
            <a:ext cx="1780545"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29" name="TextBox 28">
            <a:extLst>
              <a:ext uri="{FF2B5EF4-FFF2-40B4-BE49-F238E27FC236}">
                <a16:creationId xmlns:a16="http://schemas.microsoft.com/office/drawing/2014/main" id="{EB984957-6FF4-4D09-B3A6-7B84D4B9C261}"/>
              </a:ext>
            </a:extLst>
          </p:cNvPr>
          <p:cNvSpPr txBox="1"/>
          <p:nvPr/>
        </p:nvSpPr>
        <p:spPr>
          <a:xfrm>
            <a:off x="2577321" y="3714783"/>
            <a:ext cx="1241614" cy="646331"/>
          </a:xfrm>
          <a:prstGeom prst="rect">
            <a:avLst/>
          </a:prstGeom>
          <a:noFill/>
          <a:ln w="28575">
            <a:solidFill>
              <a:srgbClr val="008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Synthetic mimics </a:t>
            </a:r>
          </a:p>
        </p:txBody>
      </p:sp>
      <p:cxnSp>
        <p:nvCxnSpPr>
          <p:cNvPr id="30" name="Straight Arrow Connector 29">
            <a:extLst>
              <a:ext uri="{FF2B5EF4-FFF2-40B4-BE49-F238E27FC236}">
                <a16:creationId xmlns:a16="http://schemas.microsoft.com/office/drawing/2014/main" id="{42A2A2A6-02E4-42F1-A19A-6794E2091E56}"/>
              </a:ext>
            </a:extLst>
          </p:cNvPr>
          <p:cNvCxnSpPr>
            <a:cxnSpLocks/>
          </p:cNvCxnSpPr>
          <p:nvPr/>
        </p:nvCxnSpPr>
        <p:spPr bwMode="auto">
          <a:xfrm flipH="1">
            <a:off x="3242228" y="2346261"/>
            <a:ext cx="1708550" cy="1197926"/>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DE612A41-685B-4C71-B792-DE336205A8A5}"/>
              </a:ext>
            </a:extLst>
          </p:cNvPr>
          <p:cNvCxnSpPr>
            <a:cxnSpLocks/>
          </p:cNvCxnSpPr>
          <p:nvPr/>
        </p:nvCxnSpPr>
        <p:spPr bwMode="auto">
          <a:xfrm>
            <a:off x="6080951" y="2363369"/>
            <a:ext cx="918710" cy="1317210"/>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2" name="Straight Arrow Connector 31">
            <a:extLst>
              <a:ext uri="{FF2B5EF4-FFF2-40B4-BE49-F238E27FC236}">
                <a16:creationId xmlns:a16="http://schemas.microsoft.com/office/drawing/2014/main" id="{FD657443-3E5A-45A3-9C1A-A3941BAF15FF}"/>
              </a:ext>
            </a:extLst>
          </p:cNvPr>
          <p:cNvCxnSpPr>
            <a:cxnSpLocks/>
          </p:cNvCxnSpPr>
          <p:nvPr/>
        </p:nvCxnSpPr>
        <p:spPr bwMode="auto">
          <a:xfrm flipH="1">
            <a:off x="4950778" y="2381670"/>
            <a:ext cx="588882" cy="1230712"/>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cxnSp>
        <p:nvCxnSpPr>
          <p:cNvPr id="38" name="Straight Arrow Connector 37">
            <a:extLst>
              <a:ext uri="{FF2B5EF4-FFF2-40B4-BE49-F238E27FC236}">
                <a16:creationId xmlns:a16="http://schemas.microsoft.com/office/drawing/2014/main" id="{343475EF-86D0-4BF8-8D1D-0E9ADC9D4302}"/>
              </a:ext>
            </a:extLst>
          </p:cNvPr>
          <p:cNvCxnSpPr>
            <a:cxnSpLocks/>
          </p:cNvCxnSpPr>
          <p:nvPr/>
        </p:nvCxnSpPr>
        <p:spPr bwMode="auto">
          <a:xfrm>
            <a:off x="6732032" y="2261569"/>
            <a:ext cx="2112193" cy="1350813"/>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504654"/>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718739"/>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7" name="Object 16">
            <a:extLst>
              <a:ext uri="{FF2B5EF4-FFF2-40B4-BE49-F238E27FC236}">
                <a16:creationId xmlns:a16="http://schemas.microsoft.com/office/drawing/2014/main" id="{C714FB8E-0287-4DEC-858D-9F2A23BA4F1D}"/>
              </a:ext>
            </a:extLst>
          </p:cNvPr>
          <p:cNvGraphicFramePr>
            <a:graphicFrameLocks noChangeAspect="1"/>
          </p:cNvGraphicFramePr>
          <p:nvPr/>
        </p:nvGraphicFramePr>
        <p:xfrm>
          <a:off x="4806394" y="922113"/>
          <a:ext cx="2232873" cy="1993360"/>
        </p:xfrm>
        <a:graphic>
          <a:graphicData uri="http://schemas.openxmlformats.org/presentationml/2006/ole">
            <mc:AlternateContent xmlns:mc="http://schemas.openxmlformats.org/markup-compatibility/2006">
              <mc:Choice xmlns:v="urn:schemas-microsoft-com:vml" Requires="v">
                <p:oleObj spid="_x0000_s187396" name="CS ChemDraw Drawing" r:id="rId5" imgW="2620830" imgH="2339010" progId="ChemDraw.Document.6.0">
                  <p:embed/>
                </p:oleObj>
              </mc:Choice>
              <mc:Fallback>
                <p:oleObj name="CS ChemDraw Drawing" r:id="rId5" imgW="2620830" imgH="2339010" progId="ChemDraw.Document.6.0">
                  <p:embed/>
                  <p:pic>
                    <p:nvPicPr>
                      <p:cNvPr id="17" name="Object 16">
                        <a:extLst>
                          <a:ext uri="{FF2B5EF4-FFF2-40B4-BE49-F238E27FC236}">
                            <a16:creationId xmlns:a16="http://schemas.microsoft.com/office/drawing/2014/main" id="{C714FB8E-0287-4DEC-858D-9F2A23BA4F1D}"/>
                          </a:ext>
                        </a:extLst>
                      </p:cNvPr>
                      <p:cNvPicPr>
                        <a:picLocks noGrp="1" noChangeAspect="1" noChangeArrowheads="1"/>
                      </p:cNvPicPr>
                      <p:nvPr/>
                    </p:nvPicPr>
                    <p:blipFill>
                      <a:blip r:embed="rId6"/>
                      <a:srcRect/>
                      <a:stretch>
                        <a:fillRect/>
                      </a:stretch>
                    </p:blipFill>
                    <p:spPr bwMode="auto">
                      <a:xfrm>
                        <a:off x="4806394" y="922113"/>
                        <a:ext cx="2232873" cy="1993360"/>
                      </a:xfrm>
                      <a:prstGeom prst="rect">
                        <a:avLst/>
                      </a:prstGeom>
                      <a:solidFill>
                        <a:schemeClr val="bg1"/>
                      </a:solidFill>
                      <a:ln>
                        <a:noFill/>
                      </a:ln>
                      <a:effectLst/>
                    </p:spPr>
                  </p:pic>
                </p:oleObj>
              </mc:Fallback>
            </mc:AlternateContent>
          </a:graphicData>
        </a:graphic>
      </p:graphicFrame>
      <p:sp>
        <p:nvSpPr>
          <p:cNvPr id="26" name="TextBox 25">
            <a:extLst>
              <a:ext uri="{FF2B5EF4-FFF2-40B4-BE49-F238E27FC236}">
                <a16:creationId xmlns:a16="http://schemas.microsoft.com/office/drawing/2014/main" id="{E7BF8790-E444-46AB-9A65-FE78F03A35BA}"/>
              </a:ext>
            </a:extLst>
          </p:cNvPr>
          <p:cNvSpPr txBox="1"/>
          <p:nvPr/>
        </p:nvSpPr>
        <p:spPr>
          <a:xfrm>
            <a:off x="8652562" y="1680563"/>
            <a:ext cx="2420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Naturally occurring analogs </a:t>
            </a:r>
          </a:p>
        </p:txBody>
      </p:sp>
      <p:sp>
        <p:nvSpPr>
          <p:cNvPr id="19" name="Footer Placeholder 2">
            <a:extLst>
              <a:ext uri="{FF2B5EF4-FFF2-40B4-BE49-F238E27FC236}">
                <a16:creationId xmlns:a16="http://schemas.microsoft.com/office/drawing/2014/main" id="{5F7E8E18-EC36-409F-9ED7-6A40A16EEE73}"/>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1" name="Text Box 14">
            <a:extLst>
              <a:ext uri="{FF2B5EF4-FFF2-40B4-BE49-F238E27FC236}">
                <a16:creationId xmlns:a16="http://schemas.microsoft.com/office/drawing/2014/main" id="{8964292E-3771-4EE1-912A-5312D63443AA}"/>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Further Exploration of the Spinosyns </a:t>
            </a:r>
          </a:p>
        </p:txBody>
      </p:sp>
      <p:grpSp>
        <p:nvGrpSpPr>
          <p:cNvPr id="22" name="Group 21">
            <a:extLst>
              <a:ext uri="{FF2B5EF4-FFF2-40B4-BE49-F238E27FC236}">
                <a16:creationId xmlns:a16="http://schemas.microsoft.com/office/drawing/2014/main" id="{606B550E-5E15-4240-9112-FE7AB9165E5A}"/>
              </a:ext>
            </a:extLst>
          </p:cNvPr>
          <p:cNvGrpSpPr/>
          <p:nvPr/>
        </p:nvGrpSpPr>
        <p:grpSpPr>
          <a:xfrm>
            <a:off x="954296" y="4692272"/>
            <a:ext cx="10803951" cy="1485789"/>
            <a:chOff x="493598" y="4616241"/>
            <a:chExt cx="11806544" cy="1840783"/>
          </a:xfrm>
          <a:solidFill>
            <a:schemeClr val="bg1"/>
          </a:solidFill>
        </p:grpSpPr>
        <mc:AlternateContent xmlns:mc="http://schemas.openxmlformats.org/markup-compatibility/2006">
          <mc:Choice xmlns:am3d="http://schemas.microsoft.com/office/drawing/2017/model3d" Requires="am3d">
            <p:graphicFrame>
              <p:nvGraphicFramePr>
                <p:cNvPr id="24" name="3D Model 23" descr="Commercial Truck">
                  <a:extLst>
                    <a:ext uri="{FF2B5EF4-FFF2-40B4-BE49-F238E27FC236}">
                      <a16:creationId xmlns:a16="http://schemas.microsoft.com/office/drawing/2014/main" id="{3C7B2142-849D-4D26-9900-EE3654FB72C9}"/>
                    </a:ext>
                  </a:extLst>
                </p:cNvPr>
                <p:cNvGraphicFramePr>
                  <a:graphicFrameLocks noChangeAspect="1"/>
                </p:cNvGraphicFramePr>
                <p:nvPr/>
              </p:nvGraphicFramePr>
              <p:xfrm>
                <a:off x="493598" y="4631931"/>
                <a:ext cx="3834913" cy="1673556"/>
              </p:xfrm>
              <a:graphic>
                <a:graphicData uri="http://schemas.microsoft.com/office/drawing/2017/model3d">
                  <am3d:model3d r:embed="rId7">
                    <am3d:spPr>
                      <a:xfrm>
                        <a:off x="0" y="0"/>
                        <a:ext cx="3509258" cy="1350812"/>
                      </a:xfrm>
                      <a:prstGeom prst="rect">
                        <a:avLst/>
                      </a:prstGeom>
                      <a:solidFill>
                        <a:schemeClr val="bg1"/>
                      </a:solidFill>
                    </am3d:spPr>
                    <am3d:camera>
                      <am3d:pos x="0" y="0" z="53757940"/>
                      <am3d:up dx="0" dy="36000000" dz="0"/>
                      <am3d:lookAt x="0" y="0" z="0"/>
                      <am3d:perspective fov="2700000"/>
                    </am3d:camera>
                    <am3d:trans>
                      <am3d:meterPerModelUnit n="195064" d="1000000"/>
                      <am3d:preTrans dx="0" dy="-7601456" dz="2"/>
                      <am3d:scale>
                        <am3d:sx n="1000000" d="1000000"/>
                        <am3d:sy n="1000000" d="1000000"/>
                        <am3d:sz n="1000000" d="1000000"/>
                      </am3d:scale>
                      <am3d:rot ax="-9155326" ay="5221484" az="-9157194"/>
                      <am3d:postTrans dx="0" dy="0" dz="0"/>
                    </am3d:trans>
                    <am3d:raster rName="Office3DRenderer" rVer="16.0.8326">
                      <am3d:blip r:embed="rId8"/>
                    </am3d:raster>
                    <am3d:objViewport viewportSz="335860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descr="Commercial Truck">
                  <a:extLst>
                    <a:ext uri="{FF2B5EF4-FFF2-40B4-BE49-F238E27FC236}">
                      <a16:creationId xmlns:a16="http://schemas.microsoft.com/office/drawing/2014/main" id="{3C7B2142-849D-4D26-9900-EE3654FB72C9}"/>
                    </a:ext>
                  </a:extLst>
                </p:cNvPr>
                <p:cNvPicPr>
                  <a:picLocks noGrp="1" noRot="1" noChangeAspect="1" noMove="1" noResize="1" noEditPoints="1" noAdjustHandles="1" noChangeArrowheads="1" noChangeShapeType="1" noCrop="1"/>
                </p:cNvPicPr>
                <p:nvPr/>
              </p:nvPicPr>
              <p:blipFill>
                <a:blip r:embed="rId8"/>
                <a:stretch>
                  <a:fillRect/>
                </a:stretch>
              </p:blipFill>
              <p:spPr>
                <a:xfrm>
                  <a:off x="954296" y="4704936"/>
                  <a:ext cx="3509258" cy="1350812"/>
                </a:xfrm>
                <a:prstGeom prst="rect">
                  <a:avLst/>
                </a:prstGeom>
                <a:solidFill>
                  <a:schemeClr val="bg1"/>
                </a:solidFill>
              </p:spPr>
            </p:pic>
          </mc:Fallback>
        </mc:AlternateContent>
        <mc:AlternateContent xmlns:mc="http://schemas.openxmlformats.org/markup-compatibility/2006">
          <mc:Choice xmlns:am3d="http://schemas.microsoft.com/office/drawing/2017/model3d" Requires="am3d">
            <p:graphicFrame>
              <p:nvGraphicFramePr>
                <p:cNvPr id="25" name="3D Model 24" descr="Classic race car">
                  <a:extLst>
                    <a:ext uri="{FF2B5EF4-FFF2-40B4-BE49-F238E27FC236}">
                      <a16:creationId xmlns:a16="http://schemas.microsoft.com/office/drawing/2014/main" id="{0B598629-0B32-4927-998E-97339390F31E}"/>
                    </a:ext>
                  </a:extLst>
                </p:cNvPr>
                <p:cNvGraphicFramePr>
                  <a:graphicFrameLocks noChangeAspect="1"/>
                </p:cNvGraphicFramePr>
                <p:nvPr/>
              </p:nvGraphicFramePr>
              <p:xfrm>
                <a:off x="6492841" y="5110335"/>
                <a:ext cx="2110385" cy="1171516"/>
              </p:xfrm>
              <a:graphic>
                <a:graphicData uri="http://schemas.microsoft.com/office/drawing/2017/model3d">
                  <am3d:model3d r:embed="rId9">
                    <am3d:spPr>
                      <a:xfrm>
                        <a:off x="0" y="0"/>
                        <a:ext cx="1931174" cy="945590"/>
                      </a:xfrm>
                      <a:prstGeom prst="rect">
                        <a:avLst/>
                      </a:prstGeom>
                      <a:solidFill>
                        <a:schemeClr val="bg1"/>
                      </a:solidFill>
                    </am3d:spPr>
                    <am3d:camera>
                      <am3d:pos x="0" y="0" z="59269845"/>
                      <am3d:up dx="0" dy="36000000" dz="0"/>
                      <am3d:lookAt x="0" y="0" z="0"/>
                      <am3d:perspective fov="2700000"/>
                    </am3d:camera>
                    <am3d:trans>
                      <am3d:meterPerModelUnit n="35582154" d="1000000"/>
                      <am3d:preTrans dx="0" dy="-3253166" dz="-296002"/>
                      <am3d:scale>
                        <am3d:sx n="1000000" d="1000000"/>
                        <am3d:sy n="1000000" d="1000000"/>
                        <am3d:sz n="1000000" d="1000000"/>
                      </am3d:scale>
                      <am3d:rot ax="302837" ay="2991437" az="231772"/>
                      <am3d:postTrans dx="0" dy="0" dz="0"/>
                    </am3d:trans>
                    <am3d:raster rName="Office3DRenderer" rVer="16.0.8326">
                      <am3d:blip r:embed="rId10"/>
                    </am3d:raster>
                    <am3d:objViewport viewportSz="21116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descr="Classic race car">
                  <a:extLst>
                    <a:ext uri="{FF2B5EF4-FFF2-40B4-BE49-F238E27FC236}">
                      <a16:creationId xmlns:a16="http://schemas.microsoft.com/office/drawing/2014/main" id="{0B598629-0B32-4927-998E-97339390F31E}"/>
                    </a:ext>
                  </a:extLst>
                </p:cNvPr>
                <p:cNvPicPr>
                  <a:picLocks noGrp="1" noRot="1" noChangeAspect="1" noMove="1" noResize="1" noEditPoints="1" noAdjustHandles="1" noChangeArrowheads="1" noChangeShapeType="1" noCrop="1"/>
                </p:cNvPicPr>
                <p:nvPr/>
              </p:nvPicPr>
              <p:blipFill>
                <a:blip r:embed="rId10"/>
                <a:stretch>
                  <a:fillRect/>
                </a:stretch>
              </p:blipFill>
              <p:spPr>
                <a:xfrm>
                  <a:off x="6444093" y="5091080"/>
                  <a:ext cx="1931174" cy="945590"/>
                </a:xfrm>
                <a:prstGeom prst="rect">
                  <a:avLst/>
                </a:prstGeom>
                <a:solidFill>
                  <a:schemeClr val="bg1"/>
                </a:solidFill>
              </p:spPr>
            </p:pic>
          </mc:Fallback>
        </mc:AlternateContent>
        <p:sp>
          <p:nvSpPr>
            <p:cNvPr id="27" name="TextBox 26">
              <a:extLst>
                <a:ext uri="{FF2B5EF4-FFF2-40B4-BE49-F238E27FC236}">
                  <a16:creationId xmlns:a16="http://schemas.microsoft.com/office/drawing/2014/main" id="{D6AB8F7B-8464-487E-A6A7-B4011711E20A}"/>
                </a:ext>
              </a:extLst>
            </p:cNvPr>
            <p:cNvSpPr txBox="1"/>
            <p:nvPr/>
          </p:nvSpPr>
          <p:spPr>
            <a:xfrm>
              <a:off x="1074111" y="5177942"/>
              <a:ext cx="1336943" cy="457575"/>
            </a:xfrm>
            <a:prstGeom prst="rect">
              <a:avLst/>
            </a:prstGeom>
            <a:grp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 name="TextBox 27">
              <a:extLst>
                <a:ext uri="{FF2B5EF4-FFF2-40B4-BE49-F238E27FC236}">
                  <a16:creationId xmlns:a16="http://schemas.microsoft.com/office/drawing/2014/main" id="{771C24EA-EB74-4E56-9DB2-9539DA4EFEF6}"/>
                </a:ext>
              </a:extLst>
            </p:cNvPr>
            <p:cNvSpPr txBox="1"/>
            <p:nvPr/>
          </p:nvSpPr>
          <p:spPr>
            <a:xfrm>
              <a:off x="6179621" y="4858542"/>
              <a:ext cx="2654752" cy="429497"/>
            </a:xfrm>
            <a:prstGeom prst="rect">
              <a:avLst/>
            </a:prstGeom>
            <a:grpFill/>
            <a:ln>
              <a:solidFill>
                <a:schemeClr val="tx1"/>
              </a:solid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Small synthetic mimic</a:t>
              </a:r>
            </a:p>
          </p:txBody>
        </p:sp>
        <p:sp>
          <p:nvSpPr>
            <p:cNvPr id="33" name="Arrow: Right 32">
              <a:extLst>
                <a:ext uri="{FF2B5EF4-FFF2-40B4-BE49-F238E27FC236}">
                  <a16:creationId xmlns:a16="http://schemas.microsoft.com/office/drawing/2014/main" id="{F690075D-800A-472D-B849-DADD91B2AC43}"/>
                </a:ext>
              </a:extLst>
            </p:cNvPr>
            <p:cNvSpPr/>
            <p:nvPr/>
          </p:nvSpPr>
          <p:spPr>
            <a:xfrm>
              <a:off x="4802855" y="5389331"/>
              <a:ext cx="1184564" cy="394854"/>
            </a:xfrm>
            <a:prstGeom prst="rightArrow">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B1205FF8-57CC-45AF-AD56-6E41D18F7532}"/>
                </a:ext>
              </a:extLst>
            </p:cNvPr>
            <p:cNvSpPr txBox="1"/>
            <p:nvPr/>
          </p:nvSpPr>
          <p:spPr>
            <a:xfrm>
              <a:off x="9041384" y="4616241"/>
              <a:ext cx="3258758" cy="1840783"/>
            </a:xfrm>
            <a:prstGeom prst="rect">
              <a:avLst/>
            </a:prstGeom>
            <a:grpFill/>
          </p:spPr>
          <p:txBody>
            <a:bodyPr wrap="non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Altered physical properties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More insecticidal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Altered spectrum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Totally synthetic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Lower cost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B5DE9F01-A11E-4DFE-A0A0-2B7BF8DD3CB9}"/>
              </a:ext>
            </a:extLst>
          </p:cNvPr>
          <p:cNvSpPr txBox="1"/>
          <p:nvPr/>
        </p:nvSpPr>
        <p:spPr>
          <a:xfrm>
            <a:off x="5531693" y="1277344"/>
            <a:ext cx="32464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 - </a:t>
            </a:r>
            <a:r>
              <a:rPr kumimoji="0" lang="en-US" sz="18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800" b="1" i="0" u="none" strike="noStrike" kern="1200" cap="none" spc="0" normalizeH="0" baseline="30000" noProof="0" dirty="0" err="1">
                <a:ln>
                  <a:noFill/>
                </a:ln>
                <a:solidFill>
                  <a:prstClr val="black"/>
                </a:solidFill>
                <a:effectLst/>
                <a:uLnTx/>
                <a:uFillTx/>
                <a:latin typeface="Arial"/>
                <a:ea typeface="+mn-ea"/>
                <a:cs typeface="+mn-cs"/>
              </a:rPr>
              <a:t>TM</a:t>
            </a:r>
            <a:r>
              <a:rPr kumimoji="0" lang="en-US" sz="1800" b="1" i="0" u="none" strike="noStrike" kern="1200" cap="none" spc="0" normalizeH="0" baseline="3000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active</a:t>
            </a:r>
            <a:endParaRPr kumimoji="0" lang="en-US" sz="1800" b="0" i="0" u="none" strike="noStrike" kern="1200" cap="none" spc="0" normalizeH="0" baseline="-2500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4665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9142" y="1907169"/>
            <a:ext cx="2842019" cy="2725196"/>
            <a:chOff x="3596186" y="1582682"/>
            <a:chExt cx="2131514" cy="2043897"/>
          </a:xfrm>
        </p:grpSpPr>
        <p:sp>
          <p:nvSpPr>
            <p:cNvPr id="9" name="Oval 8"/>
            <p:cNvSpPr/>
            <p:nvPr/>
          </p:nvSpPr>
          <p:spPr>
            <a:xfrm>
              <a:off x="3596186" y="2133241"/>
              <a:ext cx="1845353" cy="9187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3" name="Object 2"/>
            <p:cNvGraphicFramePr>
              <a:graphicFrameLocks noChangeAspect="1"/>
            </p:cNvGraphicFramePr>
            <p:nvPr/>
          </p:nvGraphicFramePr>
          <p:xfrm>
            <a:off x="3596187" y="1582682"/>
            <a:ext cx="2131513" cy="1469259"/>
          </p:xfrm>
          <a:graphic>
            <a:graphicData uri="http://schemas.openxmlformats.org/presentationml/2006/ole">
              <mc:AlternateContent xmlns:mc="http://schemas.openxmlformats.org/markup-compatibility/2006">
                <mc:Choice xmlns:v="urn:schemas-microsoft-com:vml" Requires="v">
                  <p:oleObj spid="_x0000_s188428" name="CS ChemDraw Drawing" r:id="rId5" imgW="4673870" imgH="3221427" progId="ChemDraw.Document.6.0">
                    <p:embed/>
                  </p:oleObj>
                </mc:Choice>
                <mc:Fallback>
                  <p:oleObj name="CS ChemDraw Drawing" r:id="rId5" imgW="4673870" imgH="3221427" progId="ChemDraw.Document.6.0">
                    <p:embed/>
                    <p:pic>
                      <p:nvPicPr>
                        <p:cNvPr id="3" name="Object 2"/>
                        <p:cNvPicPr/>
                        <p:nvPr/>
                      </p:nvPicPr>
                      <p:blipFill>
                        <a:blip r:embed="rId6"/>
                        <a:stretch>
                          <a:fillRect/>
                        </a:stretch>
                      </p:blipFill>
                      <p:spPr>
                        <a:xfrm>
                          <a:off x="3596187" y="1582682"/>
                          <a:ext cx="2131513" cy="1469259"/>
                        </a:xfrm>
                        <a:prstGeom prst="rect">
                          <a:avLst/>
                        </a:prstGeom>
                      </p:spPr>
                    </p:pic>
                  </p:oleObj>
                </mc:Fallback>
              </mc:AlternateContent>
            </a:graphicData>
          </a:graphic>
        </p:graphicFrame>
        <p:sp>
          <p:nvSpPr>
            <p:cNvPr id="4" name="TextBox 3"/>
            <p:cNvSpPr txBox="1"/>
            <p:nvPr/>
          </p:nvSpPr>
          <p:spPr>
            <a:xfrm>
              <a:off x="3944439" y="3141831"/>
              <a:ext cx="1369606" cy="4847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Spinosad</a:t>
              </a:r>
              <a:r>
                <a:rPr kumimoji="0" lang="en-US" sz="1200" b="0" i="0" u="none" strike="noStrike" kern="1200" cap="none" spc="0" normalizeH="0" baseline="0" noProof="0" dirty="0">
                  <a:ln>
                    <a:noFill/>
                  </a:ln>
                  <a:solidFill>
                    <a:prstClr val="black"/>
                  </a:solidFill>
                  <a:effectLst/>
                  <a:uLnTx/>
                  <a:uFillTx/>
                  <a:latin typeface="Arial"/>
                  <a:ea typeface="+mn-ea"/>
                  <a:cs typeface="+mn-cs"/>
                </a:rPr>
                <a:t> – mixture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spinosyn A,  R</a:t>
              </a:r>
              <a:r>
                <a:rPr kumimoji="0" lang="en-US" sz="1200" b="0" i="0" u="none" strike="noStrike" kern="1200" cap="none" spc="0" normalizeH="0" baseline="-25000" noProof="0" dirty="0">
                  <a:ln>
                    <a:noFill/>
                  </a:ln>
                  <a:solidFill>
                    <a:prstClr val="black"/>
                  </a:solidFill>
                  <a:effectLst/>
                  <a:uLnTx/>
                  <a:uFillTx/>
                  <a:latin typeface="Arial"/>
                  <a:ea typeface="+mn-ea"/>
                  <a:cs typeface="+mn-cs"/>
                </a:rPr>
                <a:t>6</a:t>
              </a:r>
              <a:r>
                <a:rPr kumimoji="0" lang="en-US" sz="1200" b="0" i="0" u="none" strike="noStrike" kern="1200" cap="none" spc="0" normalizeH="0" baseline="0" noProof="0" dirty="0">
                  <a:ln>
                    <a:noFill/>
                  </a:ln>
                  <a:solidFill>
                    <a:prstClr val="black"/>
                  </a:solidFill>
                  <a:effectLst/>
                  <a:uLnTx/>
                  <a:uFillTx/>
                  <a:latin typeface="Arial"/>
                  <a:ea typeface="+mn-ea"/>
                  <a:cs typeface="+mn-cs"/>
                </a:rPr>
                <a:t> = H</a:t>
              </a:r>
              <a:endParaRPr kumimoji="0" lang="en-US" sz="1200" b="0" i="0" u="none" strike="noStrike" kern="1200" cap="none" spc="0" normalizeH="0" baseline="-2500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   spinosyn D,  R</a:t>
              </a:r>
              <a:r>
                <a:rPr kumimoji="0" lang="en-US" sz="1200" b="0" i="0" u="none" strike="noStrike" kern="1200" cap="none" spc="0" normalizeH="0" baseline="-25000" noProof="0" dirty="0">
                  <a:ln>
                    <a:noFill/>
                  </a:ln>
                  <a:solidFill>
                    <a:prstClr val="black"/>
                  </a:solidFill>
                  <a:effectLst/>
                  <a:uLnTx/>
                  <a:uFillTx/>
                  <a:latin typeface="Arial"/>
                  <a:ea typeface="+mn-ea"/>
                  <a:cs typeface="+mn-cs"/>
                </a:rPr>
                <a:t>6</a:t>
              </a:r>
              <a:r>
                <a:rPr kumimoji="0" lang="en-US" sz="1200" b="0" i="0" u="none" strike="noStrike" kern="1200" cap="none" spc="0" normalizeH="0" baseline="0" noProof="0" dirty="0">
                  <a:ln>
                    <a:noFill/>
                  </a:ln>
                  <a:solidFill>
                    <a:prstClr val="black"/>
                  </a:solidFill>
                  <a:effectLst/>
                  <a:uLnTx/>
                  <a:uFillTx/>
                  <a:latin typeface="Arial"/>
                  <a:ea typeface="+mn-ea"/>
                  <a:cs typeface="+mn-cs"/>
                </a:rPr>
                <a:t> = CH</a:t>
              </a:r>
              <a:r>
                <a:rPr kumimoji="0" lang="en-US" sz="1200" b="0" i="0" u="none" strike="noStrike" kern="1200" cap="none" spc="0" normalizeH="0" baseline="-25000" noProof="0" dirty="0">
                  <a:ln>
                    <a:noFill/>
                  </a:ln>
                  <a:solidFill>
                    <a:prstClr val="black"/>
                  </a:solidFill>
                  <a:effectLst/>
                  <a:uLnTx/>
                  <a:uFillTx/>
                  <a:latin typeface="Arial"/>
                  <a:ea typeface="+mn-ea"/>
                  <a:cs typeface="+mn-cs"/>
                </a:rPr>
                <a:t>3</a:t>
              </a:r>
            </a:p>
          </p:txBody>
        </p:sp>
      </p:grpSp>
      <p:graphicFrame>
        <p:nvGraphicFramePr>
          <p:cNvPr id="13" name="Object 4"/>
          <p:cNvGraphicFramePr>
            <a:graphicFrameLocks noChangeAspect="1"/>
          </p:cNvGraphicFramePr>
          <p:nvPr/>
        </p:nvGraphicFramePr>
        <p:xfrm>
          <a:off x="3844747" y="922603"/>
          <a:ext cx="2506811" cy="1037092"/>
        </p:xfrm>
        <a:graphic>
          <a:graphicData uri="http://schemas.openxmlformats.org/presentationml/2006/ole">
            <mc:AlternateContent xmlns:mc="http://schemas.openxmlformats.org/markup-compatibility/2006">
              <mc:Choice xmlns:v="urn:schemas-microsoft-com:vml" Requires="v">
                <p:oleObj spid="_x0000_s188429" name="CS ChemDraw Drawing" r:id="rId7" imgW="2317470" imgH="958230" progId="ChemDraw.Document.6.0">
                  <p:embed/>
                </p:oleObj>
              </mc:Choice>
              <mc:Fallback>
                <p:oleObj name="CS ChemDraw Drawing" r:id="rId7" imgW="2317470" imgH="958230" progId="ChemDraw.Document.6.0">
                  <p:embed/>
                  <p:pic>
                    <p:nvPicPr>
                      <p:cNvPr id="13" name="Object 4"/>
                      <p:cNvPicPr>
                        <a:picLocks noGrp="1" noChangeAspect="1" noChangeArrowheads="1"/>
                      </p:cNvPicPr>
                      <p:nvPr/>
                    </p:nvPicPr>
                    <p:blipFill>
                      <a:blip r:embed="rId8"/>
                      <a:srcRect/>
                      <a:stretch>
                        <a:fillRect/>
                      </a:stretch>
                    </p:blipFill>
                    <p:spPr bwMode="auto">
                      <a:xfrm>
                        <a:off x="3844747" y="922603"/>
                        <a:ext cx="2506811" cy="1037092"/>
                      </a:xfrm>
                      <a:prstGeom prst="rect">
                        <a:avLst/>
                      </a:prstGeom>
                      <a:noFill/>
                      <a:ln>
                        <a:noFill/>
                      </a:ln>
                      <a:effectLst/>
                    </p:spPr>
                  </p:pic>
                </p:oleObj>
              </mc:Fallback>
            </mc:AlternateContent>
          </a:graphicData>
        </a:graphic>
      </p:graphicFrame>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44" y="1777238"/>
            <a:ext cx="3960135" cy="2411871"/>
          </a:xfrm>
          <a:prstGeom prst="rect">
            <a:avLst/>
          </a:prstGeom>
        </p:spPr>
      </p:pic>
      <p:graphicFrame>
        <p:nvGraphicFramePr>
          <p:cNvPr id="12" name="Object 11"/>
          <p:cNvGraphicFramePr>
            <a:graphicFrameLocks noChangeAspect="1"/>
          </p:cNvGraphicFramePr>
          <p:nvPr/>
        </p:nvGraphicFramePr>
        <p:xfrm>
          <a:off x="2774447" y="4409873"/>
          <a:ext cx="2254916" cy="1424524"/>
        </p:xfrm>
        <a:graphic>
          <a:graphicData uri="http://schemas.openxmlformats.org/presentationml/2006/ole">
            <mc:AlternateContent xmlns:mc="http://schemas.openxmlformats.org/markup-compatibility/2006">
              <mc:Choice xmlns:v="urn:schemas-microsoft-com:vml" Requires="v">
                <p:oleObj spid="_x0000_s188430" name="CS ChemDraw Drawing" r:id="rId10" imgW="3640577" imgH="2303792" progId="ChemDraw.Document.6.0">
                  <p:embed/>
                </p:oleObj>
              </mc:Choice>
              <mc:Fallback>
                <p:oleObj name="CS ChemDraw Drawing" r:id="rId10" imgW="3640577" imgH="2303792" progId="ChemDraw.Document.6.0">
                  <p:embed/>
                  <p:pic>
                    <p:nvPicPr>
                      <p:cNvPr id="12" name="Object 11"/>
                      <p:cNvPicPr/>
                      <p:nvPr/>
                    </p:nvPicPr>
                    <p:blipFill>
                      <a:blip r:embed="rId11"/>
                      <a:stretch>
                        <a:fillRect/>
                      </a:stretch>
                    </p:blipFill>
                    <p:spPr>
                      <a:xfrm>
                        <a:off x="2774447" y="4409873"/>
                        <a:ext cx="2254916" cy="1424524"/>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927085" y="4647810"/>
          <a:ext cx="1614768" cy="1129740"/>
        </p:xfrm>
        <a:graphic>
          <a:graphicData uri="http://schemas.openxmlformats.org/presentationml/2006/ole">
            <mc:AlternateContent xmlns:mc="http://schemas.openxmlformats.org/markup-compatibility/2006">
              <mc:Choice xmlns:v="urn:schemas-microsoft-com:vml" Requires="v">
                <p:oleObj spid="_x0000_s188431" name="CS ChemDraw Drawing" r:id="rId12" imgW="1716932" imgH="1202037" progId="ChemDraw.Document.6.0">
                  <p:embed/>
                </p:oleObj>
              </mc:Choice>
              <mc:Fallback>
                <p:oleObj name="CS ChemDraw Drawing" r:id="rId12" imgW="1716932" imgH="1202037" progId="ChemDraw.Document.6.0">
                  <p:embed/>
                  <p:pic>
                    <p:nvPicPr>
                      <p:cNvPr id="17" name="Object 16"/>
                      <p:cNvPicPr/>
                      <p:nvPr/>
                    </p:nvPicPr>
                    <p:blipFill>
                      <a:blip r:embed="rId13"/>
                      <a:stretch>
                        <a:fillRect/>
                      </a:stretch>
                    </p:blipFill>
                    <p:spPr>
                      <a:xfrm>
                        <a:off x="6927085" y="4647810"/>
                        <a:ext cx="1614768" cy="1129740"/>
                      </a:xfrm>
                      <a:prstGeom prst="rect">
                        <a:avLst/>
                      </a:prstGeom>
                    </p:spPr>
                  </p:pic>
                </p:oleObj>
              </mc:Fallback>
            </mc:AlternateContent>
          </a:graphicData>
        </a:graphic>
      </p:graphicFrame>
      <p:sp>
        <p:nvSpPr>
          <p:cNvPr id="6" name="Rectangle 5"/>
          <p:cNvSpPr/>
          <p:nvPr/>
        </p:nvSpPr>
        <p:spPr>
          <a:xfrm>
            <a:off x="5047270" y="4595303"/>
            <a:ext cx="2065999" cy="127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4371" y="4544955"/>
            <a:ext cx="3319565" cy="1299436"/>
          </a:xfrm>
          <a:prstGeom prst="rect">
            <a:avLst/>
          </a:prstGeom>
          <a:solidFill>
            <a:schemeClr val="bg1"/>
          </a:solidFill>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46345" y="1959695"/>
            <a:ext cx="3556000" cy="2169487"/>
          </a:xfrm>
          <a:prstGeom prst="rect">
            <a:avLst/>
          </a:prstGeom>
        </p:spPr>
      </p:pic>
      <p:cxnSp>
        <p:nvCxnSpPr>
          <p:cNvPr id="23" name="Straight Arrow Connector 22"/>
          <p:cNvCxnSpPr/>
          <p:nvPr/>
        </p:nvCxnSpPr>
        <p:spPr>
          <a:xfrm>
            <a:off x="3532848" y="3270713"/>
            <a:ext cx="3200280" cy="0"/>
          </a:xfrm>
          <a:prstGeom prst="straightConnector1">
            <a:avLst/>
          </a:prstGeom>
          <a:ln w="57150">
            <a:solidFill>
              <a:srgbClr val="0070C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649119" y="4276014"/>
            <a:ext cx="0" cy="522165"/>
          </a:xfrm>
          <a:prstGeom prst="straightConnector1">
            <a:avLst/>
          </a:prstGeom>
          <a:ln w="57150">
            <a:solidFill>
              <a:srgbClr val="0070C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99127" y="2135123"/>
            <a:ext cx="3240880" cy="1994059"/>
          </a:xfrm>
          <a:prstGeom prst="rect">
            <a:avLst/>
          </a:prstGeom>
        </p:spPr>
      </p:pic>
      <p:cxnSp>
        <p:nvCxnSpPr>
          <p:cNvPr id="29" name="Straight Arrow Connector 28"/>
          <p:cNvCxnSpPr/>
          <p:nvPr/>
        </p:nvCxnSpPr>
        <p:spPr>
          <a:xfrm>
            <a:off x="8880561" y="3406180"/>
            <a:ext cx="621785" cy="0"/>
          </a:xfrm>
          <a:prstGeom prst="straightConnector1">
            <a:avLst/>
          </a:prstGeom>
          <a:ln w="57150">
            <a:solidFill>
              <a:srgbClr val="0070C0"/>
            </a:solidFill>
            <a:prstDash val="solid"/>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9621417" y="2110243"/>
            <a:ext cx="1923284" cy="2165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32" name="Object 31"/>
          <p:cNvGraphicFramePr>
            <a:graphicFrameLocks noChangeAspect="1"/>
          </p:cNvGraphicFramePr>
          <p:nvPr/>
        </p:nvGraphicFramePr>
        <p:xfrm>
          <a:off x="9683959" y="2335017"/>
          <a:ext cx="2212339" cy="1716223"/>
        </p:xfrm>
        <a:graphic>
          <a:graphicData uri="http://schemas.openxmlformats.org/presentationml/2006/ole">
            <mc:AlternateContent xmlns:mc="http://schemas.openxmlformats.org/markup-compatibility/2006">
              <mc:Choice xmlns:v="urn:schemas-microsoft-com:vml" Requires="v">
                <p:oleObj spid="_x0000_s188432" name="CS ChemDraw Drawing" r:id="rId17" imgW="2561347" imgH="1980571" progId="ChemDraw.Document.6.0">
                  <p:embed/>
                </p:oleObj>
              </mc:Choice>
              <mc:Fallback>
                <p:oleObj name="CS ChemDraw Drawing" r:id="rId17" imgW="2561347" imgH="1980571" progId="ChemDraw.Document.6.0">
                  <p:embed/>
                  <p:pic>
                    <p:nvPicPr>
                      <p:cNvPr id="32" name="Object 31"/>
                      <p:cNvPicPr/>
                      <p:nvPr/>
                    </p:nvPicPr>
                    <p:blipFill>
                      <a:blip r:embed="rId18"/>
                      <a:stretch>
                        <a:fillRect/>
                      </a:stretch>
                    </p:blipFill>
                    <p:spPr>
                      <a:xfrm>
                        <a:off x="9683959" y="2335017"/>
                        <a:ext cx="2212339" cy="1716223"/>
                      </a:xfrm>
                      <a:prstGeom prst="rect">
                        <a:avLst/>
                      </a:prstGeom>
                    </p:spPr>
                  </p:pic>
                </p:oleObj>
              </mc:Fallback>
            </mc:AlternateContent>
          </a:graphicData>
        </a:graphic>
      </p:graphicFrame>
      <p:sp>
        <p:nvSpPr>
          <p:cNvPr id="24" name="TextBox 23"/>
          <p:cNvSpPr txBox="1"/>
          <p:nvPr/>
        </p:nvSpPr>
        <p:spPr>
          <a:xfrm>
            <a:off x="311330" y="4881972"/>
            <a:ext cx="25136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Can the whole macrocycle be replaced with a simpler structure?</a:t>
            </a:r>
          </a:p>
        </p:txBody>
      </p:sp>
      <p:cxnSp>
        <p:nvCxnSpPr>
          <p:cNvPr id="15" name="Straight Arrow Connector 14"/>
          <p:cNvCxnSpPr/>
          <p:nvPr/>
        </p:nvCxnSpPr>
        <p:spPr>
          <a:xfrm flipV="1">
            <a:off x="5591690" y="5088406"/>
            <a:ext cx="810497" cy="1"/>
          </a:xfrm>
          <a:prstGeom prst="straightConnector1">
            <a:avLst/>
          </a:prstGeom>
          <a:ln w="57150">
            <a:solidFill>
              <a:srgbClr val="0070C0"/>
            </a:solidFill>
            <a:prstDash val="sysDot"/>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996727" y="5359564"/>
            <a:ext cx="1680560" cy="646331"/>
          </a:xfrm>
          <a:prstGeom prst="rect">
            <a:avLst/>
          </a:prstGeom>
          <a:solidFill>
            <a:schemeClr val="bg1"/>
          </a:solidFill>
          <a:ln>
            <a:solidFill>
              <a:schemeClr val="accent2">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Computer-Aided Molecular Design &amp; Modeling</a:t>
            </a:r>
          </a:p>
        </p:txBody>
      </p:sp>
      <p:sp>
        <p:nvSpPr>
          <p:cNvPr id="7" name="TextBox 6"/>
          <p:cNvSpPr txBox="1"/>
          <p:nvPr/>
        </p:nvSpPr>
        <p:spPr>
          <a:xfrm>
            <a:off x="10391301" y="4137158"/>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19</a:t>
            </a:r>
          </a:p>
        </p:txBody>
      </p:sp>
      <p:sp>
        <p:nvSpPr>
          <p:cNvPr id="26" name="TextBox 25"/>
          <p:cNvSpPr txBox="1"/>
          <p:nvPr/>
        </p:nvSpPr>
        <p:spPr>
          <a:xfrm>
            <a:off x="6748388" y="6001993"/>
            <a:ext cx="242726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Pyridobenzimidazole (PBI) - core</a:t>
            </a:r>
          </a:p>
        </p:txBody>
      </p:sp>
      <p:sp>
        <p:nvSpPr>
          <p:cNvPr id="8" name="Oval 7"/>
          <p:cNvSpPr/>
          <p:nvPr/>
        </p:nvSpPr>
        <p:spPr>
          <a:xfrm>
            <a:off x="7679442" y="1777238"/>
            <a:ext cx="1446668" cy="120593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28" name="TextBox 27"/>
          <p:cNvSpPr txBox="1"/>
          <p:nvPr/>
        </p:nvSpPr>
        <p:spPr>
          <a:xfrm>
            <a:off x="9621418" y="4566271"/>
            <a:ext cx="2274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PBI-based macrocycle replacement</a:t>
            </a:r>
          </a:p>
        </p:txBody>
      </p:sp>
      <p:sp>
        <p:nvSpPr>
          <p:cNvPr id="33" name="TextBox 32">
            <a:extLst>
              <a:ext uri="{FF2B5EF4-FFF2-40B4-BE49-F238E27FC236}">
                <a16:creationId xmlns:a16="http://schemas.microsoft.com/office/drawing/2014/main" id="{C014AF59-4633-413A-B5F1-A8BEED6C3BE4}"/>
              </a:ext>
            </a:extLst>
          </p:cNvPr>
          <p:cNvSpPr txBox="1"/>
          <p:nvPr/>
        </p:nvSpPr>
        <p:spPr>
          <a:xfrm>
            <a:off x="69993" y="5909659"/>
            <a:ext cx="34884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Crouse et al. </a:t>
            </a:r>
            <a:r>
              <a:rPr kumimoji="0" lang="en-US" sz="1200" b="0" i="1" u="none" strike="noStrike" kern="1200" cap="none" spc="0" normalizeH="0" baseline="0" noProof="0" dirty="0">
                <a:ln>
                  <a:noFill/>
                </a:ln>
                <a:solidFill>
                  <a:prstClr val="black"/>
                </a:solidFill>
                <a:effectLst/>
                <a:uLnTx/>
                <a:uFillTx/>
                <a:latin typeface="Arial"/>
                <a:ea typeface="+mn-ea"/>
                <a:cs typeface="+mn-cs"/>
              </a:rPr>
              <a:t>Sci. Reports </a:t>
            </a:r>
            <a:r>
              <a:rPr kumimoji="0" lang="en-US" sz="1200" b="0" i="0" u="none" strike="noStrike" kern="1200" cap="none" spc="0" normalizeH="0" baseline="0" noProof="0" dirty="0">
                <a:ln>
                  <a:noFill/>
                </a:ln>
                <a:solidFill>
                  <a:prstClr val="black"/>
                </a:solidFill>
                <a:effectLst/>
                <a:uLnTx/>
                <a:uFillTx/>
                <a:latin typeface="Arial"/>
                <a:ea typeface="+mn-ea"/>
                <a:cs typeface="+mn-cs"/>
              </a:rPr>
              <a:t>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2019, 75, 309-313</a:t>
            </a:r>
          </a:p>
        </p:txBody>
      </p:sp>
      <p:sp>
        <p:nvSpPr>
          <p:cNvPr id="34" name="Footer Placeholder 2">
            <a:extLst>
              <a:ext uri="{FF2B5EF4-FFF2-40B4-BE49-F238E27FC236}">
                <a16:creationId xmlns:a16="http://schemas.microsoft.com/office/drawing/2014/main" id="{15CCA19A-EF9A-4ECF-8498-9D00106D5F8A}"/>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35" name="Text Box 14">
            <a:extLst>
              <a:ext uri="{FF2B5EF4-FFF2-40B4-BE49-F238E27FC236}">
                <a16:creationId xmlns:a16="http://schemas.microsoft.com/office/drawing/2014/main" id="{005B173B-842F-4531-A2EE-DCDC085AA36E}"/>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Building a New Insecticide - Spinosyn Synthetic Mimics  </a:t>
            </a:r>
          </a:p>
        </p:txBody>
      </p:sp>
    </p:spTree>
    <p:custDataLst>
      <p:tags r:id="rId2"/>
    </p:custDataLst>
    <p:extLst>
      <p:ext uri="{BB962C8B-B14F-4D97-AF65-F5344CB8AC3E}">
        <p14:creationId xmlns:p14="http://schemas.microsoft.com/office/powerpoint/2010/main" val="7637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4" grpId="0"/>
      <p:bldP spid="18" grpId="0" animBg="1"/>
      <p:bldP spid="7" grpId="0"/>
      <p:bldP spid="26" grpId="0"/>
      <p:bldP spid="8" grpId="0" animBg="1"/>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nvPr>
        </p:nvGraphicFramePr>
        <p:xfrm>
          <a:off x="64992" y="2573537"/>
          <a:ext cx="9689911" cy="3688319"/>
        </p:xfrm>
        <a:graphic>
          <a:graphicData uri="http://schemas.openxmlformats.org/drawingml/2006/chart">
            <c:chart xmlns:c="http://schemas.openxmlformats.org/drawingml/2006/chart" xmlns:r="http://schemas.openxmlformats.org/officeDocument/2006/relationships" r:id="rId5"/>
          </a:graphicData>
        </a:graphic>
      </p:graphicFrame>
      <p:cxnSp>
        <p:nvCxnSpPr>
          <p:cNvPr id="3" name="Straight Arrow Connector 2">
            <a:extLst>
              <a:ext uri="{FF2B5EF4-FFF2-40B4-BE49-F238E27FC236}">
                <a16:creationId xmlns:a16="http://schemas.microsoft.com/office/drawing/2014/main" id="{E89F0441-7B51-4497-AD1B-22365F35C726}"/>
              </a:ext>
            </a:extLst>
          </p:cNvPr>
          <p:cNvCxnSpPr>
            <a:cxnSpLocks/>
          </p:cNvCxnSpPr>
          <p:nvPr/>
        </p:nvCxnSpPr>
        <p:spPr>
          <a:xfrm>
            <a:off x="1477643" y="2102559"/>
            <a:ext cx="1670489" cy="73367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677D15-6945-45DD-BC5C-1E88576766D5}"/>
              </a:ext>
            </a:extLst>
          </p:cNvPr>
          <p:cNvCxnSpPr>
            <a:cxnSpLocks/>
          </p:cNvCxnSpPr>
          <p:nvPr/>
        </p:nvCxnSpPr>
        <p:spPr>
          <a:xfrm>
            <a:off x="3600304" y="2413331"/>
            <a:ext cx="264881" cy="36413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474E6C3-A8EA-41EE-BED0-C84D5EFC52EC}"/>
              </a:ext>
            </a:extLst>
          </p:cNvPr>
          <p:cNvCxnSpPr>
            <a:cxnSpLocks/>
          </p:cNvCxnSpPr>
          <p:nvPr/>
        </p:nvCxnSpPr>
        <p:spPr>
          <a:xfrm flipH="1">
            <a:off x="4707584" y="2430040"/>
            <a:ext cx="56725" cy="32459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05E605-2878-484C-AACA-A377C5124800}"/>
              </a:ext>
            </a:extLst>
          </p:cNvPr>
          <p:cNvCxnSpPr>
            <a:cxnSpLocks/>
          </p:cNvCxnSpPr>
          <p:nvPr/>
        </p:nvCxnSpPr>
        <p:spPr>
          <a:xfrm flipH="1">
            <a:off x="5438972" y="2548520"/>
            <a:ext cx="477089" cy="60705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65A3FCD6-E9EC-494E-830B-6E4774EDEEF0}"/>
              </a:ext>
            </a:extLst>
          </p:cNvPr>
          <p:cNvGrpSpPr/>
          <p:nvPr/>
        </p:nvGrpSpPr>
        <p:grpSpPr>
          <a:xfrm>
            <a:off x="9629398" y="3877619"/>
            <a:ext cx="2123045" cy="1392905"/>
            <a:chOff x="9949898" y="2971281"/>
            <a:chExt cx="2123045" cy="1392905"/>
          </a:xfrm>
        </p:grpSpPr>
        <p:sp>
          <p:nvSpPr>
            <p:cNvPr id="36" name="Oval 35">
              <a:extLst>
                <a:ext uri="{FF2B5EF4-FFF2-40B4-BE49-F238E27FC236}">
                  <a16:creationId xmlns:a16="http://schemas.microsoft.com/office/drawing/2014/main" id="{CC6F8AC7-9E5E-4F9B-8D6B-C89B1207DBA4}"/>
                </a:ext>
              </a:extLst>
            </p:cNvPr>
            <p:cNvSpPr/>
            <p:nvPr/>
          </p:nvSpPr>
          <p:spPr>
            <a:xfrm rot="20338892">
              <a:off x="11711947" y="3731956"/>
              <a:ext cx="360996" cy="62645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8" name="Object 11">
              <a:extLst>
                <a:ext uri="{FF2B5EF4-FFF2-40B4-BE49-F238E27FC236}">
                  <a16:creationId xmlns:a16="http://schemas.microsoft.com/office/drawing/2014/main" id="{D0E72492-D881-4C4B-8290-DB575CA577F1}"/>
                </a:ext>
              </a:extLst>
            </p:cNvPr>
            <p:cNvGraphicFramePr>
              <a:graphicFrameLocks noChangeAspect="1"/>
            </p:cNvGraphicFramePr>
            <p:nvPr/>
          </p:nvGraphicFramePr>
          <p:xfrm>
            <a:off x="9949898" y="2971281"/>
            <a:ext cx="2082144" cy="1392905"/>
          </p:xfrm>
          <a:graphic>
            <a:graphicData uri="http://schemas.openxmlformats.org/presentationml/2006/ole">
              <mc:AlternateContent xmlns:mc="http://schemas.openxmlformats.org/markup-compatibility/2006">
                <mc:Choice xmlns:v="urn:schemas-microsoft-com:vml" Requires="v">
                  <p:oleObj spid="_x0000_s189458" name="CS ChemDraw Drawing" r:id="rId6" imgW="4807896" imgH="3231940" progId="ChemDraw.Document.6.0">
                    <p:embed/>
                  </p:oleObj>
                </mc:Choice>
                <mc:Fallback>
                  <p:oleObj name="CS ChemDraw Drawing" r:id="rId6" imgW="4807896" imgH="3231940" progId="ChemDraw.Document.6.0">
                    <p:embed/>
                    <p:pic>
                      <p:nvPicPr>
                        <p:cNvPr id="28" name="Object 11">
                          <a:extLst>
                            <a:ext uri="{FF2B5EF4-FFF2-40B4-BE49-F238E27FC236}">
                              <a16:creationId xmlns:a16="http://schemas.microsoft.com/office/drawing/2014/main" id="{D0E72492-D881-4C4B-8290-DB575CA577F1}"/>
                            </a:ext>
                          </a:extLst>
                        </p:cNvPr>
                        <p:cNvPicPr>
                          <a:picLocks noChangeAspect="1" noChangeArrowheads="1"/>
                        </p:cNvPicPr>
                        <p:nvPr/>
                      </p:nvPicPr>
                      <p:blipFill>
                        <a:blip r:embed="rId7"/>
                        <a:srcRect/>
                        <a:stretch>
                          <a:fillRect/>
                        </a:stretch>
                      </p:blipFill>
                      <p:spPr bwMode="auto">
                        <a:xfrm>
                          <a:off x="9949898" y="2971281"/>
                          <a:ext cx="2082144" cy="1392905"/>
                        </a:xfrm>
                        <a:prstGeom prst="rect">
                          <a:avLst/>
                        </a:prstGeom>
                        <a:noFill/>
                        <a:ln>
                          <a:noFill/>
                        </a:ln>
                        <a:effectLst/>
                      </p:spPr>
                    </p:pic>
                  </p:oleObj>
                </mc:Fallback>
              </mc:AlternateContent>
            </a:graphicData>
          </a:graphic>
        </p:graphicFrame>
      </p:grpSp>
      <p:cxnSp>
        <p:nvCxnSpPr>
          <p:cNvPr id="29" name="Straight Arrow Connector 28">
            <a:extLst>
              <a:ext uri="{FF2B5EF4-FFF2-40B4-BE49-F238E27FC236}">
                <a16:creationId xmlns:a16="http://schemas.microsoft.com/office/drawing/2014/main" id="{C1B1E678-F407-4224-BF7A-0899E087EED4}"/>
              </a:ext>
            </a:extLst>
          </p:cNvPr>
          <p:cNvCxnSpPr>
            <a:cxnSpLocks/>
          </p:cNvCxnSpPr>
          <p:nvPr/>
        </p:nvCxnSpPr>
        <p:spPr>
          <a:xfrm flipH="1">
            <a:off x="6195740" y="2105020"/>
            <a:ext cx="1824210" cy="148970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C63068E-744D-4CC0-92AB-B34DB7ED1850}"/>
              </a:ext>
            </a:extLst>
          </p:cNvPr>
          <p:cNvCxnSpPr>
            <a:cxnSpLocks/>
          </p:cNvCxnSpPr>
          <p:nvPr/>
        </p:nvCxnSpPr>
        <p:spPr>
          <a:xfrm flipH="1">
            <a:off x="6984969" y="1946399"/>
            <a:ext cx="3180978" cy="232754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5266DD9-83B4-420A-B5A2-00106A69031E}"/>
              </a:ext>
            </a:extLst>
          </p:cNvPr>
          <p:cNvCxnSpPr>
            <a:cxnSpLocks/>
          </p:cNvCxnSpPr>
          <p:nvPr/>
        </p:nvCxnSpPr>
        <p:spPr>
          <a:xfrm flipH="1" flipV="1">
            <a:off x="8408284" y="4895966"/>
            <a:ext cx="1798673" cy="175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3E9C46E-B6B2-41D8-B4F6-E72672ACBCB6}"/>
              </a:ext>
            </a:extLst>
          </p:cNvPr>
          <p:cNvCxnSpPr>
            <a:cxnSpLocks/>
          </p:cNvCxnSpPr>
          <p:nvPr/>
        </p:nvCxnSpPr>
        <p:spPr>
          <a:xfrm flipH="1">
            <a:off x="7635299" y="3333105"/>
            <a:ext cx="2314615" cy="1366777"/>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5E4793-2925-4D4C-9860-494570689865}"/>
              </a:ext>
            </a:extLst>
          </p:cNvPr>
          <p:cNvSpPr txBox="1"/>
          <p:nvPr/>
        </p:nvSpPr>
        <p:spPr>
          <a:xfrm>
            <a:off x="1749941" y="3467264"/>
            <a:ext cx="1430524"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S.e</a:t>
            </a:r>
            <a:r>
              <a:rPr kumimoji="0" lang="en-US" sz="1800" b="0" i="0" u="none" strike="noStrike" kern="1200" cap="none" spc="0" normalizeH="0" baseline="0" noProof="0" dirty="0">
                <a:ln>
                  <a:noFill/>
                </a:ln>
                <a:solidFill>
                  <a:prstClr val="black"/>
                </a:solidFill>
                <a:effectLst/>
                <a:uLnTx/>
                <a:uFillTx/>
                <a:latin typeface="Arial"/>
                <a:ea typeface="+mn-ea"/>
                <a:cs typeface="+mn-cs"/>
              </a:rPr>
              <a:t>. LC</a:t>
            </a:r>
            <a:r>
              <a:rPr kumimoji="0" lang="en-US" sz="1800" b="0" i="0" u="none" strike="noStrike" kern="1200" cap="none" spc="0" normalizeH="0" baseline="-25000" noProof="0" dirty="0">
                <a:ln>
                  <a:noFill/>
                </a:ln>
                <a:solidFill>
                  <a:prstClr val="black"/>
                </a:solidFill>
                <a:effectLst/>
                <a:uLnTx/>
                <a:uFillTx/>
                <a:latin typeface="Arial"/>
                <a:ea typeface="+mn-ea"/>
                <a:cs typeface="+mn-cs"/>
              </a:rPr>
              <a:t>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mn-cs"/>
              </a:rPr>
              <a:t>H.z.</a:t>
            </a:r>
            <a:r>
              <a:rPr kumimoji="0" lang="en-US" sz="1800" b="0" i="0" u="none" strike="noStrike" kern="1200" cap="none" spc="0" normalizeH="0" baseline="0" noProof="0" dirty="0">
                <a:ln>
                  <a:noFill/>
                </a:ln>
                <a:solidFill>
                  <a:prstClr val="black"/>
                </a:solidFill>
                <a:effectLst/>
                <a:uLnTx/>
                <a:uFillTx/>
                <a:latin typeface="Arial"/>
                <a:ea typeface="+mn-ea"/>
                <a:cs typeface="+mn-cs"/>
              </a:rPr>
              <a:t> LC</a:t>
            </a:r>
            <a:r>
              <a:rPr kumimoji="0" lang="en-US" sz="1800" b="0" i="0" u="none" strike="noStrike" kern="1200" cap="none" spc="0" normalizeH="0" baseline="-25000" noProof="0" dirty="0">
                <a:ln>
                  <a:noFill/>
                </a:ln>
                <a:solidFill>
                  <a:prstClr val="black"/>
                </a:solidFill>
                <a:effectLst/>
                <a:uLnTx/>
                <a:uFillTx/>
                <a:latin typeface="Arial"/>
                <a:ea typeface="+mn-ea"/>
                <a:cs typeface="+mn-cs"/>
              </a:rPr>
              <a:t>50</a:t>
            </a:r>
          </a:p>
        </p:txBody>
      </p:sp>
      <p:sp>
        <p:nvSpPr>
          <p:cNvPr id="6" name="TextBox 5"/>
          <p:cNvSpPr txBox="1"/>
          <p:nvPr/>
        </p:nvSpPr>
        <p:spPr>
          <a:xfrm>
            <a:off x="507033" y="1187776"/>
            <a:ext cx="1079850" cy="5438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a:ea typeface="+mn-ea"/>
                <a:cs typeface="+mn-cs"/>
              </a:rPr>
              <a:t>Inactive </a:t>
            </a:r>
            <a:r>
              <a:rPr kumimoji="0" lang="en-US" sz="1467" b="1" i="1" u="none" strike="noStrike" kern="1200" cap="none" spc="0" normalizeH="0" baseline="0" noProof="0" dirty="0">
                <a:ln>
                  <a:noFill/>
                </a:ln>
                <a:solidFill>
                  <a:prstClr val="black"/>
                </a:solidFill>
                <a:effectLst/>
                <a:uLnTx/>
                <a:uFillTx/>
                <a:latin typeface="Arial"/>
                <a:ea typeface="+mn-ea"/>
                <a:cs typeface="+mn-cs"/>
              </a:rPr>
              <a:t>in vivo</a:t>
            </a:r>
          </a:p>
        </p:txBody>
      </p:sp>
      <p:graphicFrame>
        <p:nvGraphicFramePr>
          <p:cNvPr id="10" name="Object 2">
            <a:extLst>
              <a:ext uri="{FF2B5EF4-FFF2-40B4-BE49-F238E27FC236}">
                <a16:creationId xmlns:a16="http://schemas.microsoft.com/office/drawing/2014/main" id="{8F1F5BDA-449E-4F3C-8E97-2B3EF01C82FE}"/>
              </a:ext>
            </a:extLst>
          </p:cNvPr>
          <p:cNvGraphicFramePr>
            <a:graphicFrameLocks noChangeAspect="1"/>
          </p:cNvGraphicFramePr>
          <p:nvPr/>
        </p:nvGraphicFramePr>
        <p:xfrm>
          <a:off x="146840" y="1389071"/>
          <a:ext cx="1853307" cy="876406"/>
        </p:xfrm>
        <a:graphic>
          <a:graphicData uri="http://schemas.openxmlformats.org/presentationml/2006/ole">
            <mc:AlternateContent xmlns:mc="http://schemas.openxmlformats.org/markup-compatibility/2006">
              <mc:Choice xmlns:v="urn:schemas-microsoft-com:vml" Requires="v">
                <p:oleObj spid="_x0000_s189459" name="CS ChemDraw Drawing" r:id="rId8" imgW="4914529" imgH="2175930" progId="ChemDraw.Document.6.0">
                  <p:embed/>
                </p:oleObj>
              </mc:Choice>
              <mc:Fallback>
                <p:oleObj name="CS ChemDraw Drawing" r:id="rId8" imgW="4914529" imgH="2175930" progId="ChemDraw.Document.6.0">
                  <p:embed/>
                  <p:pic>
                    <p:nvPicPr>
                      <p:cNvPr id="10" name="Object 2">
                        <a:extLst>
                          <a:ext uri="{FF2B5EF4-FFF2-40B4-BE49-F238E27FC236}">
                            <a16:creationId xmlns:a16="http://schemas.microsoft.com/office/drawing/2014/main" id="{8F1F5BDA-449E-4F3C-8E97-2B3EF01C82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6840" y="1389071"/>
                        <a:ext cx="1853307" cy="876406"/>
                      </a:xfrm>
                      <a:prstGeom prst="rect">
                        <a:avLst/>
                      </a:prstGeom>
                      <a:noFill/>
                      <a:ln>
                        <a:noFill/>
                      </a:ln>
                      <a:effectLst/>
                    </p:spPr>
                  </p:pic>
                </p:oleObj>
              </mc:Fallback>
            </mc:AlternateContent>
          </a:graphicData>
        </a:graphic>
      </p:graphicFrame>
      <p:sp>
        <p:nvSpPr>
          <p:cNvPr id="37" name="TextBox 36">
            <a:extLst>
              <a:ext uri="{FF2B5EF4-FFF2-40B4-BE49-F238E27FC236}">
                <a16:creationId xmlns:a16="http://schemas.microsoft.com/office/drawing/2014/main" id="{52C64021-C268-4724-9E50-EF78E49C5F5D}"/>
              </a:ext>
            </a:extLst>
          </p:cNvPr>
          <p:cNvSpPr txBox="1"/>
          <p:nvPr/>
        </p:nvSpPr>
        <p:spPr>
          <a:xfrm>
            <a:off x="851401" y="2043119"/>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19</a:t>
            </a:r>
          </a:p>
        </p:txBody>
      </p:sp>
      <p:grpSp>
        <p:nvGrpSpPr>
          <p:cNvPr id="64" name="Group 63">
            <a:extLst>
              <a:ext uri="{FF2B5EF4-FFF2-40B4-BE49-F238E27FC236}">
                <a16:creationId xmlns:a16="http://schemas.microsoft.com/office/drawing/2014/main" id="{94FC76E4-4F20-422B-8FBA-FE5377F5E4ED}"/>
              </a:ext>
            </a:extLst>
          </p:cNvPr>
          <p:cNvGrpSpPr/>
          <p:nvPr/>
        </p:nvGrpSpPr>
        <p:grpSpPr>
          <a:xfrm>
            <a:off x="2175770" y="1013780"/>
            <a:ext cx="1629717" cy="1219200"/>
            <a:chOff x="588121" y="246805"/>
            <a:chExt cx="1629717" cy="1219200"/>
          </a:xfrm>
        </p:grpSpPr>
        <p:sp>
          <p:nvSpPr>
            <p:cNvPr id="23" name="Oval 22">
              <a:extLst>
                <a:ext uri="{FF2B5EF4-FFF2-40B4-BE49-F238E27FC236}">
                  <a16:creationId xmlns:a16="http://schemas.microsoft.com/office/drawing/2014/main" id="{3B970ED3-1C7F-4C36-A65C-933949BE5929}"/>
                </a:ext>
              </a:extLst>
            </p:cNvPr>
            <p:cNvSpPr/>
            <p:nvPr/>
          </p:nvSpPr>
          <p:spPr>
            <a:xfrm rot="4268965">
              <a:off x="321421" y="513505"/>
              <a:ext cx="1219200" cy="68580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1" name="Object 9">
              <a:extLst>
                <a:ext uri="{FF2B5EF4-FFF2-40B4-BE49-F238E27FC236}">
                  <a16:creationId xmlns:a16="http://schemas.microsoft.com/office/drawing/2014/main" id="{7C1C2B45-8123-4255-86A3-D33CB2864AF9}"/>
                </a:ext>
              </a:extLst>
            </p:cNvPr>
            <p:cNvGraphicFramePr>
              <a:graphicFrameLocks noChangeAspect="1"/>
            </p:cNvGraphicFramePr>
            <p:nvPr/>
          </p:nvGraphicFramePr>
          <p:xfrm>
            <a:off x="668768" y="368766"/>
            <a:ext cx="1549070" cy="969279"/>
          </p:xfrm>
          <a:graphic>
            <a:graphicData uri="http://schemas.openxmlformats.org/presentationml/2006/ole">
              <mc:AlternateContent xmlns:mc="http://schemas.openxmlformats.org/markup-compatibility/2006">
                <mc:Choice xmlns:v="urn:schemas-microsoft-com:vml" Requires="v">
                  <p:oleObj spid="_x0000_s189460" name="CS ChemDraw Drawing" r:id="rId10" imgW="3568712" imgH="2233505" progId="ChemDraw.Document.6.0">
                    <p:embed/>
                  </p:oleObj>
                </mc:Choice>
                <mc:Fallback>
                  <p:oleObj name="CS ChemDraw Drawing" r:id="rId10" imgW="3568712" imgH="2233505" progId="ChemDraw.Document.6.0">
                    <p:embed/>
                    <p:pic>
                      <p:nvPicPr>
                        <p:cNvPr id="11" name="Object 9">
                          <a:extLst>
                            <a:ext uri="{FF2B5EF4-FFF2-40B4-BE49-F238E27FC236}">
                              <a16:creationId xmlns:a16="http://schemas.microsoft.com/office/drawing/2014/main" id="{7C1C2B45-8123-4255-86A3-D33CB2864AF9}"/>
                            </a:ext>
                          </a:extLst>
                        </p:cNvPr>
                        <p:cNvPicPr>
                          <a:picLocks noChangeAspect="1" noChangeArrowheads="1"/>
                        </p:cNvPicPr>
                        <p:nvPr/>
                      </p:nvPicPr>
                      <p:blipFill>
                        <a:blip r:embed="rId11"/>
                        <a:srcRect/>
                        <a:stretch>
                          <a:fillRect/>
                        </a:stretch>
                      </p:blipFill>
                      <p:spPr bwMode="auto">
                        <a:xfrm>
                          <a:off x="668768" y="368766"/>
                          <a:ext cx="1549070" cy="969279"/>
                        </a:xfrm>
                        <a:prstGeom prst="rect">
                          <a:avLst/>
                        </a:prstGeom>
                        <a:noFill/>
                        <a:ln>
                          <a:noFill/>
                        </a:ln>
                        <a:effectLst/>
                      </p:spPr>
                    </p:pic>
                  </p:oleObj>
                </mc:Fallback>
              </mc:AlternateContent>
            </a:graphicData>
          </a:graphic>
        </p:graphicFrame>
        <p:sp>
          <p:nvSpPr>
            <p:cNvPr id="38" name="TextBox 37">
              <a:extLst>
                <a:ext uri="{FF2B5EF4-FFF2-40B4-BE49-F238E27FC236}">
                  <a16:creationId xmlns:a16="http://schemas.microsoft.com/office/drawing/2014/main" id="{BDC1EB2E-6F8C-4634-BBF7-F5A7F00A08A6}"/>
                </a:ext>
              </a:extLst>
            </p:cNvPr>
            <p:cNvSpPr txBox="1"/>
            <p:nvPr/>
          </p:nvSpPr>
          <p:spPr>
            <a:xfrm>
              <a:off x="1305012" y="498524"/>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21</a:t>
              </a:r>
            </a:p>
          </p:txBody>
        </p:sp>
      </p:grpSp>
      <p:grpSp>
        <p:nvGrpSpPr>
          <p:cNvPr id="62" name="Group 61">
            <a:extLst>
              <a:ext uri="{FF2B5EF4-FFF2-40B4-BE49-F238E27FC236}">
                <a16:creationId xmlns:a16="http://schemas.microsoft.com/office/drawing/2014/main" id="{7A80FFF7-613C-4383-AB7F-56599EC1C07B}"/>
              </a:ext>
            </a:extLst>
          </p:cNvPr>
          <p:cNvGrpSpPr/>
          <p:nvPr/>
        </p:nvGrpSpPr>
        <p:grpSpPr>
          <a:xfrm>
            <a:off x="4005441" y="841702"/>
            <a:ext cx="1722767" cy="1551176"/>
            <a:chOff x="2512633" y="87765"/>
            <a:chExt cx="1722767" cy="1551176"/>
          </a:xfrm>
        </p:grpSpPr>
        <p:sp>
          <p:nvSpPr>
            <p:cNvPr id="27" name="Oval 26">
              <a:extLst>
                <a:ext uri="{FF2B5EF4-FFF2-40B4-BE49-F238E27FC236}">
                  <a16:creationId xmlns:a16="http://schemas.microsoft.com/office/drawing/2014/main" id="{CA4A39FE-3B8D-4729-856E-F216EA9B410E}"/>
                </a:ext>
              </a:extLst>
            </p:cNvPr>
            <p:cNvSpPr/>
            <p:nvPr/>
          </p:nvSpPr>
          <p:spPr>
            <a:xfrm rot="2062271">
              <a:off x="3245094" y="1089126"/>
              <a:ext cx="409017" cy="470706"/>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39C5881E-E640-4670-90B4-9EA142FB64C1}"/>
                </a:ext>
              </a:extLst>
            </p:cNvPr>
            <p:cNvSpPr/>
            <p:nvPr/>
          </p:nvSpPr>
          <p:spPr>
            <a:xfrm rot="5400000">
              <a:off x="2512633" y="87765"/>
              <a:ext cx="381000" cy="38100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2" name="Object 6">
              <a:extLst>
                <a:ext uri="{FF2B5EF4-FFF2-40B4-BE49-F238E27FC236}">
                  <a16:creationId xmlns:a16="http://schemas.microsoft.com/office/drawing/2014/main" id="{8D62BD06-E7EF-4040-8EB6-F4E9E3624801}"/>
                </a:ext>
              </a:extLst>
            </p:cNvPr>
            <p:cNvGraphicFramePr>
              <a:graphicFrameLocks noChangeAspect="1"/>
            </p:cNvGraphicFramePr>
            <p:nvPr/>
          </p:nvGraphicFramePr>
          <p:xfrm>
            <a:off x="2556131" y="194784"/>
            <a:ext cx="1679269" cy="1402949"/>
          </p:xfrm>
          <a:graphic>
            <a:graphicData uri="http://schemas.openxmlformats.org/presentationml/2006/ole">
              <mc:AlternateContent xmlns:mc="http://schemas.openxmlformats.org/markup-compatibility/2006">
                <mc:Choice xmlns:v="urn:schemas-microsoft-com:vml" Requires="v">
                  <p:oleObj spid="_x0000_s189461" name="CS ChemDraw Drawing" r:id="rId12" imgW="3857917" imgH="3224042" progId="ChemDraw.Document.6.0">
                    <p:embed/>
                  </p:oleObj>
                </mc:Choice>
                <mc:Fallback>
                  <p:oleObj name="CS ChemDraw Drawing" r:id="rId12" imgW="3857917" imgH="3224042" progId="ChemDraw.Document.6.0">
                    <p:embed/>
                    <p:pic>
                      <p:nvPicPr>
                        <p:cNvPr id="12" name="Object 6">
                          <a:extLst>
                            <a:ext uri="{FF2B5EF4-FFF2-40B4-BE49-F238E27FC236}">
                              <a16:creationId xmlns:a16="http://schemas.microsoft.com/office/drawing/2014/main" id="{8D62BD06-E7EF-4040-8EB6-F4E9E3624801}"/>
                            </a:ext>
                          </a:extLst>
                        </p:cNvPr>
                        <p:cNvPicPr>
                          <a:picLocks noChangeAspect="1" noChangeArrowheads="1"/>
                        </p:cNvPicPr>
                        <p:nvPr/>
                      </p:nvPicPr>
                      <p:blipFill>
                        <a:blip r:embed="rId13"/>
                        <a:srcRect/>
                        <a:stretch>
                          <a:fillRect/>
                        </a:stretch>
                      </p:blipFill>
                      <p:spPr bwMode="auto">
                        <a:xfrm>
                          <a:off x="2556131" y="194784"/>
                          <a:ext cx="1679269" cy="1402949"/>
                        </a:xfrm>
                        <a:prstGeom prst="rect">
                          <a:avLst/>
                        </a:prstGeom>
                        <a:noFill/>
                        <a:ln>
                          <a:noFill/>
                        </a:ln>
                        <a:effectLst/>
                      </p:spPr>
                    </p:pic>
                  </p:oleObj>
                </mc:Fallback>
              </mc:AlternateContent>
            </a:graphicData>
          </a:graphic>
        </p:graphicFrame>
        <p:sp>
          <p:nvSpPr>
            <p:cNvPr id="39" name="TextBox 38">
              <a:extLst>
                <a:ext uri="{FF2B5EF4-FFF2-40B4-BE49-F238E27FC236}">
                  <a16:creationId xmlns:a16="http://schemas.microsoft.com/office/drawing/2014/main" id="{155B22DA-CA33-4589-A68C-8F39421C11C4}"/>
                </a:ext>
              </a:extLst>
            </p:cNvPr>
            <p:cNvSpPr txBox="1"/>
            <p:nvPr/>
          </p:nvSpPr>
          <p:spPr>
            <a:xfrm>
              <a:off x="2597930" y="1338731"/>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22</a:t>
              </a:r>
            </a:p>
          </p:txBody>
        </p:sp>
      </p:grpSp>
      <p:grpSp>
        <p:nvGrpSpPr>
          <p:cNvPr id="55" name="Group 54">
            <a:extLst>
              <a:ext uri="{FF2B5EF4-FFF2-40B4-BE49-F238E27FC236}">
                <a16:creationId xmlns:a16="http://schemas.microsoft.com/office/drawing/2014/main" id="{4D348773-002C-4EB9-8367-B43B1075A068}"/>
              </a:ext>
            </a:extLst>
          </p:cNvPr>
          <p:cNvGrpSpPr/>
          <p:nvPr/>
        </p:nvGrpSpPr>
        <p:grpSpPr>
          <a:xfrm>
            <a:off x="5609892" y="926374"/>
            <a:ext cx="2002981" cy="1465486"/>
            <a:chOff x="4161187" y="168709"/>
            <a:chExt cx="2002981" cy="1465486"/>
          </a:xfrm>
        </p:grpSpPr>
        <p:sp>
          <p:nvSpPr>
            <p:cNvPr id="34" name="Oval 33">
              <a:extLst>
                <a:ext uri="{FF2B5EF4-FFF2-40B4-BE49-F238E27FC236}">
                  <a16:creationId xmlns:a16="http://schemas.microsoft.com/office/drawing/2014/main" id="{0B96ABF6-8AD9-452F-BA10-A0E36B760BCB}"/>
                </a:ext>
              </a:extLst>
            </p:cNvPr>
            <p:cNvSpPr/>
            <p:nvPr/>
          </p:nvSpPr>
          <p:spPr>
            <a:xfrm rot="2062271">
              <a:off x="4400286" y="715546"/>
              <a:ext cx="567192" cy="517599"/>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Oval 24">
              <a:extLst>
                <a:ext uri="{FF2B5EF4-FFF2-40B4-BE49-F238E27FC236}">
                  <a16:creationId xmlns:a16="http://schemas.microsoft.com/office/drawing/2014/main" id="{2864DFA7-7EF2-477B-87D1-EC0DFBF5824D}"/>
                </a:ext>
              </a:extLst>
            </p:cNvPr>
            <p:cNvSpPr/>
            <p:nvPr/>
          </p:nvSpPr>
          <p:spPr>
            <a:xfrm rot="5400000">
              <a:off x="4161187" y="168709"/>
              <a:ext cx="381000" cy="38100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13" name="Object 8">
              <a:extLst>
                <a:ext uri="{FF2B5EF4-FFF2-40B4-BE49-F238E27FC236}">
                  <a16:creationId xmlns:a16="http://schemas.microsoft.com/office/drawing/2014/main" id="{56FD7EC6-B3C7-4CE3-A891-1A2EFF065932}"/>
                </a:ext>
              </a:extLst>
            </p:cNvPr>
            <p:cNvGraphicFramePr>
              <a:graphicFrameLocks noChangeAspect="1"/>
            </p:cNvGraphicFramePr>
            <p:nvPr/>
          </p:nvGraphicFramePr>
          <p:xfrm>
            <a:off x="4247366" y="330929"/>
            <a:ext cx="1916802" cy="1238059"/>
          </p:xfrm>
          <a:graphic>
            <a:graphicData uri="http://schemas.openxmlformats.org/presentationml/2006/ole">
              <mc:AlternateContent xmlns:mc="http://schemas.openxmlformats.org/markup-compatibility/2006">
                <mc:Choice xmlns:v="urn:schemas-microsoft-com:vml" Requires="v">
                  <p:oleObj spid="_x0000_s189462" name="CS ChemDraw Drawing" r:id="rId14" imgW="4496721" imgH="2916178" progId="ChemDraw.Document.6.0">
                    <p:embed/>
                  </p:oleObj>
                </mc:Choice>
                <mc:Fallback>
                  <p:oleObj name="CS ChemDraw Drawing" r:id="rId14" imgW="4496721" imgH="2916178" progId="ChemDraw.Document.6.0">
                    <p:embed/>
                    <p:pic>
                      <p:nvPicPr>
                        <p:cNvPr id="13" name="Object 8">
                          <a:extLst>
                            <a:ext uri="{FF2B5EF4-FFF2-40B4-BE49-F238E27FC236}">
                              <a16:creationId xmlns:a16="http://schemas.microsoft.com/office/drawing/2014/main" id="{56FD7EC6-B3C7-4CE3-A891-1A2EFF065932}"/>
                            </a:ext>
                          </a:extLst>
                        </p:cNvPr>
                        <p:cNvPicPr>
                          <a:picLocks noChangeAspect="1" noChangeArrowheads="1"/>
                        </p:cNvPicPr>
                        <p:nvPr/>
                      </p:nvPicPr>
                      <p:blipFill>
                        <a:blip r:embed="rId15"/>
                        <a:srcRect/>
                        <a:stretch>
                          <a:fillRect/>
                        </a:stretch>
                      </p:blipFill>
                      <p:spPr bwMode="auto">
                        <a:xfrm>
                          <a:off x="4247366" y="330929"/>
                          <a:ext cx="1916802" cy="1238059"/>
                        </a:xfrm>
                        <a:prstGeom prst="rect">
                          <a:avLst/>
                        </a:prstGeom>
                        <a:noFill/>
                        <a:ln>
                          <a:noFill/>
                        </a:ln>
                        <a:effectLst/>
                      </p:spPr>
                    </p:pic>
                  </p:oleObj>
                </mc:Fallback>
              </mc:AlternateContent>
            </a:graphicData>
          </a:graphic>
        </p:graphicFrame>
        <p:sp>
          <p:nvSpPr>
            <p:cNvPr id="40" name="TextBox 39">
              <a:extLst>
                <a:ext uri="{FF2B5EF4-FFF2-40B4-BE49-F238E27FC236}">
                  <a16:creationId xmlns:a16="http://schemas.microsoft.com/office/drawing/2014/main" id="{91A0214A-BAAE-4BAF-9997-D0CB3A24EDFF}"/>
                </a:ext>
              </a:extLst>
            </p:cNvPr>
            <p:cNvSpPr txBox="1"/>
            <p:nvPr/>
          </p:nvSpPr>
          <p:spPr>
            <a:xfrm>
              <a:off x="4515644" y="1333985"/>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23</a:t>
              </a:r>
            </a:p>
          </p:txBody>
        </p:sp>
      </p:grpSp>
      <p:grpSp>
        <p:nvGrpSpPr>
          <p:cNvPr id="52" name="Group 51">
            <a:extLst>
              <a:ext uri="{FF2B5EF4-FFF2-40B4-BE49-F238E27FC236}">
                <a16:creationId xmlns:a16="http://schemas.microsoft.com/office/drawing/2014/main" id="{0816348F-8DFF-44DD-8180-6C1C72ACB918}"/>
              </a:ext>
            </a:extLst>
          </p:cNvPr>
          <p:cNvGrpSpPr/>
          <p:nvPr/>
        </p:nvGrpSpPr>
        <p:grpSpPr>
          <a:xfrm>
            <a:off x="7520534" y="1005787"/>
            <a:ext cx="1934014" cy="1369784"/>
            <a:chOff x="6258772" y="293036"/>
            <a:chExt cx="1934014" cy="1369784"/>
          </a:xfrm>
        </p:grpSpPr>
        <p:sp>
          <p:nvSpPr>
            <p:cNvPr id="35" name="Oval 34">
              <a:extLst>
                <a:ext uri="{FF2B5EF4-FFF2-40B4-BE49-F238E27FC236}">
                  <a16:creationId xmlns:a16="http://schemas.microsoft.com/office/drawing/2014/main" id="{A86A7266-9A1D-43E4-AA9F-833834D1DD2F}"/>
                </a:ext>
              </a:extLst>
            </p:cNvPr>
            <p:cNvSpPr/>
            <p:nvPr/>
          </p:nvSpPr>
          <p:spPr>
            <a:xfrm>
              <a:off x="7756494" y="1101493"/>
              <a:ext cx="436292" cy="48721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 name="Object 11">
              <a:extLst>
                <a:ext uri="{FF2B5EF4-FFF2-40B4-BE49-F238E27FC236}">
                  <a16:creationId xmlns:a16="http://schemas.microsoft.com/office/drawing/2014/main" id="{6BC02FDA-E511-4F41-8116-8FE01ECB76B2}"/>
                </a:ext>
              </a:extLst>
            </p:cNvPr>
            <p:cNvGraphicFramePr>
              <a:graphicFrameLocks noChangeAspect="1"/>
            </p:cNvGraphicFramePr>
            <p:nvPr/>
          </p:nvGraphicFramePr>
          <p:xfrm>
            <a:off x="6258772" y="293036"/>
            <a:ext cx="1814323" cy="1172194"/>
          </p:xfrm>
          <a:graphic>
            <a:graphicData uri="http://schemas.openxmlformats.org/presentationml/2006/ole">
              <mc:AlternateContent xmlns:mc="http://schemas.openxmlformats.org/markup-compatibility/2006">
                <mc:Choice xmlns:v="urn:schemas-microsoft-com:vml" Requires="v">
                  <p:oleObj spid="_x0000_s189463" name="CS ChemDraw Drawing" r:id="rId16" imgW="4496721" imgH="2916178" progId="ChemDraw.Document.6.0">
                    <p:embed/>
                  </p:oleObj>
                </mc:Choice>
                <mc:Fallback>
                  <p:oleObj name="CS ChemDraw Drawing" r:id="rId16" imgW="4496721" imgH="2916178" progId="ChemDraw.Document.6.0">
                    <p:embed/>
                    <p:pic>
                      <p:nvPicPr>
                        <p:cNvPr id="20" name="Object 11">
                          <a:extLst>
                            <a:ext uri="{FF2B5EF4-FFF2-40B4-BE49-F238E27FC236}">
                              <a16:creationId xmlns:a16="http://schemas.microsoft.com/office/drawing/2014/main" id="{6BC02FDA-E511-4F41-8116-8FE01ECB76B2}"/>
                            </a:ext>
                          </a:extLst>
                        </p:cNvPr>
                        <p:cNvPicPr>
                          <a:picLocks noChangeAspect="1" noChangeArrowheads="1"/>
                        </p:cNvPicPr>
                        <p:nvPr/>
                      </p:nvPicPr>
                      <p:blipFill>
                        <a:blip r:embed="rId17"/>
                        <a:srcRect/>
                        <a:stretch>
                          <a:fillRect/>
                        </a:stretch>
                      </p:blipFill>
                      <p:spPr bwMode="auto">
                        <a:xfrm>
                          <a:off x="6258772" y="293036"/>
                          <a:ext cx="1814323" cy="1172194"/>
                        </a:xfrm>
                        <a:prstGeom prst="rect">
                          <a:avLst/>
                        </a:prstGeom>
                        <a:noFill/>
                        <a:ln>
                          <a:noFill/>
                        </a:ln>
                        <a:effectLst/>
                      </p:spPr>
                    </p:pic>
                  </p:oleObj>
                </mc:Fallback>
              </mc:AlternateContent>
            </a:graphicData>
          </a:graphic>
        </p:graphicFrame>
        <p:sp>
          <p:nvSpPr>
            <p:cNvPr id="41" name="TextBox 40">
              <a:extLst>
                <a:ext uri="{FF2B5EF4-FFF2-40B4-BE49-F238E27FC236}">
                  <a16:creationId xmlns:a16="http://schemas.microsoft.com/office/drawing/2014/main" id="{1754CEF2-58D0-4552-88D3-431EB09BBB8D}"/>
                </a:ext>
              </a:extLst>
            </p:cNvPr>
            <p:cNvSpPr txBox="1"/>
            <p:nvPr/>
          </p:nvSpPr>
          <p:spPr>
            <a:xfrm>
              <a:off x="6878963" y="1362610"/>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24</a:t>
              </a:r>
            </a:p>
          </p:txBody>
        </p:sp>
      </p:grpSp>
      <p:grpSp>
        <p:nvGrpSpPr>
          <p:cNvPr id="50" name="Group 49">
            <a:extLst>
              <a:ext uri="{FF2B5EF4-FFF2-40B4-BE49-F238E27FC236}">
                <a16:creationId xmlns:a16="http://schemas.microsoft.com/office/drawing/2014/main" id="{BFBBDE99-4F84-41A3-AC31-8E4CD61B6002}"/>
              </a:ext>
            </a:extLst>
          </p:cNvPr>
          <p:cNvGrpSpPr/>
          <p:nvPr/>
        </p:nvGrpSpPr>
        <p:grpSpPr>
          <a:xfrm>
            <a:off x="9801231" y="977294"/>
            <a:ext cx="2019926" cy="1547102"/>
            <a:chOff x="7754266" y="117249"/>
            <a:chExt cx="2019926" cy="1547102"/>
          </a:xfrm>
        </p:grpSpPr>
        <p:sp>
          <p:nvSpPr>
            <p:cNvPr id="26" name="Oval 25">
              <a:extLst>
                <a:ext uri="{FF2B5EF4-FFF2-40B4-BE49-F238E27FC236}">
                  <a16:creationId xmlns:a16="http://schemas.microsoft.com/office/drawing/2014/main" id="{56BCB02E-85DB-4986-9359-7E58ED3D1BD7}"/>
                </a:ext>
              </a:extLst>
            </p:cNvPr>
            <p:cNvSpPr/>
            <p:nvPr/>
          </p:nvSpPr>
          <p:spPr>
            <a:xfrm rot="5400000">
              <a:off x="7781912" y="89603"/>
              <a:ext cx="381000" cy="436291"/>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1" name="Object 11">
              <a:extLst>
                <a:ext uri="{FF2B5EF4-FFF2-40B4-BE49-F238E27FC236}">
                  <a16:creationId xmlns:a16="http://schemas.microsoft.com/office/drawing/2014/main" id="{E02D3F7E-F39A-46AC-A258-2B56A9DE2BDD}"/>
                </a:ext>
              </a:extLst>
            </p:cNvPr>
            <p:cNvGraphicFramePr>
              <a:graphicFrameLocks noChangeAspect="1"/>
            </p:cNvGraphicFramePr>
            <p:nvPr/>
          </p:nvGraphicFramePr>
          <p:xfrm>
            <a:off x="7833623" y="278837"/>
            <a:ext cx="1940569" cy="1172194"/>
          </p:xfrm>
          <a:graphic>
            <a:graphicData uri="http://schemas.openxmlformats.org/presentationml/2006/ole">
              <mc:AlternateContent xmlns:mc="http://schemas.openxmlformats.org/markup-compatibility/2006">
                <mc:Choice xmlns:v="urn:schemas-microsoft-com:vml" Requires="v">
                  <p:oleObj spid="_x0000_s189464" name="CS ChemDraw Drawing" r:id="rId18" imgW="4807617" imgH="2916178" progId="ChemDraw.Document.6.0">
                    <p:embed/>
                  </p:oleObj>
                </mc:Choice>
                <mc:Fallback>
                  <p:oleObj name="CS ChemDraw Drawing" r:id="rId18" imgW="4807617" imgH="2916178" progId="ChemDraw.Document.6.0">
                    <p:embed/>
                    <p:pic>
                      <p:nvPicPr>
                        <p:cNvPr id="21" name="Object 11">
                          <a:extLst>
                            <a:ext uri="{FF2B5EF4-FFF2-40B4-BE49-F238E27FC236}">
                              <a16:creationId xmlns:a16="http://schemas.microsoft.com/office/drawing/2014/main" id="{E02D3F7E-F39A-46AC-A258-2B56A9DE2BDD}"/>
                            </a:ext>
                          </a:extLst>
                        </p:cNvPr>
                        <p:cNvPicPr>
                          <a:picLocks noChangeAspect="1" noChangeArrowheads="1"/>
                        </p:cNvPicPr>
                        <p:nvPr/>
                      </p:nvPicPr>
                      <p:blipFill>
                        <a:blip r:embed="rId19"/>
                        <a:srcRect/>
                        <a:stretch>
                          <a:fillRect/>
                        </a:stretch>
                      </p:blipFill>
                      <p:spPr bwMode="auto">
                        <a:xfrm>
                          <a:off x="7833623" y="278837"/>
                          <a:ext cx="1940569" cy="1172194"/>
                        </a:xfrm>
                        <a:prstGeom prst="rect">
                          <a:avLst/>
                        </a:prstGeom>
                        <a:noFill/>
                        <a:ln>
                          <a:noFill/>
                        </a:ln>
                        <a:effectLst/>
                      </p:spPr>
                    </p:pic>
                  </p:oleObj>
                </mc:Fallback>
              </mc:AlternateContent>
            </a:graphicData>
          </a:graphic>
        </p:graphicFrame>
        <p:sp>
          <p:nvSpPr>
            <p:cNvPr id="42" name="TextBox 41">
              <a:extLst>
                <a:ext uri="{FF2B5EF4-FFF2-40B4-BE49-F238E27FC236}">
                  <a16:creationId xmlns:a16="http://schemas.microsoft.com/office/drawing/2014/main" id="{57B31E13-8123-4B16-ABF6-4B64697E346C}"/>
                </a:ext>
              </a:extLst>
            </p:cNvPr>
            <p:cNvSpPr txBox="1"/>
            <p:nvPr/>
          </p:nvSpPr>
          <p:spPr>
            <a:xfrm>
              <a:off x="8286900" y="1364141"/>
              <a:ext cx="380492"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25</a:t>
              </a:r>
            </a:p>
          </p:txBody>
        </p:sp>
      </p:grpSp>
      <p:grpSp>
        <p:nvGrpSpPr>
          <p:cNvPr id="48" name="Group 47">
            <a:extLst>
              <a:ext uri="{FF2B5EF4-FFF2-40B4-BE49-F238E27FC236}">
                <a16:creationId xmlns:a16="http://schemas.microsoft.com/office/drawing/2014/main" id="{A59F1770-E0A9-46AB-9582-C7AF1EBECFA8}"/>
              </a:ext>
            </a:extLst>
          </p:cNvPr>
          <p:cNvGrpSpPr/>
          <p:nvPr/>
        </p:nvGrpSpPr>
        <p:grpSpPr>
          <a:xfrm>
            <a:off x="9686175" y="2471588"/>
            <a:ext cx="2119607" cy="1339407"/>
            <a:chOff x="9938314" y="256687"/>
            <a:chExt cx="2119607" cy="1339407"/>
          </a:xfrm>
        </p:grpSpPr>
        <p:sp>
          <p:nvSpPr>
            <p:cNvPr id="33" name="Oval 32">
              <a:extLst>
                <a:ext uri="{FF2B5EF4-FFF2-40B4-BE49-F238E27FC236}">
                  <a16:creationId xmlns:a16="http://schemas.microsoft.com/office/drawing/2014/main" id="{03F450DB-1263-4CD8-A4A2-8BE86DA4CDFF}"/>
                </a:ext>
              </a:extLst>
            </p:cNvPr>
            <p:cNvSpPr/>
            <p:nvPr/>
          </p:nvSpPr>
          <p:spPr>
            <a:xfrm rot="2062271">
              <a:off x="11033325" y="1021333"/>
              <a:ext cx="488022" cy="470706"/>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2" name="Object 11">
              <a:extLst>
                <a:ext uri="{FF2B5EF4-FFF2-40B4-BE49-F238E27FC236}">
                  <a16:creationId xmlns:a16="http://schemas.microsoft.com/office/drawing/2014/main" id="{43D35EBC-6DDF-48CD-8B45-BFC7C8DCD90E}"/>
                </a:ext>
              </a:extLst>
            </p:cNvPr>
            <p:cNvGraphicFramePr>
              <a:graphicFrameLocks noChangeAspect="1"/>
            </p:cNvGraphicFramePr>
            <p:nvPr/>
          </p:nvGraphicFramePr>
          <p:xfrm>
            <a:off x="9938314" y="256687"/>
            <a:ext cx="2119607" cy="1279601"/>
          </p:xfrm>
          <a:graphic>
            <a:graphicData uri="http://schemas.openxmlformats.org/presentationml/2006/ole">
              <mc:AlternateContent xmlns:mc="http://schemas.openxmlformats.org/markup-compatibility/2006">
                <mc:Choice xmlns:v="urn:schemas-microsoft-com:vml" Requires="v">
                  <p:oleObj spid="_x0000_s189465" name="CS ChemDraw Drawing" r:id="rId20" imgW="4807192" imgH="2916178" progId="ChemDraw.Document.6.0">
                    <p:embed/>
                  </p:oleObj>
                </mc:Choice>
                <mc:Fallback>
                  <p:oleObj name="CS ChemDraw Drawing" r:id="rId20" imgW="4807192" imgH="2916178" progId="ChemDraw.Document.6.0">
                    <p:embed/>
                    <p:pic>
                      <p:nvPicPr>
                        <p:cNvPr id="22" name="Object 11">
                          <a:extLst>
                            <a:ext uri="{FF2B5EF4-FFF2-40B4-BE49-F238E27FC236}">
                              <a16:creationId xmlns:a16="http://schemas.microsoft.com/office/drawing/2014/main" id="{43D35EBC-6DDF-48CD-8B45-BFC7C8DCD90E}"/>
                            </a:ext>
                          </a:extLst>
                        </p:cNvPr>
                        <p:cNvPicPr>
                          <a:picLocks noChangeAspect="1" noChangeArrowheads="1"/>
                        </p:cNvPicPr>
                        <p:nvPr/>
                      </p:nvPicPr>
                      <p:blipFill>
                        <a:blip r:embed="rId21"/>
                        <a:srcRect/>
                        <a:stretch>
                          <a:fillRect/>
                        </a:stretch>
                      </p:blipFill>
                      <p:spPr bwMode="auto">
                        <a:xfrm>
                          <a:off x="9938314" y="256687"/>
                          <a:ext cx="2119607" cy="1279601"/>
                        </a:xfrm>
                        <a:prstGeom prst="rect">
                          <a:avLst/>
                        </a:prstGeom>
                        <a:noFill/>
                        <a:ln>
                          <a:noFill/>
                        </a:ln>
                        <a:effectLst/>
                      </p:spPr>
                    </p:pic>
                  </p:oleObj>
                </mc:Fallback>
              </mc:AlternateContent>
            </a:graphicData>
          </a:graphic>
        </p:graphicFrame>
        <p:sp>
          <p:nvSpPr>
            <p:cNvPr id="43" name="TextBox 42">
              <a:extLst>
                <a:ext uri="{FF2B5EF4-FFF2-40B4-BE49-F238E27FC236}">
                  <a16:creationId xmlns:a16="http://schemas.microsoft.com/office/drawing/2014/main" id="{DE02C5F3-271E-4098-81B8-5383D55E1097}"/>
                </a:ext>
              </a:extLst>
            </p:cNvPr>
            <p:cNvSpPr txBox="1"/>
            <p:nvPr/>
          </p:nvSpPr>
          <p:spPr>
            <a:xfrm>
              <a:off x="10471262" y="1295884"/>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26</a:t>
              </a:r>
            </a:p>
          </p:txBody>
        </p:sp>
      </p:grpSp>
      <p:sp>
        <p:nvSpPr>
          <p:cNvPr id="44" name="TextBox 43">
            <a:extLst>
              <a:ext uri="{FF2B5EF4-FFF2-40B4-BE49-F238E27FC236}">
                <a16:creationId xmlns:a16="http://schemas.microsoft.com/office/drawing/2014/main" id="{90B36E89-4FD1-4D30-940C-B5D0144FD44D}"/>
              </a:ext>
            </a:extLst>
          </p:cNvPr>
          <p:cNvSpPr txBox="1"/>
          <p:nvPr/>
        </p:nvSpPr>
        <p:spPr>
          <a:xfrm>
            <a:off x="10253003" y="5044329"/>
            <a:ext cx="456054"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27</a:t>
            </a:r>
          </a:p>
        </p:txBody>
      </p:sp>
      <p:sp>
        <p:nvSpPr>
          <p:cNvPr id="4" name="TextBox 3">
            <a:extLst>
              <a:ext uri="{FF2B5EF4-FFF2-40B4-BE49-F238E27FC236}">
                <a16:creationId xmlns:a16="http://schemas.microsoft.com/office/drawing/2014/main" id="{0F3BD2F9-4944-4CCE-8092-43C14B599673}"/>
              </a:ext>
            </a:extLst>
          </p:cNvPr>
          <p:cNvSpPr txBox="1"/>
          <p:nvPr/>
        </p:nvSpPr>
        <p:spPr>
          <a:xfrm>
            <a:off x="2437097" y="5866592"/>
            <a:ext cx="8696204"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400" b="1" i="0" u="none" strike="noStrike" kern="1200" cap="none" spc="0" normalizeH="0" baseline="0" noProof="0" dirty="0">
                <a:ln>
                  <a:noFill/>
                </a:ln>
                <a:solidFill>
                  <a:prstClr val="black"/>
                </a:solidFill>
                <a:effectLst/>
                <a:uLnTx/>
                <a:uFillTx/>
                <a:latin typeface="Arial"/>
                <a:ea typeface="+mn-ea"/>
                <a:cs typeface="+mn-cs"/>
              </a:rPr>
              <a:t> </a:t>
            </a:r>
            <a:r>
              <a:rPr kumimoji="0" lang="en-US" sz="1600" b="1" i="0" u="none" strike="noStrike" kern="1200" cap="none" spc="0" normalizeH="0" baseline="0" noProof="0" dirty="0">
                <a:ln>
                  <a:noFill/>
                </a:ln>
                <a:solidFill>
                  <a:prstClr val="black"/>
                </a:solidFill>
                <a:effectLst/>
                <a:uLnTx/>
                <a:uFillTx/>
                <a:latin typeface="Arial"/>
                <a:ea typeface="+mn-ea"/>
                <a:cs typeface="+mn-cs"/>
              </a:rPr>
              <a:t>  19        21         22         23       24         25        26        27   </a:t>
            </a:r>
            <a:r>
              <a:rPr kumimoji="0" lang="en-US" sz="2000" b="1" i="0" u="none" strike="noStrike" kern="1200" cap="none" spc="0" normalizeH="0" baseline="0" noProof="0" dirty="0">
                <a:ln>
                  <a:noFill/>
                </a:ln>
                <a:solidFill>
                  <a:prstClr val="black"/>
                </a:solidFill>
                <a:effectLst/>
                <a:uLnTx/>
                <a:uFillTx/>
                <a:latin typeface="Arial"/>
                <a:ea typeface="+mn-ea"/>
                <a:cs typeface="+mn-cs"/>
              </a:rPr>
              <a: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41FAA290-3768-4F53-BC5C-CD3EA16F791F}"/>
              </a:ext>
            </a:extLst>
          </p:cNvPr>
          <p:cNvSpPr/>
          <p:nvPr/>
        </p:nvSpPr>
        <p:spPr>
          <a:xfrm rot="1085769">
            <a:off x="2894495" y="2958630"/>
            <a:ext cx="171734" cy="1882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TextBox 7"/>
          <p:cNvSpPr txBox="1"/>
          <p:nvPr/>
        </p:nvSpPr>
        <p:spPr>
          <a:xfrm>
            <a:off x="2841588" y="3096942"/>
            <a:ext cx="761747"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&gt;</a:t>
            </a:r>
            <a:r>
              <a:rPr kumimoji="0" lang="en-US" sz="1600" b="1" i="0" u="none" strike="noStrike" kern="1200" cap="none" spc="0" normalizeH="0" baseline="0" noProof="0" dirty="0">
                <a:ln>
                  <a:noFill/>
                </a:ln>
                <a:solidFill>
                  <a:prstClr val="black"/>
                </a:solidFill>
                <a:effectLst/>
                <a:uLnTx/>
                <a:uFillTx/>
                <a:latin typeface="Arial"/>
                <a:ea typeface="+mn-ea"/>
                <a:cs typeface="+mn-cs"/>
              </a:rPr>
              <a:t>12.5 </a:t>
            </a:r>
          </a:p>
        </p:txBody>
      </p:sp>
      <p:sp>
        <p:nvSpPr>
          <p:cNvPr id="66" name="TextBox 65">
            <a:extLst>
              <a:ext uri="{FF2B5EF4-FFF2-40B4-BE49-F238E27FC236}">
                <a16:creationId xmlns:a16="http://schemas.microsoft.com/office/drawing/2014/main" id="{A5489F1D-8E4E-456E-B225-CE5A525ECB4E}"/>
              </a:ext>
            </a:extLst>
          </p:cNvPr>
          <p:cNvSpPr txBox="1"/>
          <p:nvPr/>
        </p:nvSpPr>
        <p:spPr>
          <a:xfrm>
            <a:off x="1290140" y="4174362"/>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Spinosad</a:t>
            </a:r>
          </a:p>
        </p:txBody>
      </p:sp>
      <p:sp>
        <p:nvSpPr>
          <p:cNvPr id="67" name="TextBox 66">
            <a:extLst>
              <a:ext uri="{FF2B5EF4-FFF2-40B4-BE49-F238E27FC236}">
                <a16:creationId xmlns:a16="http://schemas.microsoft.com/office/drawing/2014/main" id="{2776E116-8F39-44A4-B96F-46F275AF4D72}"/>
              </a:ext>
            </a:extLst>
          </p:cNvPr>
          <p:cNvSpPr txBox="1"/>
          <p:nvPr/>
        </p:nvSpPr>
        <p:spPr>
          <a:xfrm>
            <a:off x="1920659" y="5172938"/>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Spinetoram</a:t>
            </a:r>
          </a:p>
        </p:txBody>
      </p:sp>
      <p:sp>
        <p:nvSpPr>
          <p:cNvPr id="51" name="TextBox 50">
            <a:extLst>
              <a:ext uri="{FF2B5EF4-FFF2-40B4-BE49-F238E27FC236}">
                <a16:creationId xmlns:a16="http://schemas.microsoft.com/office/drawing/2014/main" id="{7D6B5F21-7A51-488A-82E9-E8A857136F0F}"/>
              </a:ext>
            </a:extLst>
          </p:cNvPr>
          <p:cNvSpPr txBox="1"/>
          <p:nvPr/>
        </p:nvSpPr>
        <p:spPr>
          <a:xfrm>
            <a:off x="8422925" y="6066167"/>
            <a:ext cx="34884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2019, 75, 309-313</a:t>
            </a:r>
          </a:p>
        </p:txBody>
      </p:sp>
      <p:sp>
        <p:nvSpPr>
          <p:cNvPr id="53" name="Footer Placeholder 2">
            <a:extLst>
              <a:ext uri="{FF2B5EF4-FFF2-40B4-BE49-F238E27FC236}">
                <a16:creationId xmlns:a16="http://schemas.microsoft.com/office/drawing/2014/main" id="{D01BF7F9-6068-47DE-8678-DC5E4E8FE223}"/>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54" name="Text Box 14">
            <a:extLst>
              <a:ext uri="{FF2B5EF4-FFF2-40B4-BE49-F238E27FC236}">
                <a16:creationId xmlns:a16="http://schemas.microsoft.com/office/drawing/2014/main" id="{2778B54E-8FCB-48FC-A5A2-E7BB5B1E749F}"/>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Spinosyn Synthetic Mimics – Evolution</a:t>
            </a:r>
          </a:p>
        </p:txBody>
      </p:sp>
    </p:spTree>
    <p:custDataLst>
      <p:tags r:id="rId2"/>
    </p:custDataLst>
    <p:extLst>
      <p:ext uri="{BB962C8B-B14F-4D97-AF65-F5344CB8AC3E}">
        <p14:creationId xmlns:p14="http://schemas.microsoft.com/office/powerpoint/2010/main" val="60322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500"/>
                                        <p:tgtEl>
                                          <p:spTgt spid="4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C1B1E678-F407-4224-BF7A-0899E087EED4}"/>
              </a:ext>
            </a:extLst>
          </p:cNvPr>
          <p:cNvCxnSpPr>
            <a:cxnSpLocks/>
          </p:cNvCxnSpPr>
          <p:nvPr/>
        </p:nvCxnSpPr>
        <p:spPr>
          <a:xfrm flipH="1">
            <a:off x="2838245" y="2308123"/>
            <a:ext cx="5338910" cy="56035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0816348F-8DFF-44DD-8180-6C1C72ACB918}"/>
              </a:ext>
            </a:extLst>
          </p:cNvPr>
          <p:cNvGrpSpPr/>
          <p:nvPr/>
        </p:nvGrpSpPr>
        <p:grpSpPr>
          <a:xfrm>
            <a:off x="7520534" y="1005787"/>
            <a:ext cx="1934014" cy="1369784"/>
            <a:chOff x="6258772" y="293036"/>
            <a:chExt cx="1934014" cy="1369784"/>
          </a:xfrm>
        </p:grpSpPr>
        <p:sp>
          <p:nvSpPr>
            <p:cNvPr id="35" name="Oval 34">
              <a:extLst>
                <a:ext uri="{FF2B5EF4-FFF2-40B4-BE49-F238E27FC236}">
                  <a16:creationId xmlns:a16="http://schemas.microsoft.com/office/drawing/2014/main" id="{A86A7266-9A1D-43E4-AA9F-833834D1DD2F}"/>
                </a:ext>
              </a:extLst>
            </p:cNvPr>
            <p:cNvSpPr/>
            <p:nvPr/>
          </p:nvSpPr>
          <p:spPr>
            <a:xfrm>
              <a:off x="7756494" y="1101493"/>
              <a:ext cx="436292" cy="487210"/>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 name="Object 11">
              <a:extLst>
                <a:ext uri="{FF2B5EF4-FFF2-40B4-BE49-F238E27FC236}">
                  <a16:creationId xmlns:a16="http://schemas.microsoft.com/office/drawing/2014/main" id="{6BC02FDA-E511-4F41-8116-8FE01ECB76B2}"/>
                </a:ext>
              </a:extLst>
            </p:cNvPr>
            <p:cNvGraphicFramePr>
              <a:graphicFrameLocks noChangeAspect="1"/>
            </p:cNvGraphicFramePr>
            <p:nvPr/>
          </p:nvGraphicFramePr>
          <p:xfrm>
            <a:off x="6258772" y="293036"/>
            <a:ext cx="1814323" cy="1172194"/>
          </p:xfrm>
          <a:graphic>
            <a:graphicData uri="http://schemas.openxmlformats.org/presentationml/2006/ole">
              <mc:AlternateContent xmlns:mc="http://schemas.openxmlformats.org/markup-compatibility/2006">
                <mc:Choice xmlns:v="urn:schemas-microsoft-com:vml" Requires="v">
                  <p:oleObj spid="_x0000_s190478" name="CS ChemDraw Drawing" r:id="rId5" imgW="4496721" imgH="2916178" progId="ChemDraw.Document.6.0">
                    <p:embed/>
                  </p:oleObj>
                </mc:Choice>
                <mc:Fallback>
                  <p:oleObj name="CS ChemDraw Drawing" r:id="rId5" imgW="4496721" imgH="2916178" progId="ChemDraw.Document.6.0">
                    <p:embed/>
                    <p:pic>
                      <p:nvPicPr>
                        <p:cNvPr id="20" name="Object 11">
                          <a:extLst>
                            <a:ext uri="{FF2B5EF4-FFF2-40B4-BE49-F238E27FC236}">
                              <a16:creationId xmlns:a16="http://schemas.microsoft.com/office/drawing/2014/main" id="{6BC02FDA-E511-4F41-8116-8FE01ECB76B2}"/>
                            </a:ext>
                          </a:extLst>
                        </p:cNvPr>
                        <p:cNvPicPr>
                          <a:picLocks noChangeAspect="1" noChangeArrowheads="1"/>
                        </p:cNvPicPr>
                        <p:nvPr/>
                      </p:nvPicPr>
                      <p:blipFill>
                        <a:blip r:embed="rId6"/>
                        <a:srcRect/>
                        <a:stretch>
                          <a:fillRect/>
                        </a:stretch>
                      </p:blipFill>
                      <p:spPr bwMode="auto">
                        <a:xfrm>
                          <a:off x="6258772" y="293036"/>
                          <a:ext cx="1814323" cy="1172194"/>
                        </a:xfrm>
                        <a:prstGeom prst="rect">
                          <a:avLst/>
                        </a:prstGeom>
                        <a:noFill/>
                        <a:ln>
                          <a:noFill/>
                        </a:ln>
                        <a:effectLst/>
                      </p:spPr>
                    </p:pic>
                  </p:oleObj>
                </mc:Fallback>
              </mc:AlternateContent>
            </a:graphicData>
          </a:graphic>
        </p:graphicFrame>
        <p:sp>
          <p:nvSpPr>
            <p:cNvPr id="41" name="TextBox 40">
              <a:extLst>
                <a:ext uri="{FF2B5EF4-FFF2-40B4-BE49-F238E27FC236}">
                  <a16:creationId xmlns:a16="http://schemas.microsoft.com/office/drawing/2014/main" id="{1754CEF2-58D0-4552-88D3-431EB09BBB8D}"/>
                </a:ext>
              </a:extLst>
            </p:cNvPr>
            <p:cNvSpPr txBox="1"/>
            <p:nvPr/>
          </p:nvSpPr>
          <p:spPr>
            <a:xfrm>
              <a:off x="6878963" y="1362610"/>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24</a:t>
              </a:r>
            </a:p>
          </p:txBody>
        </p:sp>
      </p:grpSp>
      <p:grpSp>
        <p:nvGrpSpPr>
          <p:cNvPr id="50" name="Group 49">
            <a:extLst>
              <a:ext uri="{FF2B5EF4-FFF2-40B4-BE49-F238E27FC236}">
                <a16:creationId xmlns:a16="http://schemas.microsoft.com/office/drawing/2014/main" id="{BFBBDE99-4F84-41A3-AC31-8E4CD61B6002}"/>
              </a:ext>
            </a:extLst>
          </p:cNvPr>
          <p:cNvGrpSpPr/>
          <p:nvPr/>
        </p:nvGrpSpPr>
        <p:grpSpPr>
          <a:xfrm>
            <a:off x="9801231" y="977294"/>
            <a:ext cx="2019926" cy="1547102"/>
            <a:chOff x="7754266" y="117249"/>
            <a:chExt cx="2019926" cy="1547102"/>
          </a:xfrm>
        </p:grpSpPr>
        <p:sp>
          <p:nvSpPr>
            <p:cNvPr id="26" name="Oval 25">
              <a:extLst>
                <a:ext uri="{FF2B5EF4-FFF2-40B4-BE49-F238E27FC236}">
                  <a16:creationId xmlns:a16="http://schemas.microsoft.com/office/drawing/2014/main" id="{56BCB02E-85DB-4986-9359-7E58ED3D1BD7}"/>
                </a:ext>
              </a:extLst>
            </p:cNvPr>
            <p:cNvSpPr/>
            <p:nvPr/>
          </p:nvSpPr>
          <p:spPr>
            <a:xfrm rot="5400000">
              <a:off x="7781912" y="89603"/>
              <a:ext cx="381000" cy="436291"/>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1" name="Object 11">
              <a:extLst>
                <a:ext uri="{FF2B5EF4-FFF2-40B4-BE49-F238E27FC236}">
                  <a16:creationId xmlns:a16="http://schemas.microsoft.com/office/drawing/2014/main" id="{E02D3F7E-F39A-46AC-A258-2B56A9DE2BDD}"/>
                </a:ext>
              </a:extLst>
            </p:cNvPr>
            <p:cNvGraphicFramePr>
              <a:graphicFrameLocks noChangeAspect="1"/>
            </p:cNvGraphicFramePr>
            <p:nvPr/>
          </p:nvGraphicFramePr>
          <p:xfrm>
            <a:off x="7833623" y="278837"/>
            <a:ext cx="1940569" cy="1172194"/>
          </p:xfrm>
          <a:graphic>
            <a:graphicData uri="http://schemas.openxmlformats.org/presentationml/2006/ole">
              <mc:AlternateContent xmlns:mc="http://schemas.openxmlformats.org/markup-compatibility/2006">
                <mc:Choice xmlns:v="urn:schemas-microsoft-com:vml" Requires="v">
                  <p:oleObj spid="_x0000_s190479" name="CS ChemDraw Drawing" r:id="rId7" imgW="4807617" imgH="2916178" progId="ChemDraw.Document.6.0">
                    <p:embed/>
                  </p:oleObj>
                </mc:Choice>
                <mc:Fallback>
                  <p:oleObj name="CS ChemDraw Drawing" r:id="rId7" imgW="4807617" imgH="2916178" progId="ChemDraw.Document.6.0">
                    <p:embed/>
                    <p:pic>
                      <p:nvPicPr>
                        <p:cNvPr id="21" name="Object 11">
                          <a:extLst>
                            <a:ext uri="{FF2B5EF4-FFF2-40B4-BE49-F238E27FC236}">
                              <a16:creationId xmlns:a16="http://schemas.microsoft.com/office/drawing/2014/main" id="{E02D3F7E-F39A-46AC-A258-2B56A9DE2BDD}"/>
                            </a:ext>
                          </a:extLst>
                        </p:cNvPr>
                        <p:cNvPicPr>
                          <a:picLocks noChangeAspect="1" noChangeArrowheads="1"/>
                        </p:cNvPicPr>
                        <p:nvPr/>
                      </p:nvPicPr>
                      <p:blipFill>
                        <a:blip r:embed="rId8"/>
                        <a:srcRect/>
                        <a:stretch>
                          <a:fillRect/>
                        </a:stretch>
                      </p:blipFill>
                      <p:spPr bwMode="auto">
                        <a:xfrm>
                          <a:off x="7833623" y="278837"/>
                          <a:ext cx="1940569" cy="1172194"/>
                        </a:xfrm>
                        <a:prstGeom prst="rect">
                          <a:avLst/>
                        </a:prstGeom>
                        <a:noFill/>
                        <a:ln>
                          <a:noFill/>
                        </a:ln>
                        <a:effectLst/>
                      </p:spPr>
                    </p:pic>
                  </p:oleObj>
                </mc:Fallback>
              </mc:AlternateContent>
            </a:graphicData>
          </a:graphic>
        </p:graphicFrame>
        <p:sp>
          <p:nvSpPr>
            <p:cNvPr id="42" name="TextBox 41">
              <a:extLst>
                <a:ext uri="{FF2B5EF4-FFF2-40B4-BE49-F238E27FC236}">
                  <a16:creationId xmlns:a16="http://schemas.microsoft.com/office/drawing/2014/main" id="{57B31E13-8123-4B16-ABF6-4B64697E346C}"/>
                </a:ext>
              </a:extLst>
            </p:cNvPr>
            <p:cNvSpPr txBox="1"/>
            <p:nvPr/>
          </p:nvSpPr>
          <p:spPr>
            <a:xfrm>
              <a:off x="8286900" y="1364141"/>
              <a:ext cx="380492"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25</a:t>
              </a:r>
            </a:p>
          </p:txBody>
        </p:sp>
      </p:grpSp>
      <p:grpSp>
        <p:nvGrpSpPr>
          <p:cNvPr id="48" name="Group 47">
            <a:extLst>
              <a:ext uri="{FF2B5EF4-FFF2-40B4-BE49-F238E27FC236}">
                <a16:creationId xmlns:a16="http://schemas.microsoft.com/office/drawing/2014/main" id="{A59F1770-E0A9-46AB-9582-C7AF1EBECFA8}"/>
              </a:ext>
            </a:extLst>
          </p:cNvPr>
          <p:cNvGrpSpPr/>
          <p:nvPr/>
        </p:nvGrpSpPr>
        <p:grpSpPr>
          <a:xfrm>
            <a:off x="9686175" y="2471588"/>
            <a:ext cx="2119607" cy="1339407"/>
            <a:chOff x="9938314" y="256687"/>
            <a:chExt cx="2119607" cy="1339407"/>
          </a:xfrm>
        </p:grpSpPr>
        <p:sp>
          <p:nvSpPr>
            <p:cNvPr id="33" name="Oval 32">
              <a:extLst>
                <a:ext uri="{FF2B5EF4-FFF2-40B4-BE49-F238E27FC236}">
                  <a16:creationId xmlns:a16="http://schemas.microsoft.com/office/drawing/2014/main" id="{03F450DB-1263-4CD8-A4A2-8BE86DA4CDFF}"/>
                </a:ext>
              </a:extLst>
            </p:cNvPr>
            <p:cNvSpPr/>
            <p:nvPr/>
          </p:nvSpPr>
          <p:spPr>
            <a:xfrm rot="2062271">
              <a:off x="11033325" y="1021333"/>
              <a:ext cx="488022" cy="470706"/>
            </a:xfrm>
            <a:prstGeom prst="ellipse">
              <a:avLst/>
            </a:prstGeom>
            <a:gradFill>
              <a:gsLst>
                <a:gs pos="0">
                  <a:srgbClr val="FFC000">
                    <a:alpha val="33000"/>
                  </a:srgbClr>
                </a:gs>
                <a:gs pos="50000">
                  <a:schemeClr val="bg1">
                    <a:lumMod val="95000"/>
                  </a:schemeClr>
                </a:gs>
                <a:gs pos="100000">
                  <a:srgbClr val="FFC000">
                    <a:alpha val="4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2" name="Object 11">
              <a:extLst>
                <a:ext uri="{FF2B5EF4-FFF2-40B4-BE49-F238E27FC236}">
                  <a16:creationId xmlns:a16="http://schemas.microsoft.com/office/drawing/2014/main" id="{43D35EBC-6DDF-48CD-8B45-BFC7C8DCD90E}"/>
                </a:ext>
              </a:extLst>
            </p:cNvPr>
            <p:cNvGraphicFramePr>
              <a:graphicFrameLocks noChangeAspect="1"/>
            </p:cNvGraphicFramePr>
            <p:nvPr/>
          </p:nvGraphicFramePr>
          <p:xfrm>
            <a:off x="9938314" y="256687"/>
            <a:ext cx="2119607" cy="1279601"/>
          </p:xfrm>
          <a:graphic>
            <a:graphicData uri="http://schemas.openxmlformats.org/presentationml/2006/ole">
              <mc:AlternateContent xmlns:mc="http://schemas.openxmlformats.org/markup-compatibility/2006">
                <mc:Choice xmlns:v="urn:schemas-microsoft-com:vml" Requires="v">
                  <p:oleObj spid="_x0000_s190480" name="CS ChemDraw Drawing" r:id="rId9" imgW="4807192" imgH="2916178" progId="ChemDraw.Document.6.0">
                    <p:embed/>
                  </p:oleObj>
                </mc:Choice>
                <mc:Fallback>
                  <p:oleObj name="CS ChemDraw Drawing" r:id="rId9" imgW="4807192" imgH="2916178" progId="ChemDraw.Document.6.0">
                    <p:embed/>
                    <p:pic>
                      <p:nvPicPr>
                        <p:cNvPr id="22" name="Object 11">
                          <a:extLst>
                            <a:ext uri="{FF2B5EF4-FFF2-40B4-BE49-F238E27FC236}">
                              <a16:creationId xmlns:a16="http://schemas.microsoft.com/office/drawing/2014/main" id="{43D35EBC-6DDF-48CD-8B45-BFC7C8DCD90E}"/>
                            </a:ext>
                          </a:extLst>
                        </p:cNvPr>
                        <p:cNvPicPr>
                          <a:picLocks noChangeAspect="1" noChangeArrowheads="1"/>
                        </p:cNvPicPr>
                        <p:nvPr/>
                      </p:nvPicPr>
                      <p:blipFill>
                        <a:blip r:embed="rId10"/>
                        <a:srcRect/>
                        <a:stretch>
                          <a:fillRect/>
                        </a:stretch>
                      </p:blipFill>
                      <p:spPr bwMode="auto">
                        <a:xfrm>
                          <a:off x="9938314" y="256687"/>
                          <a:ext cx="2119607" cy="1279601"/>
                        </a:xfrm>
                        <a:prstGeom prst="rect">
                          <a:avLst/>
                        </a:prstGeom>
                        <a:noFill/>
                        <a:ln>
                          <a:noFill/>
                        </a:ln>
                        <a:effectLst/>
                      </p:spPr>
                    </p:pic>
                  </p:oleObj>
                </mc:Fallback>
              </mc:AlternateContent>
            </a:graphicData>
          </a:graphic>
        </p:graphicFrame>
        <p:sp>
          <p:nvSpPr>
            <p:cNvPr id="43" name="TextBox 42">
              <a:extLst>
                <a:ext uri="{FF2B5EF4-FFF2-40B4-BE49-F238E27FC236}">
                  <a16:creationId xmlns:a16="http://schemas.microsoft.com/office/drawing/2014/main" id="{DE02C5F3-271E-4098-81B8-5383D55E1097}"/>
                </a:ext>
              </a:extLst>
            </p:cNvPr>
            <p:cNvSpPr txBox="1"/>
            <p:nvPr/>
          </p:nvSpPr>
          <p:spPr>
            <a:xfrm>
              <a:off x="10471262" y="1295884"/>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26</a:t>
              </a:r>
            </a:p>
          </p:txBody>
        </p:sp>
      </p:grpSp>
      <p:grpSp>
        <p:nvGrpSpPr>
          <p:cNvPr id="63" name="Group 62">
            <a:extLst>
              <a:ext uri="{FF2B5EF4-FFF2-40B4-BE49-F238E27FC236}">
                <a16:creationId xmlns:a16="http://schemas.microsoft.com/office/drawing/2014/main" id="{82B1404C-CABA-4E89-A6C8-2A05A8054DF0}"/>
              </a:ext>
            </a:extLst>
          </p:cNvPr>
          <p:cNvGrpSpPr/>
          <p:nvPr/>
        </p:nvGrpSpPr>
        <p:grpSpPr>
          <a:xfrm>
            <a:off x="-476901" y="971080"/>
            <a:ext cx="5274422" cy="2723327"/>
            <a:chOff x="5951461" y="3148881"/>
            <a:chExt cx="6007484" cy="3061557"/>
          </a:xfrm>
        </p:grpSpPr>
        <p:grpSp>
          <p:nvGrpSpPr>
            <p:cNvPr id="65" name="Group 64">
              <a:extLst>
                <a:ext uri="{FF2B5EF4-FFF2-40B4-BE49-F238E27FC236}">
                  <a16:creationId xmlns:a16="http://schemas.microsoft.com/office/drawing/2014/main" id="{A13408F5-45E5-42CB-9CE4-1B89439BDAEA}"/>
                </a:ext>
              </a:extLst>
            </p:cNvPr>
            <p:cNvGrpSpPr/>
            <p:nvPr/>
          </p:nvGrpSpPr>
          <p:grpSpPr>
            <a:xfrm>
              <a:off x="5951461" y="3553510"/>
              <a:ext cx="6007484" cy="2656928"/>
              <a:chOff x="2539450" y="1676438"/>
              <a:chExt cx="3863145" cy="1958604"/>
            </a:xfrm>
          </p:grpSpPr>
          <p:graphicFrame>
            <p:nvGraphicFramePr>
              <p:cNvPr id="70" name="Chart 69">
                <a:extLst>
                  <a:ext uri="{FF2B5EF4-FFF2-40B4-BE49-F238E27FC236}">
                    <a16:creationId xmlns:a16="http://schemas.microsoft.com/office/drawing/2014/main" id="{1C430BC0-88DC-4844-88A3-9084B2006AD7}"/>
                  </a:ext>
                </a:extLst>
              </p:cNvPr>
              <p:cNvGraphicFramePr/>
              <p:nvPr/>
            </p:nvGraphicFramePr>
            <p:xfrm>
              <a:off x="2539450" y="1676438"/>
              <a:ext cx="3706971" cy="1713576"/>
            </p:xfrm>
            <a:graphic>
              <a:graphicData uri="http://schemas.openxmlformats.org/drawingml/2006/chart">
                <c:chart xmlns:c="http://schemas.openxmlformats.org/drawingml/2006/chart" xmlns:r="http://schemas.openxmlformats.org/officeDocument/2006/relationships" r:id="rId11"/>
              </a:graphicData>
            </a:graphic>
          </p:graphicFrame>
          <p:cxnSp>
            <p:nvCxnSpPr>
              <p:cNvPr id="71" name="Straight Connector 70">
                <a:extLst>
                  <a:ext uri="{FF2B5EF4-FFF2-40B4-BE49-F238E27FC236}">
                    <a16:creationId xmlns:a16="http://schemas.microsoft.com/office/drawing/2014/main" id="{50CAD8A7-73DC-4373-AE6A-C6BB1E8664B8}"/>
                  </a:ext>
                </a:extLst>
              </p:cNvPr>
              <p:cNvCxnSpPr/>
              <p:nvPr/>
            </p:nvCxnSpPr>
            <p:spPr bwMode="auto">
              <a:xfrm>
                <a:off x="3907679" y="3404404"/>
                <a:ext cx="89724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AE9F3583-3B0F-4320-B1F4-1319838B56A6}"/>
                  </a:ext>
                </a:extLst>
              </p:cNvPr>
              <p:cNvSpPr txBox="1"/>
              <p:nvPr/>
            </p:nvSpPr>
            <p:spPr>
              <a:xfrm rot="16200000">
                <a:off x="2935254" y="2326306"/>
                <a:ext cx="710984" cy="2479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m</a:t>
                </a:r>
                <a:r>
                  <a:rPr kumimoji="0" lang="en-US" sz="1600" b="1" i="0" u="none" strike="noStrike" kern="1200" cap="none" spc="0" normalizeH="0" baseline="0" noProof="0" dirty="0">
                    <a:ln>
                      <a:noFill/>
                    </a:ln>
                    <a:solidFill>
                      <a:prstClr val="black"/>
                    </a:solidFill>
                    <a:effectLst/>
                    <a:uLnTx/>
                    <a:uFillTx/>
                    <a:latin typeface="Arial"/>
                    <a:ea typeface="+mn-ea"/>
                    <a:cs typeface="+mn-cs"/>
                  </a:rPr>
                  <a:t>g/cm</a:t>
                </a:r>
                <a:r>
                  <a:rPr kumimoji="0" lang="en-US" sz="1600" b="1" i="0" u="none" strike="noStrike" kern="1200" cap="none" spc="0" normalizeH="0" baseline="30000" noProof="0" dirty="0">
                    <a:ln>
                      <a:noFill/>
                    </a:ln>
                    <a:solidFill>
                      <a:prstClr val="black"/>
                    </a:solidFill>
                    <a:effectLst/>
                    <a:uLnTx/>
                    <a:uFillTx/>
                    <a:latin typeface="Arial"/>
                    <a:ea typeface="+mn-ea"/>
                    <a:cs typeface="+mn-cs"/>
                  </a:rPr>
                  <a:t>2</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cxnSp>
            <p:nvCxnSpPr>
              <p:cNvPr id="73" name="Straight Connector 72">
                <a:extLst>
                  <a:ext uri="{FF2B5EF4-FFF2-40B4-BE49-F238E27FC236}">
                    <a16:creationId xmlns:a16="http://schemas.microsoft.com/office/drawing/2014/main" id="{AF5CCED8-A45F-4378-B183-6D609E16D00C}"/>
                  </a:ext>
                </a:extLst>
              </p:cNvPr>
              <p:cNvCxnSpPr>
                <a:cxnSpLocks/>
              </p:cNvCxnSpPr>
              <p:nvPr/>
            </p:nvCxnSpPr>
            <p:spPr bwMode="auto">
              <a:xfrm>
                <a:off x="5028589" y="3390014"/>
                <a:ext cx="12178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4" name="TextBox 73">
                <a:extLst>
                  <a:ext uri="{FF2B5EF4-FFF2-40B4-BE49-F238E27FC236}">
                    <a16:creationId xmlns:a16="http://schemas.microsoft.com/office/drawing/2014/main" id="{368C68D4-F4C8-466B-A449-E8D34D1F504F}"/>
                  </a:ext>
                </a:extLst>
              </p:cNvPr>
              <p:cNvSpPr txBox="1"/>
              <p:nvPr/>
            </p:nvSpPr>
            <p:spPr>
              <a:xfrm>
                <a:off x="3821715" y="3379980"/>
                <a:ext cx="2580880" cy="2550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    23              24   spinosad   spinetoram</a:t>
                </a:r>
              </a:p>
            </p:txBody>
          </p:sp>
        </p:grpSp>
        <p:sp>
          <p:nvSpPr>
            <p:cNvPr id="69" name="Title 1">
              <a:extLst>
                <a:ext uri="{FF2B5EF4-FFF2-40B4-BE49-F238E27FC236}">
                  <a16:creationId xmlns:a16="http://schemas.microsoft.com/office/drawing/2014/main" id="{BDE39FCD-9E35-437F-9941-37F5C00D7721}"/>
                </a:ext>
              </a:extLst>
            </p:cNvPr>
            <p:cNvSpPr txBox="1">
              <a:spLocks/>
            </p:cNvSpPr>
            <p:nvPr/>
          </p:nvSpPr>
          <p:spPr>
            <a:xfrm>
              <a:off x="7942897" y="3148881"/>
              <a:ext cx="3773186" cy="583279"/>
            </a:xfrm>
            <a:prstGeom prst="rect">
              <a:avLst/>
            </a:prstGeom>
            <a:solidFill>
              <a:schemeClr val="bg1"/>
            </a:solidFill>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A2E6">
                      <a:lumMod val="75000"/>
                    </a:srgbClr>
                  </a:solidFill>
                  <a:effectLst/>
                  <a:uLnTx/>
                  <a:uFillTx/>
                  <a:latin typeface="Arial" pitchFamily="34" charset="0"/>
                  <a:ea typeface="+mn-ea"/>
                  <a:cs typeface="+mn-cs"/>
                </a:rPr>
                <a:t>Rhamnose Substitution 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Beet armyworm diet assay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cxnSp>
        <p:nvCxnSpPr>
          <p:cNvPr id="17" name="Straight Arrow Connector 16">
            <a:extLst>
              <a:ext uri="{FF2B5EF4-FFF2-40B4-BE49-F238E27FC236}">
                <a16:creationId xmlns:a16="http://schemas.microsoft.com/office/drawing/2014/main" id="{0A05E605-2878-484C-AACA-A377C5124800}"/>
              </a:ext>
            </a:extLst>
          </p:cNvPr>
          <p:cNvCxnSpPr>
            <a:cxnSpLocks/>
          </p:cNvCxnSpPr>
          <p:nvPr/>
        </p:nvCxnSpPr>
        <p:spPr>
          <a:xfrm flipH="1">
            <a:off x="2123517" y="2224186"/>
            <a:ext cx="3635942" cy="11372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76" name="Chart 75">
            <a:extLst>
              <a:ext uri="{FF2B5EF4-FFF2-40B4-BE49-F238E27FC236}">
                <a16:creationId xmlns:a16="http://schemas.microsoft.com/office/drawing/2014/main" id="{AE0314CB-5033-4BF1-9313-65BC518B40C4}"/>
              </a:ext>
            </a:extLst>
          </p:cNvPr>
          <p:cNvGraphicFramePr/>
          <p:nvPr/>
        </p:nvGraphicFramePr>
        <p:xfrm>
          <a:off x="1353869" y="3983850"/>
          <a:ext cx="3375756" cy="2007081"/>
        </p:xfrm>
        <a:graphic>
          <a:graphicData uri="http://schemas.openxmlformats.org/drawingml/2006/chart">
            <c:chart xmlns:c="http://schemas.openxmlformats.org/drawingml/2006/chart" xmlns:r="http://schemas.openxmlformats.org/officeDocument/2006/relationships" r:id="rId12"/>
          </a:graphicData>
        </a:graphic>
      </p:graphicFrame>
      <p:sp>
        <p:nvSpPr>
          <p:cNvPr id="77" name="Left Brace 76">
            <a:extLst>
              <a:ext uri="{FF2B5EF4-FFF2-40B4-BE49-F238E27FC236}">
                <a16:creationId xmlns:a16="http://schemas.microsoft.com/office/drawing/2014/main" id="{2781A8F4-AA6F-4E32-BE1D-45D38000EDB8}"/>
              </a:ext>
            </a:extLst>
          </p:cNvPr>
          <p:cNvSpPr/>
          <p:nvPr/>
        </p:nvSpPr>
        <p:spPr bwMode="auto">
          <a:xfrm rot="16200000">
            <a:off x="2259738" y="5335621"/>
            <a:ext cx="310302" cy="846717"/>
          </a:xfrm>
          <a:prstGeom prst="leftBrace">
            <a:avLst/>
          </a:pr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78" name="Left Brace 77">
            <a:extLst>
              <a:ext uri="{FF2B5EF4-FFF2-40B4-BE49-F238E27FC236}">
                <a16:creationId xmlns:a16="http://schemas.microsoft.com/office/drawing/2014/main" id="{FD86057C-6126-448B-B7CF-484D7DCC9191}"/>
              </a:ext>
            </a:extLst>
          </p:cNvPr>
          <p:cNvSpPr/>
          <p:nvPr/>
        </p:nvSpPr>
        <p:spPr bwMode="auto">
          <a:xfrm rot="16200000">
            <a:off x="3748221" y="4898675"/>
            <a:ext cx="302353" cy="1739957"/>
          </a:xfrm>
          <a:prstGeom prst="leftBrace">
            <a:avLst/>
          </a:prstGeom>
          <a:noFill/>
          <a:ln w="9525" cap="flat" cmpd="sng" algn="ctr">
            <a:solidFill>
              <a:schemeClr val="tx1"/>
            </a:solidFill>
            <a:prstDash val="solid"/>
            <a:round/>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79" name="Object 4">
            <a:extLst>
              <a:ext uri="{FF2B5EF4-FFF2-40B4-BE49-F238E27FC236}">
                <a16:creationId xmlns:a16="http://schemas.microsoft.com/office/drawing/2014/main" id="{370BB086-7C88-4302-9824-49860FEBC713}"/>
              </a:ext>
            </a:extLst>
          </p:cNvPr>
          <p:cNvGraphicFramePr>
            <a:graphicFrameLocks noChangeAspect="1"/>
          </p:cNvGraphicFramePr>
          <p:nvPr/>
        </p:nvGraphicFramePr>
        <p:xfrm>
          <a:off x="3438599" y="5988809"/>
          <a:ext cx="1073850" cy="356506"/>
        </p:xfrm>
        <a:graphic>
          <a:graphicData uri="http://schemas.openxmlformats.org/presentationml/2006/ole">
            <mc:AlternateContent xmlns:mc="http://schemas.openxmlformats.org/markup-compatibility/2006">
              <mc:Choice xmlns:v="urn:schemas-microsoft-com:vml" Requires="v">
                <p:oleObj spid="_x0000_s190481" name="CS ChemDraw Drawing" r:id="rId13" imgW="1348504" imgH="455220" progId="ChemDraw.Document.6.0">
                  <p:embed/>
                </p:oleObj>
              </mc:Choice>
              <mc:Fallback>
                <p:oleObj name="CS ChemDraw Drawing" r:id="rId13" imgW="1348504" imgH="455220" progId="ChemDraw.Document.6.0">
                  <p:embed/>
                  <p:pic>
                    <p:nvPicPr>
                      <p:cNvPr id="79" name="Object 4">
                        <a:extLst>
                          <a:ext uri="{FF2B5EF4-FFF2-40B4-BE49-F238E27FC236}">
                            <a16:creationId xmlns:a16="http://schemas.microsoft.com/office/drawing/2014/main" id="{370BB086-7C88-4302-9824-49860FEBC713}"/>
                          </a:ext>
                        </a:extLst>
                      </p:cNvPr>
                      <p:cNvPicPr>
                        <a:picLocks noGrp="1" noChangeAspect="1" noChangeArrowheads="1"/>
                      </p:cNvPicPr>
                      <p:nvPr/>
                    </p:nvPicPr>
                    <p:blipFill>
                      <a:blip r:embed="rId14"/>
                      <a:srcRect/>
                      <a:stretch>
                        <a:fillRect/>
                      </a:stretch>
                    </p:blipFill>
                    <p:spPr bwMode="auto">
                      <a:xfrm>
                        <a:off x="3438599" y="5988809"/>
                        <a:ext cx="1073850" cy="356506"/>
                      </a:xfrm>
                      <a:prstGeom prst="rect">
                        <a:avLst/>
                      </a:prstGeom>
                      <a:noFill/>
                      <a:ln>
                        <a:noFill/>
                      </a:ln>
                      <a:effectLst/>
                    </p:spPr>
                  </p:pic>
                </p:oleObj>
              </mc:Fallback>
            </mc:AlternateContent>
          </a:graphicData>
        </a:graphic>
      </p:graphicFrame>
      <p:graphicFrame>
        <p:nvGraphicFramePr>
          <p:cNvPr id="80" name="Object 4">
            <a:extLst>
              <a:ext uri="{FF2B5EF4-FFF2-40B4-BE49-F238E27FC236}">
                <a16:creationId xmlns:a16="http://schemas.microsoft.com/office/drawing/2014/main" id="{58483E9A-5F05-4CF0-8C61-FCDD20C5C499}"/>
              </a:ext>
            </a:extLst>
          </p:cNvPr>
          <p:cNvGraphicFramePr>
            <a:graphicFrameLocks noChangeAspect="1"/>
          </p:cNvGraphicFramePr>
          <p:nvPr/>
        </p:nvGraphicFramePr>
        <p:xfrm>
          <a:off x="1940355" y="5893624"/>
          <a:ext cx="1075276" cy="459370"/>
        </p:xfrm>
        <a:graphic>
          <a:graphicData uri="http://schemas.openxmlformats.org/presentationml/2006/ole">
            <mc:AlternateContent xmlns:mc="http://schemas.openxmlformats.org/markup-compatibility/2006">
              <mc:Choice xmlns:v="urn:schemas-microsoft-com:vml" Requires="v">
                <p:oleObj spid="_x0000_s190482" name="CS ChemDraw Drawing" r:id="rId15" imgW="1349854" imgH="589410" progId="ChemDraw.Document.6.0">
                  <p:embed/>
                </p:oleObj>
              </mc:Choice>
              <mc:Fallback>
                <p:oleObj name="CS ChemDraw Drawing" r:id="rId15" imgW="1349854" imgH="589410" progId="ChemDraw.Document.6.0">
                  <p:embed/>
                  <p:pic>
                    <p:nvPicPr>
                      <p:cNvPr id="80" name="Object 4">
                        <a:extLst>
                          <a:ext uri="{FF2B5EF4-FFF2-40B4-BE49-F238E27FC236}">
                            <a16:creationId xmlns:a16="http://schemas.microsoft.com/office/drawing/2014/main" id="{58483E9A-5F05-4CF0-8C61-FCDD20C5C499}"/>
                          </a:ext>
                        </a:extLst>
                      </p:cNvPr>
                      <p:cNvPicPr>
                        <a:picLocks noGrp="1" noChangeAspect="1" noChangeArrowheads="1"/>
                      </p:cNvPicPr>
                      <p:nvPr/>
                    </p:nvPicPr>
                    <p:blipFill>
                      <a:blip r:embed="rId16"/>
                      <a:srcRect/>
                      <a:stretch>
                        <a:fillRect/>
                      </a:stretch>
                    </p:blipFill>
                    <p:spPr bwMode="auto">
                      <a:xfrm>
                        <a:off x="1940355" y="5893624"/>
                        <a:ext cx="1075276" cy="459370"/>
                      </a:xfrm>
                      <a:prstGeom prst="rect">
                        <a:avLst/>
                      </a:prstGeom>
                      <a:noFill/>
                      <a:ln>
                        <a:noFill/>
                      </a:ln>
                      <a:effectLst/>
                    </p:spPr>
                  </p:pic>
                </p:oleObj>
              </mc:Fallback>
            </mc:AlternateContent>
          </a:graphicData>
        </a:graphic>
      </p:graphicFrame>
      <p:sp>
        <p:nvSpPr>
          <p:cNvPr id="86" name="TextBox 85">
            <a:extLst>
              <a:ext uri="{FF2B5EF4-FFF2-40B4-BE49-F238E27FC236}">
                <a16:creationId xmlns:a16="http://schemas.microsoft.com/office/drawing/2014/main" id="{78C05586-E39A-421F-B296-4370540DE4C8}"/>
              </a:ext>
            </a:extLst>
          </p:cNvPr>
          <p:cNvSpPr txBox="1"/>
          <p:nvPr/>
        </p:nvSpPr>
        <p:spPr>
          <a:xfrm rot="16200000">
            <a:off x="-72107" y="4943647"/>
            <a:ext cx="2327872" cy="2764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Beet Armyworm LC</a:t>
            </a:r>
            <a:r>
              <a:rPr kumimoji="0" lang="en-US" sz="1400" b="1" i="0" u="none" strike="noStrike" kern="1200" cap="none" spc="0" normalizeH="0" baseline="-25000" noProof="0" dirty="0">
                <a:ln>
                  <a:noFill/>
                </a:ln>
                <a:solidFill>
                  <a:prstClr val="black"/>
                </a:solidFill>
                <a:effectLst/>
                <a:uLnTx/>
                <a:uFillTx/>
                <a:latin typeface="Arial"/>
                <a:ea typeface="+mn-ea"/>
                <a:cs typeface="+mn-cs"/>
              </a:rPr>
              <a:t>50</a:t>
            </a:r>
            <a:r>
              <a:rPr kumimoji="0" lang="en-US" sz="1400" b="1" i="0" u="none" strike="noStrike" kern="1200" cap="none" spc="0" normalizeH="0" baseline="0" noProof="0" dirty="0">
                <a:ln>
                  <a:noFill/>
                </a:ln>
                <a:solidFill>
                  <a:prstClr val="black"/>
                </a:solidFill>
                <a:effectLst/>
                <a:uLnTx/>
                <a:uFillTx/>
                <a:latin typeface="Arial"/>
                <a:ea typeface="+mn-ea"/>
                <a:cs typeface="+mn-cs"/>
              </a:rPr>
              <a:t> ug/cm</a:t>
            </a:r>
            <a:r>
              <a:rPr kumimoji="0" lang="en-US" sz="1400" b="1" i="0" u="none" strike="noStrike" kern="1200" cap="none" spc="0" normalizeH="0" baseline="30000" noProof="0" dirty="0">
                <a:ln>
                  <a:noFill/>
                </a:ln>
                <a:solidFill>
                  <a:prstClr val="black"/>
                </a:solidFill>
                <a:effectLst/>
                <a:uLnTx/>
                <a:uFillTx/>
                <a:latin typeface="Arial"/>
                <a:ea typeface="+mn-ea"/>
                <a:cs typeface="+mn-cs"/>
              </a:rPr>
              <a:t>2</a:t>
            </a:r>
          </a:p>
        </p:txBody>
      </p:sp>
      <p:graphicFrame>
        <p:nvGraphicFramePr>
          <p:cNvPr id="106" name="Object 8">
            <a:extLst>
              <a:ext uri="{FF2B5EF4-FFF2-40B4-BE49-F238E27FC236}">
                <a16:creationId xmlns:a16="http://schemas.microsoft.com/office/drawing/2014/main" id="{09A81188-6EDB-4D8D-A53F-03C571DF15CC}"/>
              </a:ext>
            </a:extLst>
          </p:cNvPr>
          <p:cNvGraphicFramePr>
            <a:graphicFrameLocks noChangeAspect="1"/>
          </p:cNvGraphicFramePr>
          <p:nvPr/>
        </p:nvGraphicFramePr>
        <p:xfrm>
          <a:off x="5696071" y="1088594"/>
          <a:ext cx="1916802" cy="1238059"/>
        </p:xfrm>
        <a:graphic>
          <a:graphicData uri="http://schemas.openxmlformats.org/presentationml/2006/ole">
            <mc:AlternateContent xmlns:mc="http://schemas.openxmlformats.org/markup-compatibility/2006">
              <mc:Choice xmlns:v="urn:schemas-microsoft-com:vml" Requires="v">
                <p:oleObj spid="_x0000_s190483" name="CS ChemDraw Drawing" r:id="rId17" imgW="4496721" imgH="2916178" progId="ChemDraw.Document.6.0">
                  <p:embed/>
                </p:oleObj>
              </mc:Choice>
              <mc:Fallback>
                <p:oleObj name="CS ChemDraw Drawing" r:id="rId17" imgW="4496721" imgH="2916178" progId="ChemDraw.Document.6.0">
                  <p:embed/>
                  <p:pic>
                    <p:nvPicPr>
                      <p:cNvPr id="106" name="Object 8">
                        <a:extLst>
                          <a:ext uri="{FF2B5EF4-FFF2-40B4-BE49-F238E27FC236}">
                            <a16:creationId xmlns:a16="http://schemas.microsoft.com/office/drawing/2014/main" id="{09A81188-6EDB-4D8D-A53F-03C571DF15CC}"/>
                          </a:ext>
                        </a:extLst>
                      </p:cNvPr>
                      <p:cNvPicPr>
                        <a:picLocks noChangeAspect="1" noChangeArrowheads="1"/>
                      </p:cNvPicPr>
                      <p:nvPr/>
                    </p:nvPicPr>
                    <p:blipFill>
                      <a:blip r:embed="rId18"/>
                      <a:srcRect/>
                      <a:stretch>
                        <a:fillRect/>
                      </a:stretch>
                    </p:blipFill>
                    <p:spPr bwMode="auto">
                      <a:xfrm>
                        <a:off x="5696071" y="1088594"/>
                        <a:ext cx="1916802" cy="1238059"/>
                      </a:xfrm>
                      <a:prstGeom prst="rect">
                        <a:avLst/>
                      </a:prstGeom>
                      <a:noFill/>
                      <a:ln>
                        <a:noFill/>
                      </a:ln>
                      <a:effectLst/>
                    </p:spPr>
                  </p:pic>
                </p:oleObj>
              </mc:Fallback>
            </mc:AlternateContent>
          </a:graphicData>
        </a:graphic>
      </p:graphicFrame>
      <p:sp>
        <p:nvSpPr>
          <p:cNvPr id="107" name="TextBox 106">
            <a:extLst>
              <a:ext uri="{FF2B5EF4-FFF2-40B4-BE49-F238E27FC236}">
                <a16:creationId xmlns:a16="http://schemas.microsoft.com/office/drawing/2014/main" id="{6553447A-06A1-4A66-877E-A035799D2298}"/>
              </a:ext>
            </a:extLst>
          </p:cNvPr>
          <p:cNvSpPr txBox="1"/>
          <p:nvPr/>
        </p:nvSpPr>
        <p:spPr>
          <a:xfrm>
            <a:off x="5964349" y="2091650"/>
            <a:ext cx="36099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prstClr val="black"/>
                </a:solidFill>
                <a:effectLst/>
                <a:uLnTx/>
                <a:uFillTx/>
                <a:latin typeface="Arial"/>
                <a:ea typeface="+mn-ea"/>
                <a:cs typeface="+mn-cs"/>
              </a:rPr>
              <a:t>23</a:t>
            </a:r>
          </a:p>
        </p:txBody>
      </p:sp>
      <p:cxnSp>
        <p:nvCxnSpPr>
          <p:cNvPr id="109" name="Straight Arrow Connector 108">
            <a:extLst>
              <a:ext uri="{FF2B5EF4-FFF2-40B4-BE49-F238E27FC236}">
                <a16:creationId xmlns:a16="http://schemas.microsoft.com/office/drawing/2014/main" id="{825E92FE-6AD4-4929-8177-75C23389966C}"/>
              </a:ext>
            </a:extLst>
          </p:cNvPr>
          <p:cNvCxnSpPr>
            <a:cxnSpLocks/>
          </p:cNvCxnSpPr>
          <p:nvPr/>
        </p:nvCxnSpPr>
        <p:spPr>
          <a:xfrm flipH="1">
            <a:off x="3998311" y="2473363"/>
            <a:ext cx="4322912" cy="1495049"/>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86FD787A-E56B-446C-AC3B-E754A2C064AC}"/>
              </a:ext>
            </a:extLst>
          </p:cNvPr>
          <p:cNvCxnSpPr>
            <a:cxnSpLocks/>
          </p:cNvCxnSpPr>
          <p:nvPr/>
        </p:nvCxnSpPr>
        <p:spPr>
          <a:xfrm flipH="1">
            <a:off x="4872464" y="1977569"/>
            <a:ext cx="5235859" cy="292120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D63B7CF9-5DC3-4D9D-8297-85533187D834}"/>
              </a:ext>
            </a:extLst>
          </p:cNvPr>
          <p:cNvSpPr txBox="1"/>
          <p:nvPr/>
        </p:nvSpPr>
        <p:spPr>
          <a:xfrm>
            <a:off x="3156335" y="3847105"/>
            <a:ext cx="456054" cy="424866"/>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24</a:t>
            </a:r>
          </a:p>
        </p:txBody>
      </p:sp>
      <p:sp>
        <p:nvSpPr>
          <p:cNvPr id="117" name="TextBox 116">
            <a:extLst>
              <a:ext uri="{FF2B5EF4-FFF2-40B4-BE49-F238E27FC236}">
                <a16:creationId xmlns:a16="http://schemas.microsoft.com/office/drawing/2014/main" id="{4DDEFE32-0D53-401D-ABAC-A52C00171EED}"/>
              </a:ext>
            </a:extLst>
          </p:cNvPr>
          <p:cNvSpPr txBox="1"/>
          <p:nvPr/>
        </p:nvSpPr>
        <p:spPr>
          <a:xfrm>
            <a:off x="4088936" y="4865575"/>
            <a:ext cx="456054" cy="36027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25</a:t>
            </a:r>
          </a:p>
        </p:txBody>
      </p:sp>
      <p:sp>
        <p:nvSpPr>
          <p:cNvPr id="125" name="Rectangle 124">
            <a:extLst>
              <a:ext uri="{FF2B5EF4-FFF2-40B4-BE49-F238E27FC236}">
                <a16:creationId xmlns:a16="http://schemas.microsoft.com/office/drawing/2014/main" id="{4E4FE04B-24C4-4F53-A672-22D0189C6934}"/>
              </a:ext>
            </a:extLst>
          </p:cNvPr>
          <p:cNvSpPr/>
          <p:nvPr/>
        </p:nvSpPr>
        <p:spPr>
          <a:xfrm rot="20458933">
            <a:off x="3807809" y="3037426"/>
            <a:ext cx="4914224" cy="20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3A598476-0783-4911-9694-C72AF78F582B}"/>
              </a:ext>
            </a:extLst>
          </p:cNvPr>
          <p:cNvSpPr/>
          <p:nvPr/>
        </p:nvSpPr>
        <p:spPr>
          <a:xfrm rot="19824040">
            <a:off x="4453382" y="3332808"/>
            <a:ext cx="6083032" cy="22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18" name="Group 117">
            <a:extLst>
              <a:ext uri="{FF2B5EF4-FFF2-40B4-BE49-F238E27FC236}">
                <a16:creationId xmlns:a16="http://schemas.microsoft.com/office/drawing/2014/main" id="{68B21A52-7FCB-401E-97CD-5B0C9CBAA838}"/>
              </a:ext>
            </a:extLst>
          </p:cNvPr>
          <p:cNvGrpSpPr/>
          <p:nvPr/>
        </p:nvGrpSpPr>
        <p:grpSpPr>
          <a:xfrm>
            <a:off x="5120960" y="3260745"/>
            <a:ext cx="4545096" cy="3083559"/>
            <a:chOff x="7239071" y="2620063"/>
            <a:chExt cx="5190983" cy="3614693"/>
          </a:xfrm>
        </p:grpSpPr>
        <p:sp>
          <p:nvSpPr>
            <p:cNvPr id="119" name="Rectangle 118">
              <a:extLst>
                <a:ext uri="{FF2B5EF4-FFF2-40B4-BE49-F238E27FC236}">
                  <a16:creationId xmlns:a16="http://schemas.microsoft.com/office/drawing/2014/main" id="{00641C04-627A-4869-A789-F5C808244026}"/>
                </a:ext>
              </a:extLst>
            </p:cNvPr>
            <p:cNvSpPr/>
            <p:nvPr/>
          </p:nvSpPr>
          <p:spPr>
            <a:xfrm>
              <a:off x="7239071" y="2670767"/>
              <a:ext cx="4952929" cy="35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0" name="Group 119">
              <a:extLst>
                <a:ext uri="{FF2B5EF4-FFF2-40B4-BE49-F238E27FC236}">
                  <a16:creationId xmlns:a16="http://schemas.microsoft.com/office/drawing/2014/main" id="{277DFB95-F5A5-47EA-A0A2-E082425A3D73}"/>
                </a:ext>
              </a:extLst>
            </p:cNvPr>
            <p:cNvGrpSpPr/>
            <p:nvPr/>
          </p:nvGrpSpPr>
          <p:grpSpPr>
            <a:xfrm>
              <a:off x="7387166" y="2620063"/>
              <a:ext cx="5042888" cy="3521298"/>
              <a:chOff x="7387166" y="2620063"/>
              <a:chExt cx="5042888" cy="3521298"/>
            </a:xfrm>
          </p:grpSpPr>
          <p:graphicFrame>
            <p:nvGraphicFramePr>
              <p:cNvPr id="121" name="Content Placeholder 5">
                <a:extLst>
                  <a:ext uri="{FF2B5EF4-FFF2-40B4-BE49-F238E27FC236}">
                    <a16:creationId xmlns:a16="http://schemas.microsoft.com/office/drawing/2014/main" id="{D04458F9-CCB9-4E9C-BD65-C610F12BBABC}"/>
                  </a:ext>
                </a:extLst>
              </p:cNvPr>
              <p:cNvGraphicFramePr>
                <a:graphicFrameLocks/>
              </p:cNvGraphicFramePr>
              <p:nvPr/>
            </p:nvGraphicFramePr>
            <p:xfrm>
              <a:off x="7387166" y="3254046"/>
              <a:ext cx="5042888" cy="2819535"/>
            </p:xfrm>
            <a:graphic>
              <a:graphicData uri="http://schemas.openxmlformats.org/drawingml/2006/chart">
                <c:chart xmlns:c="http://schemas.openxmlformats.org/drawingml/2006/chart" xmlns:r="http://schemas.openxmlformats.org/officeDocument/2006/relationships" r:id="rId19"/>
              </a:graphicData>
            </a:graphic>
          </p:graphicFrame>
          <p:sp>
            <p:nvSpPr>
              <p:cNvPr id="122" name="TextBox 121">
                <a:extLst>
                  <a:ext uri="{FF2B5EF4-FFF2-40B4-BE49-F238E27FC236}">
                    <a16:creationId xmlns:a16="http://schemas.microsoft.com/office/drawing/2014/main" id="{A3C8B7C4-EDDD-4AF5-8C88-7DBC6643E832}"/>
                  </a:ext>
                </a:extLst>
              </p:cNvPr>
              <p:cNvSpPr txBox="1"/>
              <p:nvPr/>
            </p:nvSpPr>
            <p:spPr>
              <a:xfrm>
                <a:off x="8727955" y="3217934"/>
                <a:ext cx="762455" cy="3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&gt;10</a:t>
                </a:r>
              </a:p>
            </p:txBody>
          </p:sp>
          <p:sp>
            <p:nvSpPr>
              <p:cNvPr id="123" name="TextBox 122">
                <a:extLst>
                  <a:ext uri="{FF2B5EF4-FFF2-40B4-BE49-F238E27FC236}">
                    <a16:creationId xmlns:a16="http://schemas.microsoft.com/office/drawing/2014/main" id="{C1FA0B51-9FAB-47DB-936D-B85EC354803C}"/>
                  </a:ext>
                </a:extLst>
              </p:cNvPr>
              <p:cNvSpPr txBox="1"/>
              <p:nvPr/>
            </p:nvSpPr>
            <p:spPr>
              <a:xfrm>
                <a:off x="8068142" y="5786816"/>
                <a:ext cx="2261147" cy="3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Oxime      Carbamate</a:t>
                </a:r>
              </a:p>
            </p:txBody>
          </p:sp>
          <p:sp>
            <p:nvSpPr>
              <p:cNvPr id="124" name="Title 1">
                <a:extLst>
                  <a:ext uri="{FF2B5EF4-FFF2-40B4-BE49-F238E27FC236}">
                    <a16:creationId xmlns:a16="http://schemas.microsoft.com/office/drawing/2014/main" id="{6209E682-0CE4-43DB-8C4F-C41A85D3831E}"/>
                  </a:ext>
                </a:extLst>
              </p:cNvPr>
              <p:cNvSpPr txBox="1">
                <a:spLocks/>
              </p:cNvSpPr>
              <p:nvPr/>
            </p:nvSpPr>
            <p:spPr>
              <a:xfrm>
                <a:off x="7405179" y="2620063"/>
                <a:ext cx="4391718" cy="583279"/>
              </a:xfrm>
              <a:prstGeom prst="rect">
                <a:avLst/>
              </a:prstGeom>
              <a:solidFill>
                <a:schemeClr val="bg1"/>
              </a:solidFill>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7FA2E6">
                        <a:lumMod val="75000"/>
                      </a:srgbClr>
                    </a:solidFill>
                    <a:effectLst/>
                    <a:uLnTx/>
                    <a:uFillTx/>
                    <a:latin typeface="Arial" pitchFamily="34" charset="0"/>
                    <a:ea typeface="+mn-ea"/>
                    <a:cs typeface="+mn-cs"/>
                  </a:rPr>
                  <a:t>Tracksprayer - UV Stability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mn-cs"/>
                  </a:rPr>
                  <a:t>Beet armyworm diet assay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grpSp>
      </p:grpSp>
      <p:cxnSp>
        <p:nvCxnSpPr>
          <p:cNvPr id="132" name="Straight Arrow Connector 131">
            <a:extLst>
              <a:ext uri="{FF2B5EF4-FFF2-40B4-BE49-F238E27FC236}">
                <a16:creationId xmlns:a16="http://schemas.microsoft.com/office/drawing/2014/main" id="{99C4F320-4DD8-411C-8672-292E044E93CB}"/>
              </a:ext>
            </a:extLst>
          </p:cNvPr>
          <p:cNvCxnSpPr>
            <a:cxnSpLocks/>
          </p:cNvCxnSpPr>
          <p:nvPr/>
        </p:nvCxnSpPr>
        <p:spPr>
          <a:xfrm flipH="1">
            <a:off x="7728299" y="3339545"/>
            <a:ext cx="2242136" cy="18863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143C894E-B7B4-434C-A72A-DDAC50F32BE5}"/>
              </a:ext>
            </a:extLst>
          </p:cNvPr>
          <p:cNvCxnSpPr>
            <a:cxnSpLocks/>
          </p:cNvCxnSpPr>
          <p:nvPr/>
        </p:nvCxnSpPr>
        <p:spPr>
          <a:xfrm flipH="1">
            <a:off x="7330440" y="1977569"/>
            <a:ext cx="2550150" cy="25944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D6B5F21-7A51-488A-82E9-E8A857136F0F}"/>
              </a:ext>
            </a:extLst>
          </p:cNvPr>
          <p:cNvSpPr txBox="1"/>
          <p:nvPr/>
        </p:nvSpPr>
        <p:spPr>
          <a:xfrm>
            <a:off x="8422925" y="6066167"/>
            <a:ext cx="34884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2019, 75, 309-313</a:t>
            </a:r>
          </a:p>
        </p:txBody>
      </p:sp>
      <p:sp>
        <p:nvSpPr>
          <p:cNvPr id="57" name="Footer Placeholder 2">
            <a:extLst>
              <a:ext uri="{FF2B5EF4-FFF2-40B4-BE49-F238E27FC236}">
                <a16:creationId xmlns:a16="http://schemas.microsoft.com/office/drawing/2014/main" id="{703BF19B-9727-4643-80ED-AF26DEFD41DB}"/>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58" name="Text Box 14">
            <a:extLst>
              <a:ext uri="{FF2B5EF4-FFF2-40B4-BE49-F238E27FC236}">
                <a16:creationId xmlns:a16="http://schemas.microsoft.com/office/drawing/2014/main" id="{A58B5A4F-A60E-4486-B655-157B9E517FB8}"/>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Spinosyn Synthetic Mimics – Evolution</a:t>
            </a:r>
          </a:p>
        </p:txBody>
      </p:sp>
      <p:sp>
        <p:nvSpPr>
          <p:cNvPr id="60" name="TextBox 59">
            <a:extLst>
              <a:ext uri="{FF2B5EF4-FFF2-40B4-BE49-F238E27FC236}">
                <a16:creationId xmlns:a16="http://schemas.microsoft.com/office/drawing/2014/main" id="{B155C828-E9FA-4944-9FD9-51B32BE3E83F}"/>
              </a:ext>
            </a:extLst>
          </p:cNvPr>
          <p:cNvSpPr txBox="1"/>
          <p:nvPr/>
        </p:nvSpPr>
        <p:spPr>
          <a:xfrm>
            <a:off x="2249966" y="4844218"/>
            <a:ext cx="456054" cy="360279"/>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26</a:t>
            </a:r>
          </a:p>
        </p:txBody>
      </p:sp>
    </p:spTree>
    <p:custDataLst>
      <p:tags r:id="rId2"/>
    </p:custDataLst>
    <p:extLst>
      <p:ext uri="{BB962C8B-B14F-4D97-AF65-F5344CB8AC3E}">
        <p14:creationId xmlns:p14="http://schemas.microsoft.com/office/powerpoint/2010/main" val="9961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5"/>
                                        </p:tgtEl>
                                      </p:cBhvr>
                                    </p:animEffect>
                                    <p:set>
                                      <p:cBhvr>
                                        <p:cTn id="13" dur="1" fill="hold">
                                          <p:stCondLst>
                                            <p:cond delay="499"/>
                                          </p:stCondLst>
                                        </p:cTn>
                                        <p:tgtEl>
                                          <p:spTgt spid="1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6"/>
                                        </p:tgtEl>
                                      </p:cBhvr>
                                    </p:animEffect>
                                    <p:set>
                                      <p:cBhvr>
                                        <p:cTn id="16" dur="1" fill="hold">
                                          <p:stCondLst>
                                            <p:cond delay="499"/>
                                          </p:stCondLst>
                                        </p:cTn>
                                        <p:tgtEl>
                                          <p:spTgt spid="12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500"/>
                                        <p:tgtEl>
                                          <p:spTgt spid="1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8"/>
                                        </p:tgtEl>
                                        <p:attrNameLst>
                                          <p:attrName>style.visibility</p:attrName>
                                        </p:attrNameLst>
                                      </p:cBhvr>
                                      <p:to>
                                        <p:strVal val="visible"/>
                                      </p:to>
                                    </p:set>
                                    <p:animEffect transition="in" filter="fade">
                                      <p:cBhvr>
                                        <p:cTn id="48" dur="500"/>
                                        <p:tgtEl>
                                          <p:spTgt spid="118"/>
                                        </p:tgtEl>
                                      </p:cBhvr>
                                    </p:animEffect>
                                  </p:childTnLst>
                                </p:cTn>
                              </p:par>
                              <p:par>
                                <p:cTn id="49" presetID="10" presetClass="exit" presetSubtype="0" fill="hold" nodeType="withEffect">
                                  <p:stCondLst>
                                    <p:cond delay="0"/>
                                  </p:stCondLst>
                                  <p:childTnLst>
                                    <p:animEffect transition="out" filter="fade">
                                      <p:cBhvr>
                                        <p:cTn id="50" dur="500"/>
                                        <p:tgtEl>
                                          <p:spTgt spid="111"/>
                                        </p:tgtEl>
                                      </p:cBhvr>
                                    </p:animEffect>
                                    <p:set>
                                      <p:cBhvr>
                                        <p:cTn id="51" dur="1" fill="hold">
                                          <p:stCondLst>
                                            <p:cond delay="499"/>
                                          </p:stCondLst>
                                        </p:cTn>
                                        <p:tgtEl>
                                          <p:spTgt spid="11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9"/>
                                        </p:tgtEl>
                                      </p:cBhvr>
                                    </p:animEffect>
                                    <p:set>
                                      <p:cBhvr>
                                        <p:cTn id="54" dur="1" fill="hold">
                                          <p:stCondLst>
                                            <p:cond delay="499"/>
                                          </p:stCondLst>
                                        </p:cTn>
                                        <p:tgtEl>
                                          <p:spTgt spid="10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9"/>
                                        </p:tgtEl>
                                        <p:attrNameLst>
                                          <p:attrName>style.visibility</p:attrName>
                                        </p:attrNameLst>
                                      </p:cBhvr>
                                      <p:to>
                                        <p:strVal val="visible"/>
                                      </p:to>
                                    </p:set>
                                    <p:animEffect transition="in" filter="fade">
                                      <p:cBhvr>
                                        <p:cTn id="57" dur="500"/>
                                        <p:tgtEl>
                                          <p:spTgt spid="129"/>
                                        </p:tgtEl>
                                      </p:cBhvr>
                                    </p:animEffect>
                                  </p:childTnLst>
                                </p:cTn>
                              </p:par>
                              <p:par>
                                <p:cTn id="58" presetID="10" presetClass="entr" presetSubtype="0" fill="hold" nodeType="withEffect">
                                  <p:stCondLst>
                                    <p:cond delay="0"/>
                                  </p:stCondLst>
                                  <p:childTnLst>
                                    <p:set>
                                      <p:cBhvr>
                                        <p:cTn id="59" dur="1" fill="hold">
                                          <p:stCondLst>
                                            <p:cond delay="0"/>
                                          </p:stCondLst>
                                        </p:cTn>
                                        <p:tgtEl>
                                          <p:spTgt spid="132"/>
                                        </p:tgtEl>
                                        <p:attrNameLst>
                                          <p:attrName>style.visibility</p:attrName>
                                        </p:attrNameLst>
                                      </p:cBhvr>
                                      <p:to>
                                        <p:strVal val="visible"/>
                                      </p:to>
                                    </p:set>
                                    <p:animEffect transition="in" filter="fade">
                                      <p:cBhvr>
                                        <p:cTn id="60"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6" grpId="0">
        <p:bldAsOne/>
      </p:bldGraphic>
      <p:bldP spid="77" grpId="0" animBg="1"/>
      <p:bldP spid="78" grpId="0" animBg="1"/>
      <p:bldP spid="86" grpId="0"/>
      <p:bldP spid="116" grpId="0"/>
      <p:bldP spid="117" grpId="0"/>
      <p:bldP spid="125" grpId="0" animBg="1"/>
      <p:bldP spid="126" grpId="0" animBg="1"/>
      <p:bldP spid="6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52BAFED-393A-4555-9C1C-B1652EF87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702751">
            <a:off x="4005616" y="731964"/>
            <a:ext cx="3960135" cy="2411871"/>
          </a:xfrm>
          <a:prstGeom prst="rect">
            <a:avLst/>
          </a:prstGeom>
        </p:spPr>
      </p:pic>
      <p:sp>
        <p:nvSpPr>
          <p:cNvPr id="10" name="TextBox 9">
            <a:extLst>
              <a:ext uri="{FF2B5EF4-FFF2-40B4-BE49-F238E27FC236}">
                <a16:creationId xmlns:a16="http://schemas.microsoft.com/office/drawing/2014/main" id="{C73E8EFC-BFE4-4D4B-B78A-3CC47558C85B}"/>
              </a:ext>
            </a:extLst>
          </p:cNvPr>
          <p:cNvSpPr txBox="1"/>
          <p:nvPr/>
        </p:nvSpPr>
        <p:spPr>
          <a:xfrm>
            <a:off x="157634" y="4515898"/>
            <a:ext cx="43015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Synthetic spinosyn mimic - 26</a:t>
            </a:r>
          </a:p>
        </p:txBody>
      </p:sp>
      <p:sp>
        <p:nvSpPr>
          <p:cNvPr id="15" name="TextBox 14">
            <a:extLst>
              <a:ext uri="{FF2B5EF4-FFF2-40B4-BE49-F238E27FC236}">
                <a16:creationId xmlns:a16="http://schemas.microsoft.com/office/drawing/2014/main" id="{52D4F4EC-BC1E-4F3A-B5BB-023C32529A73}"/>
              </a:ext>
            </a:extLst>
          </p:cNvPr>
          <p:cNvSpPr txBox="1"/>
          <p:nvPr/>
        </p:nvSpPr>
        <p:spPr>
          <a:xfrm>
            <a:off x="472632" y="5355347"/>
            <a:ext cx="112467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FA2E6">
                    <a:lumMod val="75000"/>
                  </a:srgbClr>
                </a:solidFill>
                <a:effectLst/>
                <a:uLnTx/>
                <a:uFillTx/>
                <a:latin typeface="Arial"/>
                <a:ea typeface="+mn-ea"/>
                <a:cs typeface="+mn-cs"/>
              </a:rPr>
              <a:t>Unlike spinosyns, the forosamine appears unnecessary for the synthetic spinosyn mimics</a:t>
            </a:r>
          </a:p>
        </p:txBody>
      </p:sp>
      <p:sp>
        <p:nvSpPr>
          <p:cNvPr id="16" name="TextBox 15">
            <a:extLst>
              <a:ext uri="{FF2B5EF4-FFF2-40B4-BE49-F238E27FC236}">
                <a16:creationId xmlns:a16="http://schemas.microsoft.com/office/drawing/2014/main" id="{4B321739-35C5-424E-9C09-8FC866D0B627}"/>
              </a:ext>
            </a:extLst>
          </p:cNvPr>
          <p:cNvSpPr txBox="1"/>
          <p:nvPr/>
        </p:nvSpPr>
        <p:spPr>
          <a:xfrm>
            <a:off x="223996" y="6065243"/>
            <a:ext cx="66816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Modified from Crouse et al. </a:t>
            </a:r>
            <a:r>
              <a:rPr kumimoji="0" lang="en-US" sz="1200" b="0" i="1" u="none" strike="noStrike" kern="1200" cap="none" spc="0" normalizeH="0" baseline="0" noProof="0" dirty="0">
                <a:ln>
                  <a:noFill/>
                </a:ln>
                <a:solidFill>
                  <a:prstClr val="black"/>
                </a:solidFill>
                <a:effectLst/>
                <a:uLnTx/>
                <a:uFillTx/>
                <a:latin typeface="Arial"/>
                <a:ea typeface="+mn-ea"/>
                <a:cs typeface="+mn-cs"/>
              </a:rPr>
              <a:t>Sci Reports </a:t>
            </a:r>
            <a:r>
              <a:rPr kumimoji="0" lang="en-US" sz="1200" b="0" i="0" u="none" strike="noStrike" kern="1200" cap="none" spc="0" normalizeH="0" baseline="0" noProof="0" dirty="0">
                <a:ln>
                  <a:noFill/>
                </a:ln>
                <a:solidFill>
                  <a:prstClr val="black"/>
                </a:solidFill>
                <a:effectLst/>
                <a:uLnTx/>
                <a:uFillTx/>
                <a:latin typeface="Arial"/>
                <a:ea typeface="+mn-ea"/>
                <a:cs typeface="+mn-cs"/>
              </a:rPr>
              <a:t>2018, 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200" b="0" i="0" u="none" strike="noStrike" kern="1200" cap="none" spc="0" normalizeH="0" baseline="0" noProof="0" dirty="0">
                <a:ln>
                  <a:noFill/>
                </a:ln>
                <a:solidFill>
                  <a:prstClr val="black"/>
                </a:solidFill>
                <a:effectLst/>
                <a:uLnTx/>
                <a:uFillTx/>
                <a:latin typeface="Arial"/>
                <a:ea typeface="+mn-ea"/>
                <a:cs typeface="+mn-cs"/>
              </a:rPr>
              <a:t>. 2019, 75, 309-313</a:t>
            </a:r>
          </a:p>
        </p:txBody>
      </p:sp>
      <p:graphicFrame>
        <p:nvGraphicFramePr>
          <p:cNvPr id="18" name="Object 17">
            <a:extLst>
              <a:ext uri="{FF2B5EF4-FFF2-40B4-BE49-F238E27FC236}">
                <a16:creationId xmlns:a16="http://schemas.microsoft.com/office/drawing/2014/main" id="{4088807F-F163-4AAD-8377-671A769BA708}"/>
              </a:ext>
            </a:extLst>
          </p:cNvPr>
          <p:cNvGraphicFramePr>
            <a:graphicFrameLocks noChangeAspect="1"/>
          </p:cNvGraphicFramePr>
          <p:nvPr/>
        </p:nvGraphicFramePr>
        <p:xfrm>
          <a:off x="611188" y="965200"/>
          <a:ext cx="2865437" cy="1778000"/>
        </p:xfrm>
        <a:graphic>
          <a:graphicData uri="http://schemas.openxmlformats.org/presentationml/2006/ole">
            <mc:AlternateContent xmlns:mc="http://schemas.openxmlformats.org/markup-compatibility/2006">
              <mc:Choice xmlns:v="urn:schemas-microsoft-com:vml" Requires="v">
                <p:oleObj spid="_x0000_s191494" name="CS ChemDraw Drawing" r:id="rId5" imgW="4688533" imgH="2911914" progId="ChemDraw.Document.6.0">
                  <p:embed/>
                </p:oleObj>
              </mc:Choice>
              <mc:Fallback>
                <p:oleObj name="CS ChemDraw Drawing" r:id="rId5" imgW="4688533" imgH="2911914" progId="ChemDraw.Document.6.0">
                  <p:embed/>
                  <p:pic>
                    <p:nvPicPr>
                      <p:cNvPr id="18" name="Object 17">
                        <a:extLst>
                          <a:ext uri="{FF2B5EF4-FFF2-40B4-BE49-F238E27FC236}">
                            <a16:creationId xmlns:a16="http://schemas.microsoft.com/office/drawing/2014/main" id="{4088807F-F163-4AAD-8377-671A769BA708}"/>
                          </a:ext>
                        </a:extLst>
                      </p:cNvPr>
                      <p:cNvPicPr/>
                      <p:nvPr/>
                    </p:nvPicPr>
                    <p:blipFill>
                      <a:blip r:embed="rId6"/>
                      <a:stretch>
                        <a:fillRect/>
                      </a:stretch>
                    </p:blipFill>
                    <p:spPr>
                      <a:xfrm>
                        <a:off x="611188" y="965200"/>
                        <a:ext cx="2865437" cy="1778000"/>
                      </a:xfrm>
                      <a:prstGeom prst="rect">
                        <a:avLst/>
                      </a:prstGeom>
                    </p:spPr>
                  </p:pic>
                </p:oleObj>
              </mc:Fallback>
            </mc:AlternateContent>
          </a:graphicData>
        </a:graphic>
      </p:graphicFrame>
      <p:grpSp>
        <p:nvGrpSpPr>
          <p:cNvPr id="2" name="Group 1">
            <a:extLst>
              <a:ext uri="{FF2B5EF4-FFF2-40B4-BE49-F238E27FC236}">
                <a16:creationId xmlns:a16="http://schemas.microsoft.com/office/drawing/2014/main" id="{F51A65B0-AA4A-4225-9A67-8F93C6136904}"/>
              </a:ext>
            </a:extLst>
          </p:cNvPr>
          <p:cNvGrpSpPr/>
          <p:nvPr/>
        </p:nvGrpSpPr>
        <p:grpSpPr>
          <a:xfrm>
            <a:off x="8127745" y="1428631"/>
            <a:ext cx="3930026" cy="2698604"/>
            <a:chOff x="8127745" y="1428631"/>
            <a:chExt cx="3930026" cy="2698604"/>
          </a:xfrm>
        </p:grpSpPr>
        <p:sp>
          <p:nvSpPr>
            <p:cNvPr id="9" name="TextBox 8">
              <a:extLst>
                <a:ext uri="{FF2B5EF4-FFF2-40B4-BE49-F238E27FC236}">
                  <a16:creationId xmlns:a16="http://schemas.microsoft.com/office/drawing/2014/main" id="{CCCF37DD-1246-4F42-ACA9-E96C2B77ED91}"/>
                </a:ext>
              </a:extLst>
            </p:cNvPr>
            <p:cNvSpPr txBox="1"/>
            <p:nvPr/>
          </p:nvSpPr>
          <p:spPr>
            <a:xfrm>
              <a:off x="8127745" y="3542460"/>
              <a:ext cx="39300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Overlay of Spinosyn A  &amp; a synthetic spinosyn mimic</a:t>
              </a:r>
            </a:p>
          </p:txBody>
        </p:sp>
        <p:sp>
          <p:nvSpPr>
            <p:cNvPr id="13" name="Oval 12">
              <a:extLst>
                <a:ext uri="{FF2B5EF4-FFF2-40B4-BE49-F238E27FC236}">
                  <a16:creationId xmlns:a16="http://schemas.microsoft.com/office/drawing/2014/main" id="{4A4CA521-D3AA-40C0-9025-BF6D189BADCC}"/>
                </a:ext>
              </a:extLst>
            </p:cNvPr>
            <p:cNvSpPr/>
            <p:nvPr/>
          </p:nvSpPr>
          <p:spPr>
            <a:xfrm>
              <a:off x="8462487" y="1443180"/>
              <a:ext cx="1150676" cy="11667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A4A2B7FD-C2F3-46A6-B818-81985831D8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7745" y="1428631"/>
              <a:ext cx="3529475" cy="2165711"/>
            </a:xfrm>
            <a:prstGeom prst="rect">
              <a:avLst/>
            </a:prstGeom>
          </p:spPr>
        </p:pic>
      </p:grpSp>
      <p:pic>
        <p:nvPicPr>
          <p:cNvPr id="14" name="Picture 13">
            <a:extLst>
              <a:ext uri="{FF2B5EF4-FFF2-40B4-BE49-F238E27FC236}">
                <a16:creationId xmlns:a16="http://schemas.microsoft.com/office/drawing/2014/main" id="{4CCD3160-C158-4A86-9005-9F5F4C1EFF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292" y="2266508"/>
            <a:ext cx="3789043" cy="2324984"/>
          </a:xfrm>
          <a:prstGeom prst="rect">
            <a:avLst/>
          </a:prstGeom>
        </p:spPr>
      </p:pic>
      <p:graphicFrame>
        <p:nvGraphicFramePr>
          <p:cNvPr id="21" name="Object 11">
            <a:extLst>
              <a:ext uri="{FF2B5EF4-FFF2-40B4-BE49-F238E27FC236}">
                <a16:creationId xmlns:a16="http://schemas.microsoft.com/office/drawing/2014/main" id="{C20CE01E-FA55-46D6-8965-407669A2629D}"/>
              </a:ext>
            </a:extLst>
          </p:cNvPr>
          <p:cNvGraphicFramePr>
            <a:graphicFrameLocks noChangeAspect="1"/>
          </p:cNvGraphicFramePr>
          <p:nvPr/>
        </p:nvGraphicFramePr>
        <p:xfrm>
          <a:off x="379030" y="2941927"/>
          <a:ext cx="3498174" cy="1496545"/>
        </p:xfrm>
        <a:graphic>
          <a:graphicData uri="http://schemas.openxmlformats.org/presentationml/2006/ole">
            <mc:AlternateContent xmlns:mc="http://schemas.openxmlformats.org/markup-compatibility/2006">
              <mc:Choice xmlns:v="urn:schemas-microsoft-com:vml" Requires="v">
                <p:oleObj spid="_x0000_s191495" name="CS ChemDraw Drawing" r:id="rId9" imgW="5581668" imgH="2556719" progId="ChemDraw.Document.6.0">
                  <p:embed/>
                </p:oleObj>
              </mc:Choice>
              <mc:Fallback>
                <p:oleObj name="CS ChemDraw Drawing" r:id="rId9" imgW="5581668" imgH="2556719" progId="ChemDraw.Document.6.0">
                  <p:embed/>
                  <p:pic>
                    <p:nvPicPr>
                      <p:cNvPr id="21" name="Object 11">
                        <a:extLst>
                          <a:ext uri="{FF2B5EF4-FFF2-40B4-BE49-F238E27FC236}">
                            <a16:creationId xmlns:a16="http://schemas.microsoft.com/office/drawing/2014/main" id="{C20CE01E-FA55-46D6-8965-407669A2629D}"/>
                          </a:ext>
                        </a:extLst>
                      </p:cNvPr>
                      <p:cNvPicPr>
                        <a:picLocks noChangeAspect="1" noChangeArrowheads="1"/>
                      </p:cNvPicPr>
                      <p:nvPr/>
                    </p:nvPicPr>
                    <p:blipFill>
                      <a:blip r:embed="rId10"/>
                      <a:srcRect/>
                      <a:stretch>
                        <a:fillRect/>
                      </a:stretch>
                    </p:blipFill>
                    <p:spPr bwMode="auto">
                      <a:xfrm>
                        <a:off x="379030" y="2941927"/>
                        <a:ext cx="3498174" cy="1496545"/>
                      </a:xfrm>
                      <a:prstGeom prst="rect">
                        <a:avLst/>
                      </a:prstGeom>
                      <a:noFill/>
                      <a:ln>
                        <a:noFill/>
                      </a:ln>
                      <a:effectLst/>
                    </p:spPr>
                  </p:pic>
                </p:oleObj>
              </mc:Fallback>
            </mc:AlternateContent>
          </a:graphicData>
        </a:graphic>
      </p:graphicFrame>
      <p:sp>
        <p:nvSpPr>
          <p:cNvPr id="23" name="TextBox 22">
            <a:extLst>
              <a:ext uri="{FF2B5EF4-FFF2-40B4-BE49-F238E27FC236}">
                <a16:creationId xmlns:a16="http://schemas.microsoft.com/office/drawing/2014/main" id="{8892BA57-125F-4D2C-B9C1-999AAA3F131E}"/>
              </a:ext>
            </a:extLst>
          </p:cNvPr>
          <p:cNvSpPr txBox="1"/>
          <p:nvPr/>
        </p:nvSpPr>
        <p:spPr>
          <a:xfrm>
            <a:off x="223996" y="2812372"/>
            <a:ext cx="1603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Spinosyn A</a:t>
            </a:r>
          </a:p>
        </p:txBody>
      </p:sp>
      <p:sp>
        <p:nvSpPr>
          <p:cNvPr id="19" name="Footer Placeholder 2">
            <a:extLst>
              <a:ext uri="{FF2B5EF4-FFF2-40B4-BE49-F238E27FC236}">
                <a16:creationId xmlns:a16="http://schemas.microsoft.com/office/drawing/2014/main" id="{3A6CAE26-8845-42C3-9B1B-A49827C168FE}"/>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20" name="Text Box 14">
            <a:extLst>
              <a:ext uri="{FF2B5EF4-FFF2-40B4-BE49-F238E27FC236}">
                <a16:creationId xmlns:a16="http://schemas.microsoft.com/office/drawing/2014/main" id="{0A7BEE5C-35DC-42F3-B031-271ABE7D36DC}"/>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Synthetic Spinosyn Mimic – Overlay with Spinosyn A</a:t>
            </a:r>
          </a:p>
        </p:txBody>
      </p:sp>
    </p:spTree>
    <p:custDataLst>
      <p:tags r:id="rId2"/>
    </p:custDataLst>
    <p:extLst>
      <p:ext uri="{BB962C8B-B14F-4D97-AF65-F5344CB8AC3E}">
        <p14:creationId xmlns:p14="http://schemas.microsoft.com/office/powerpoint/2010/main" val="113132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1BD787-F4A2-B04B-8C2E-764BC369006A}"/>
              </a:ext>
            </a:extLst>
          </p:cNvPr>
          <p:cNvGrpSpPr/>
          <p:nvPr/>
        </p:nvGrpSpPr>
        <p:grpSpPr>
          <a:xfrm>
            <a:off x="716239" y="5843282"/>
            <a:ext cx="10970479" cy="669472"/>
            <a:chOff x="768491" y="5921339"/>
            <a:chExt cx="10970479" cy="669472"/>
          </a:xfrm>
        </p:grpSpPr>
        <p:sp>
          <p:nvSpPr>
            <p:cNvPr id="10" name="Rectangle 9">
              <a:extLst>
                <a:ext uri="{FF2B5EF4-FFF2-40B4-BE49-F238E27FC236}">
                  <a16:creationId xmlns:a16="http://schemas.microsoft.com/office/drawing/2014/main" id="{0DAECD5B-2005-104C-8011-78ABE6426816}"/>
                </a:ext>
              </a:extLst>
            </p:cNvPr>
            <p:cNvSpPr/>
            <p:nvPr/>
          </p:nvSpPr>
          <p:spPr>
            <a:xfrm>
              <a:off x="768491" y="5921339"/>
              <a:ext cx="2318657" cy="669472"/>
            </a:xfrm>
            <a:prstGeom prst="rect">
              <a:avLst/>
            </a:prstGeom>
            <a:solidFill>
              <a:srgbClr val="FBCE3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Register for Free</a:t>
              </a:r>
            </a:p>
          </p:txBody>
        </p:sp>
        <p:sp>
          <p:nvSpPr>
            <p:cNvPr id="43" name="TextBox 42">
              <a:extLst>
                <a:ext uri="{FF2B5EF4-FFF2-40B4-BE49-F238E27FC236}">
                  <a16:creationId xmlns:a16="http://schemas.microsoft.com/office/drawing/2014/main" id="{91B7B29F-5085-524A-91DE-09E6756B7E9D}"/>
                </a:ext>
              </a:extLst>
            </p:cNvPr>
            <p:cNvSpPr txBox="1"/>
            <p:nvPr/>
          </p:nvSpPr>
          <p:spPr>
            <a:xfrm>
              <a:off x="3199658" y="6014356"/>
              <a:ext cx="8539312"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Browse the Upcoming Schedule at </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www.acs.org</a:t>
              </a:r>
              <a:r>
                <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acswebinars</a:t>
              </a:r>
              <a:endPar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sp>
        <p:nvSpPr>
          <p:cNvPr id="13" name="TextBox 12">
            <a:extLst>
              <a:ext uri="{FF2B5EF4-FFF2-40B4-BE49-F238E27FC236}">
                <a16:creationId xmlns:a16="http://schemas.microsoft.com/office/drawing/2014/main" id="{808B4A8E-19ED-FE4B-A2CA-E45EA12F909B}"/>
              </a:ext>
            </a:extLst>
          </p:cNvPr>
          <p:cNvSpPr txBox="1"/>
          <p:nvPr/>
        </p:nvSpPr>
        <p:spPr>
          <a:xfrm>
            <a:off x="336548" y="4648615"/>
            <a:ext cx="3571422" cy="400110"/>
          </a:xfrm>
          <a:prstGeom prst="rect">
            <a:avLst/>
          </a:prstGeom>
          <a:noFill/>
        </p:spPr>
        <p:txBody>
          <a:bodyPr wrap="square">
            <a:spAutoFit/>
          </a:bodyPr>
          <a:lstStyle/>
          <a:p>
            <a:pPr marL="0" marR="0" lvl="0" indent="0" algn="l" defTabSz="912723" rtl="0" eaLnBrk="1" fontAlgn="base" latinLnBrk="0" hangingPunct="1">
              <a:lnSpc>
                <a:spcPts val="238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nvGrpSpPr>
          <p:cNvPr id="24" name="Group 23">
            <a:extLst>
              <a:ext uri="{FF2B5EF4-FFF2-40B4-BE49-F238E27FC236}">
                <a16:creationId xmlns:a16="http://schemas.microsoft.com/office/drawing/2014/main" id="{A4FB06C1-B16B-4675-B2CE-603EB745E334}"/>
              </a:ext>
            </a:extLst>
          </p:cNvPr>
          <p:cNvGrpSpPr/>
          <p:nvPr/>
        </p:nvGrpSpPr>
        <p:grpSpPr>
          <a:xfrm>
            <a:off x="333509" y="2010820"/>
            <a:ext cx="3991123" cy="3770347"/>
            <a:chOff x="4236066" y="2004505"/>
            <a:chExt cx="3991123" cy="3770347"/>
          </a:xfrm>
        </p:grpSpPr>
        <p:grpSp>
          <p:nvGrpSpPr>
            <p:cNvPr id="25" name="Group 24">
              <a:extLst>
                <a:ext uri="{FF2B5EF4-FFF2-40B4-BE49-F238E27FC236}">
                  <a16:creationId xmlns:a16="http://schemas.microsoft.com/office/drawing/2014/main" id="{826067A1-7B9D-435A-9BF5-B8EF8909894B}"/>
                </a:ext>
              </a:extLst>
            </p:cNvPr>
            <p:cNvGrpSpPr/>
            <p:nvPr/>
          </p:nvGrpSpPr>
          <p:grpSpPr>
            <a:xfrm>
              <a:off x="4236066" y="2004505"/>
              <a:ext cx="3991123" cy="3770347"/>
              <a:chOff x="4236066" y="2004505"/>
              <a:chExt cx="3991123" cy="3770347"/>
            </a:xfrm>
          </p:grpSpPr>
          <p:pic>
            <p:nvPicPr>
              <p:cNvPr id="32" name="Picture 31">
                <a:extLst>
                  <a:ext uri="{FF2B5EF4-FFF2-40B4-BE49-F238E27FC236}">
                    <a16:creationId xmlns:a16="http://schemas.microsoft.com/office/drawing/2014/main" id="{9B41438A-26D4-46BD-A78A-A31D07963BA3}"/>
                  </a:ext>
                </a:extLst>
              </p:cNvPr>
              <p:cNvPicPr>
                <a:picLocks noChangeAspect="1"/>
              </p:cNvPicPr>
              <p:nvPr/>
            </p:nvPicPr>
            <p:blipFill>
              <a:blip r:embed="rId4"/>
              <a:srcRect/>
              <a:stretch/>
            </p:blipFill>
            <p:spPr>
              <a:xfrm>
                <a:off x="4317712" y="2004505"/>
                <a:ext cx="3555090" cy="2370060"/>
              </a:xfrm>
              <a:prstGeom prst="rect">
                <a:avLst/>
              </a:prstGeom>
            </p:spPr>
          </p:pic>
          <p:sp>
            <p:nvSpPr>
              <p:cNvPr id="36" name="TextBox 35">
                <a:extLst>
                  <a:ext uri="{FF2B5EF4-FFF2-40B4-BE49-F238E27FC236}">
                    <a16:creationId xmlns:a16="http://schemas.microsoft.com/office/drawing/2014/main" id="{07F60934-0328-44E8-8883-F5693AA8A013}"/>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s-E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¿Cómo Ser Empresaria de la Industria Química?</a:t>
                </a:r>
                <a:endPar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37" name="TextBox 36">
                <a:extLst>
                  <a:ext uri="{FF2B5EF4-FFF2-40B4-BE49-F238E27FC236}">
                    <a16:creationId xmlns:a16="http://schemas.microsoft.com/office/drawing/2014/main" id="{E6E0EFFD-7B2C-428D-85F0-189463433F8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April 26, 2022 | 2pm – 3pm ET  </a:t>
                </a:r>
              </a:p>
            </p:txBody>
          </p:sp>
          <p:sp>
            <p:nvSpPr>
              <p:cNvPr id="38" name="TextBox 37">
                <a:extLst>
                  <a:ext uri="{FF2B5EF4-FFF2-40B4-BE49-F238E27FC236}">
                    <a16:creationId xmlns:a16="http://schemas.microsoft.com/office/drawing/2014/main" id="{8DB2BFB5-0EE8-4845-804F-CB7AE7D60C9A}"/>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a:t>
                </a:r>
                <a:r>
                  <a:rPr kumimoji="0" lang="es-E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Sociedad Química de México and </a:t>
                </a:r>
                <a:r>
                  <a:rPr kumimoji="0" lang="es-E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&amp; Engineering News</a:t>
                </a:r>
                <a:endParaRPr kumimoji="0" lang="en-U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grpSp>
          <p:nvGrpSpPr>
            <p:cNvPr id="26" name="Group 25">
              <a:extLst>
                <a:ext uri="{FF2B5EF4-FFF2-40B4-BE49-F238E27FC236}">
                  <a16:creationId xmlns:a16="http://schemas.microsoft.com/office/drawing/2014/main" id="{3929A52F-F7F9-4E35-9F65-1E399C9A7F24}"/>
                </a:ext>
              </a:extLst>
            </p:cNvPr>
            <p:cNvGrpSpPr/>
            <p:nvPr/>
          </p:nvGrpSpPr>
          <p:grpSpPr>
            <a:xfrm>
              <a:off x="4246005" y="2065308"/>
              <a:ext cx="1578413" cy="504815"/>
              <a:chOff x="348450" y="2065309"/>
              <a:chExt cx="1578413" cy="504815"/>
            </a:xfrm>
          </p:grpSpPr>
          <p:pic>
            <p:nvPicPr>
              <p:cNvPr id="27" name="Picture 26" descr="Shape, rectangle&#10;&#10;Description automatically generated">
                <a:extLst>
                  <a:ext uri="{FF2B5EF4-FFF2-40B4-BE49-F238E27FC236}">
                    <a16:creationId xmlns:a16="http://schemas.microsoft.com/office/drawing/2014/main" id="{493231CE-9DD2-4E76-A50F-E50BBDF85761}"/>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28" name="TextBox 27">
                <a:extLst>
                  <a:ext uri="{FF2B5EF4-FFF2-40B4-BE49-F238E27FC236}">
                    <a16:creationId xmlns:a16="http://schemas.microsoft.com/office/drawing/2014/main" id="{E62BC74E-D171-4145-AEBB-507C8088932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39" name="Group 38">
            <a:extLst>
              <a:ext uri="{FF2B5EF4-FFF2-40B4-BE49-F238E27FC236}">
                <a16:creationId xmlns:a16="http://schemas.microsoft.com/office/drawing/2014/main" id="{6D0AEF54-8EBB-41D4-8FB9-F8815104EC23}"/>
              </a:ext>
            </a:extLst>
          </p:cNvPr>
          <p:cNvGrpSpPr/>
          <p:nvPr/>
        </p:nvGrpSpPr>
        <p:grpSpPr>
          <a:xfrm>
            <a:off x="4235323" y="2003378"/>
            <a:ext cx="3991123" cy="3770347"/>
            <a:chOff x="4236066" y="2004505"/>
            <a:chExt cx="3991123" cy="3770347"/>
          </a:xfrm>
        </p:grpSpPr>
        <p:grpSp>
          <p:nvGrpSpPr>
            <p:cNvPr id="40" name="Group 39">
              <a:extLst>
                <a:ext uri="{FF2B5EF4-FFF2-40B4-BE49-F238E27FC236}">
                  <a16:creationId xmlns:a16="http://schemas.microsoft.com/office/drawing/2014/main" id="{196C4379-F2E0-4CE6-823C-33BD05B33F40}"/>
                </a:ext>
              </a:extLst>
            </p:cNvPr>
            <p:cNvGrpSpPr/>
            <p:nvPr/>
          </p:nvGrpSpPr>
          <p:grpSpPr>
            <a:xfrm>
              <a:off x="4236066" y="2004505"/>
              <a:ext cx="3991123" cy="3770347"/>
              <a:chOff x="4236066" y="2004505"/>
              <a:chExt cx="3991123" cy="3770347"/>
            </a:xfrm>
          </p:grpSpPr>
          <p:pic>
            <p:nvPicPr>
              <p:cNvPr id="45" name="Picture 44">
                <a:extLst>
                  <a:ext uri="{FF2B5EF4-FFF2-40B4-BE49-F238E27FC236}">
                    <a16:creationId xmlns:a16="http://schemas.microsoft.com/office/drawing/2014/main" id="{34D892BF-3A21-49C6-8B0C-D291BD7579D8}"/>
                  </a:ext>
                </a:extLst>
              </p:cNvPr>
              <p:cNvPicPr>
                <a:picLocks noChangeAspect="1"/>
              </p:cNvPicPr>
              <p:nvPr/>
            </p:nvPicPr>
            <p:blipFill>
              <a:blip r:embed="rId6"/>
              <a:srcRect/>
              <a:stretch/>
            </p:blipFill>
            <p:spPr>
              <a:xfrm>
                <a:off x="4317713" y="2004505"/>
                <a:ext cx="3555089" cy="2370060"/>
              </a:xfrm>
              <a:prstGeom prst="rect">
                <a:avLst/>
              </a:prstGeom>
            </p:spPr>
          </p:pic>
          <p:sp>
            <p:nvSpPr>
              <p:cNvPr id="46" name="TextBox 45">
                <a:extLst>
                  <a:ext uri="{FF2B5EF4-FFF2-40B4-BE49-F238E27FC236}">
                    <a16:creationId xmlns:a16="http://schemas.microsoft.com/office/drawing/2014/main" id="{91E1FA29-5375-47F5-AD69-4828D7741827}"/>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Hydrogen Fuel to Solar Cells </a:t>
                </a:r>
              </a:p>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and Beyond</a:t>
                </a:r>
              </a:p>
            </p:txBody>
          </p:sp>
          <p:sp>
            <p:nvSpPr>
              <p:cNvPr id="47" name="TextBox 46">
                <a:extLst>
                  <a:ext uri="{FF2B5EF4-FFF2-40B4-BE49-F238E27FC236}">
                    <a16:creationId xmlns:a16="http://schemas.microsoft.com/office/drawing/2014/main" id="{292E6C07-BE0F-4BF5-91A2-3FBFF892CD67}"/>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May 4, 2022 | 2pm – 3pm ET  </a:t>
                </a:r>
              </a:p>
            </p:txBody>
          </p:sp>
          <p:sp>
            <p:nvSpPr>
              <p:cNvPr id="48" name="TextBox 47">
                <a:extLst>
                  <a:ext uri="{FF2B5EF4-FFF2-40B4-BE49-F238E27FC236}">
                    <a16:creationId xmlns:a16="http://schemas.microsoft.com/office/drawing/2014/main" id="{D09CF706-99E3-4AB5-B1F9-F1610EFB6DC8}"/>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CAS, a division of the American </a:t>
                </a:r>
              </a:p>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Society</a:t>
                </a:r>
              </a:p>
            </p:txBody>
          </p:sp>
        </p:grpSp>
        <p:grpSp>
          <p:nvGrpSpPr>
            <p:cNvPr id="41" name="Group 40">
              <a:extLst>
                <a:ext uri="{FF2B5EF4-FFF2-40B4-BE49-F238E27FC236}">
                  <a16:creationId xmlns:a16="http://schemas.microsoft.com/office/drawing/2014/main" id="{8E017C11-BF5E-4F75-98D2-E76DA3B88E8E}"/>
                </a:ext>
              </a:extLst>
            </p:cNvPr>
            <p:cNvGrpSpPr/>
            <p:nvPr/>
          </p:nvGrpSpPr>
          <p:grpSpPr>
            <a:xfrm>
              <a:off x="4246005" y="2065308"/>
              <a:ext cx="1578413" cy="504815"/>
              <a:chOff x="348450" y="2065309"/>
              <a:chExt cx="1578413" cy="504815"/>
            </a:xfrm>
          </p:grpSpPr>
          <p:pic>
            <p:nvPicPr>
              <p:cNvPr id="42" name="Picture 41" descr="Shape, rectangle&#10;&#10;Description automatically generated">
                <a:extLst>
                  <a:ext uri="{FF2B5EF4-FFF2-40B4-BE49-F238E27FC236}">
                    <a16:creationId xmlns:a16="http://schemas.microsoft.com/office/drawing/2014/main" id="{BC604A56-8880-4424-A389-73BBCE3ABCDF}"/>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44" name="TextBox 43">
                <a:extLst>
                  <a:ext uri="{FF2B5EF4-FFF2-40B4-BE49-F238E27FC236}">
                    <a16:creationId xmlns:a16="http://schemas.microsoft.com/office/drawing/2014/main" id="{7A594157-AAB6-4172-89A1-641D5B5726CF}"/>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52" name="Group 51">
            <a:extLst>
              <a:ext uri="{FF2B5EF4-FFF2-40B4-BE49-F238E27FC236}">
                <a16:creationId xmlns:a16="http://schemas.microsoft.com/office/drawing/2014/main" id="{A9DC5F95-D8C2-41DD-B6C5-A35589C68BC0}"/>
              </a:ext>
            </a:extLst>
          </p:cNvPr>
          <p:cNvGrpSpPr/>
          <p:nvPr/>
        </p:nvGrpSpPr>
        <p:grpSpPr>
          <a:xfrm>
            <a:off x="8137137" y="2003378"/>
            <a:ext cx="3991123" cy="3616458"/>
            <a:chOff x="4236066" y="2004505"/>
            <a:chExt cx="3991123" cy="3616458"/>
          </a:xfrm>
        </p:grpSpPr>
        <p:grpSp>
          <p:nvGrpSpPr>
            <p:cNvPr id="53" name="Group 52">
              <a:extLst>
                <a:ext uri="{FF2B5EF4-FFF2-40B4-BE49-F238E27FC236}">
                  <a16:creationId xmlns:a16="http://schemas.microsoft.com/office/drawing/2014/main" id="{140EF595-CDA3-4AD5-84F8-22135F7E04B2}"/>
                </a:ext>
              </a:extLst>
            </p:cNvPr>
            <p:cNvGrpSpPr/>
            <p:nvPr/>
          </p:nvGrpSpPr>
          <p:grpSpPr>
            <a:xfrm>
              <a:off x="4236066" y="2004505"/>
              <a:ext cx="3991123" cy="3616458"/>
              <a:chOff x="4236066" y="2004505"/>
              <a:chExt cx="3991123" cy="3616458"/>
            </a:xfrm>
          </p:grpSpPr>
          <p:pic>
            <p:nvPicPr>
              <p:cNvPr id="63" name="Picture 62">
                <a:extLst>
                  <a:ext uri="{FF2B5EF4-FFF2-40B4-BE49-F238E27FC236}">
                    <a16:creationId xmlns:a16="http://schemas.microsoft.com/office/drawing/2014/main" id="{614099CA-5113-4936-8E1A-1A71713ADA24}"/>
                  </a:ext>
                </a:extLst>
              </p:cNvPr>
              <p:cNvPicPr>
                <a:picLocks noChangeAspect="1"/>
              </p:cNvPicPr>
              <p:nvPr/>
            </p:nvPicPr>
            <p:blipFill>
              <a:blip r:embed="rId7"/>
              <a:srcRect/>
              <a:stretch/>
            </p:blipFill>
            <p:spPr>
              <a:xfrm>
                <a:off x="4317713" y="2004505"/>
                <a:ext cx="3555089" cy="2370059"/>
              </a:xfrm>
              <a:prstGeom prst="rect">
                <a:avLst/>
              </a:prstGeom>
            </p:spPr>
          </p:pic>
          <p:sp>
            <p:nvSpPr>
              <p:cNvPr id="64" name="TextBox 63">
                <a:extLst>
                  <a:ext uri="{FF2B5EF4-FFF2-40B4-BE49-F238E27FC236}">
                    <a16:creationId xmlns:a16="http://schemas.microsoft.com/office/drawing/2014/main" id="{A1718840-7D61-4418-B253-20B8114B8C0F}"/>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Polymer Science in Water Purification Membranes</a:t>
                </a:r>
              </a:p>
            </p:txBody>
          </p:sp>
          <p:sp>
            <p:nvSpPr>
              <p:cNvPr id="65" name="TextBox 64">
                <a:extLst>
                  <a:ext uri="{FF2B5EF4-FFF2-40B4-BE49-F238E27FC236}">
                    <a16:creationId xmlns:a16="http://schemas.microsoft.com/office/drawing/2014/main" id="{0545EC73-DF1A-45E6-B6D1-385D728507F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lang="en-US" altLang="en-US" sz="1250" kern="0" dirty="0">
                    <a:solidFill>
                      <a:srgbClr val="000000"/>
                    </a:solidFill>
                    <a:latin typeface="Lato" panose="020F0502020204030203" pitchFamily="34" charset="0"/>
                    <a:ea typeface="Lato" panose="020F0502020204030203" pitchFamily="34" charset="0"/>
                    <a:cs typeface="Lato" panose="020F0502020204030203" pitchFamily="34" charset="0"/>
                    <a:sym typeface="Arial" pitchFamily="34" charset="0"/>
                  </a:rPr>
                  <a:t>Thurs</a:t>
                </a: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May </a:t>
                </a:r>
                <a:r>
                  <a:rPr lang="en-US" altLang="en-US" sz="1250" kern="0" dirty="0">
                    <a:solidFill>
                      <a:srgbClr val="000000"/>
                    </a:solidFill>
                    <a:latin typeface="Lato" panose="020F0502020204030203" pitchFamily="34" charset="0"/>
                    <a:ea typeface="Lato" panose="020F0502020204030203" pitchFamily="34" charset="0"/>
                    <a:cs typeface="Lato" panose="020F0502020204030203" pitchFamily="34" charset="0"/>
                    <a:sym typeface="Arial" pitchFamily="34" charset="0"/>
                  </a:rPr>
                  <a:t>5</a:t>
                </a: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2022 | 2pm – 3:30pm ET  </a:t>
                </a:r>
              </a:p>
            </p:txBody>
          </p:sp>
          <p:sp>
            <p:nvSpPr>
              <p:cNvPr id="66" name="TextBox 65">
                <a:extLst>
                  <a:ext uri="{FF2B5EF4-FFF2-40B4-BE49-F238E27FC236}">
                    <a16:creationId xmlns:a16="http://schemas.microsoft.com/office/drawing/2014/main" id="{AF2FC62B-5E03-4B91-9683-376C23B0076D}"/>
                  </a:ext>
                </a:extLst>
              </p:cNvPr>
              <p:cNvSpPr txBox="1"/>
              <p:nvPr/>
            </p:nvSpPr>
            <p:spPr>
              <a:xfrm>
                <a:off x="4246005" y="5374742"/>
                <a:ext cx="3847856" cy="246221"/>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the ACS Division of Polymer Chemistry</a:t>
                </a:r>
              </a:p>
            </p:txBody>
          </p:sp>
        </p:grpSp>
        <p:grpSp>
          <p:nvGrpSpPr>
            <p:cNvPr id="54" name="Group 53">
              <a:extLst>
                <a:ext uri="{FF2B5EF4-FFF2-40B4-BE49-F238E27FC236}">
                  <a16:creationId xmlns:a16="http://schemas.microsoft.com/office/drawing/2014/main" id="{79BBC982-30EA-42F4-ACB5-5F96D3CABC88}"/>
                </a:ext>
              </a:extLst>
            </p:cNvPr>
            <p:cNvGrpSpPr/>
            <p:nvPr/>
          </p:nvGrpSpPr>
          <p:grpSpPr>
            <a:xfrm>
              <a:off x="4246005" y="2065308"/>
              <a:ext cx="1578413" cy="504815"/>
              <a:chOff x="348450" y="2065309"/>
              <a:chExt cx="1578413" cy="504815"/>
            </a:xfrm>
          </p:grpSpPr>
          <p:pic>
            <p:nvPicPr>
              <p:cNvPr id="61" name="Picture 60" descr="Shape, rectangle&#10;&#10;Description automatically generated">
                <a:extLst>
                  <a:ext uri="{FF2B5EF4-FFF2-40B4-BE49-F238E27FC236}">
                    <a16:creationId xmlns:a16="http://schemas.microsoft.com/office/drawing/2014/main" id="{2EEBE06C-1DAA-45AF-9423-0DCEC3D73BEB}"/>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62" name="TextBox 61">
                <a:extLst>
                  <a:ext uri="{FF2B5EF4-FFF2-40B4-BE49-F238E27FC236}">
                    <a16:creationId xmlns:a16="http://schemas.microsoft.com/office/drawing/2014/main" id="{1A226F48-DF35-4AFB-BB49-B04CD05AD0D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spTree>
    <p:extLst>
      <p:ext uri="{BB962C8B-B14F-4D97-AF65-F5344CB8AC3E}">
        <p14:creationId xmlns:p14="http://schemas.microsoft.com/office/powerpoint/2010/main" val="3509678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5858933" y="2140744"/>
          <a:ext cx="6333067" cy="387198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idx="4294967295"/>
          </p:nvPr>
        </p:nvSpPr>
        <p:spPr>
          <a:xfrm>
            <a:off x="6788370" y="2438558"/>
            <a:ext cx="4293731" cy="660400"/>
          </a:xfrm>
          <a:solidFill>
            <a:schemeClr val="bg1"/>
          </a:solidFill>
        </p:spPr>
        <p:txBody>
          <a:bodyPr>
            <a:normAutofit fontScale="90000"/>
          </a:bodyPr>
          <a:lstStyle/>
          <a:p>
            <a:r>
              <a:rPr lang="en-US" sz="2400" dirty="0"/>
              <a:t>Cabbage looper on Broccoli  Fresno, CA    10 DAA - counts</a:t>
            </a:r>
          </a:p>
        </p:txBody>
      </p:sp>
      <p:sp>
        <p:nvSpPr>
          <p:cNvPr id="7" name="Title 1"/>
          <p:cNvSpPr txBox="1">
            <a:spLocks/>
          </p:cNvSpPr>
          <p:nvPr/>
        </p:nvSpPr>
        <p:spPr>
          <a:xfrm>
            <a:off x="1043798" y="1577181"/>
            <a:ext cx="4508500" cy="563563"/>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a:ea typeface="+mj-ea"/>
                <a:cs typeface="+mj-cs"/>
              </a:rPr>
              <a:t>Lepidopteran Complex Control in Soybean - Brazil.</a:t>
            </a:r>
          </a:p>
        </p:txBody>
      </p:sp>
      <p:graphicFrame>
        <p:nvGraphicFramePr>
          <p:cNvPr id="11" name="Object 11"/>
          <p:cNvGraphicFramePr>
            <a:graphicFrameLocks noChangeAspect="1"/>
          </p:cNvGraphicFramePr>
          <p:nvPr/>
        </p:nvGraphicFramePr>
        <p:xfrm>
          <a:off x="8018538" y="450268"/>
          <a:ext cx="2749549" cy="1839383"/>
        </p:xfrm>
        <a:graphic>
          <a:graphicData uri="http://schemas.openxmlformats.org/presentationml/2006/ole">
            <mc:AlternateContent xmlns:mc="http://schemas.openxmlformats.org/markup-compatibility/2006">
              <mc:Choice xmlns:v="urn:schemas-microsoft-com:vml" Requires="v">
                <p:oleObj spid="_x0000_s192516" name="CS ChemDraw Drawing" r:id="rId4" imgW="4807896" imgH="3231940" progId="ChemDraw.Document.6.0">
                  <p:embed/>
                </p:oleObj>
              </mc:Choice>
              <mc:Fallback>
                <p:oleObj name="CS ChemDraw Drawing" r:id="rId4" imgW="4807896" imgH="3231940" progId="ChemDraw.Document.6.0">
                  <p:embed/>
                  <p:pic>
                    <p:nvPicPr>
                      <p:cNvPr id="11" name="Object 11"/>
                      <p:cNvPicPr>
                        <a:picLocks noChangeAspect="1" noChangeArrowheads="1"/>
                      </p:cNvPicPr>
                      <p:nvPr/>
                    </p:nvPicPr>
                    <p:blipFill>
                      <a:blip r:embed="rId5"/>
                      <a:srcRect/>
                      <a:stretch>
                        <a:fillRect/>
                      </a:stretch>
                    </p:blipFill>
                    <p:spPr bwMode="auto">
                      <a:xfrm>
                        <a:off x="8018538" y="450268"/>
                        <a:ext cx="2749549" cy="1839383"/>
                      </a:xfrm>
                      <a:prstGeom prst="rect">
                        <a:avLst/>
                      </a:prstGeom>
                      <a:noFill/>
                      <a:ln>
                        <a:noFill/>
                      </a:ln>
                      <a:effectLst/>
                    </p:spPr>
                  </p:pic>
                </p:oleObj>
              </mc:Fallback>
            </mc:AlternateContent>
          </a:graphicData>
        </a:graphic>
      </p:graphicFrame>
      <p:sp>
        <p:nvSpPr>
          <p:cNvPr id="12" name="TextBox 11"/>
          <p:cNvSpPr txBox="1"/>
          <p:nvPr/>
        </p:nvSpPr>
        <p:spPr>
          <a:xfrm>
            <a:off x="8465235" y="1740634"/>
            <a:ext cx="4700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27</a:t>
            </a:r>
          </a:p>
        </p:txBody>
      </p:sp>
      <p:grpSp>
        <p:nvGrpSpPr>
          <p:cNvPr id="10" name="Group 9">
            <a:extLst>
              <a:ext uri="{FF2B5EF4-FFF2-40B4-BE49-F238E27FC236}">
                <a16:creationId xmlns:a16="http://schemas.microsoft.com/office/drawing/2014/main" id="{3EF01BE5-1205-474D-BC7E-2B00A62C54B3}"/>
              </a:ext>
            </a:extLst>
          </p:cNvPr>
          <p:cNvGrpSpPr/>
          <p:nvPr/>
        </p:nvGrpSpPr>
        <p:grpSpPr>
          <a:xfrm>
            <a:off x="136640" y="1682672"/>
            <a:ext cx="5770939" cy="4523110"/>
            <a:chOff x="6096000" y="1528503"/>
            <a:chExt cx="5770939" cy="4348597"/>
          </a:xfrm>
        </p:grpSpPr>
        <p:graphicFrame>
          <p:nvGraphicFramePr>
            <p:cNvPr id="13" name="Content Placeholder 6">
              <a:extLst>
                <a:ext uri="{FF2B5EF4-FFF2-40B4-BE49-F238E27FC236}">
                  <a16:creationId xmlns:a16="http://schemas.microsoft.com/office/drawing/2014/main" id="{A9AC02AA-E58B-492E-877C-D11379228CBE}"/>
                </a:ext>
              </a:extLst>
            </p:cNvPr>
            <p:cNvGraphicFramePr>
              <a:graphicFrameLocks/>
            </p:cNvGraphicFramePr>
            <p:nvPr/>
          </p:nvGraphicFramePr>
          <p:xfrm>
            <a:off x="6096000" y="1528503"/>
            <a:ext cx="5770939" cy="434859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6C033BC2-B282-4318-AA85-6692BD4A0EE8}"/>
                </a:ext>
              </a:extLst>
            </p:cNvPr>
            <p:cNvSpPr txBox="1"/>
            <p:nvPr/>
          </p:nvSpPr>
          <p:spPr>
            <a:xfrm>
              <a:off x="7361137" y="4548299"/>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sp>
          <p:nvSpPr>
            <p:cNvPr id="15" name="TextBox 14">
              <a:extLst>
                <a:ext uri="{FF2B5EF4-FFF2-40B4-BE49-F238E27FC236}">
                  <a16:creationId xmlns:a16="http://schemas.microsoft.com/office/drawing/2014/main" id="{E9EE1CBF-167C-4EF3-89EF-B92776A69E9B}"/>
                </a:ext>
              </a:extLst>
            </p:cNvPr>
            <p:cNvSpPr txBox="1"/>
            <p:nvPr/>
          </p:nvSpPr>
          <p:spPr>
            <a:xfrm>
              <a:off x="8959936" y="4183050"/>
              <a:ext cx="837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     *</a:t>
              </a:r>
            </a:p>
          </p:txBody>
        </p:sp>
      </p:grpSp>
      <p:sp>
        <p:nvSpPr>
          <p:cNvPr id="16" name="TextBox 15">
            <a:extLst>
              <a:ext uri="{FF2B5EF4-FFF2-40B4-BE49-F238E27FC236}">
                <a16:creationId xmlns:a16="http://schemas.microsoft.com/office/drawing/2014/main" id="{4709AF60-69FA-40B1-8606-94691232BA4E}"/>
              </a:ext>
            </a:extLst>
          </p:cNvPr>
          <p:cNvSpPr txBox="1"/>
          <p:nvPr/>
        </p:nvSpPr>
        <p:spPr>
          <a:xfrm>
            <a:off x="7428257" y="6033543"/>
            <a:ext cx="482972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200" b="0" i="0" u="none" strike="noStrike" kern="1200" cap="none" spc="0" normalizeH="0" baseline="0" noProof="0" dirty="0">
                <a:ln>
                  <a:noFill/>
                </a:ln>
                <a:solidFill>
                  <a:prstClr val="black"/>
                </a:solidFill>
                <a:effectLst/>
                <a:uLnTx/>
                <a:uFillTx/>
                <a:latin typeface="Arial"/>
                <a:ea typeface="+mn-ea"/>
                <a:cs typeface="+mn-cs"/>
              </a:rPr>
              <a:t>. 2019, 75, 309-313, Sparks ACS 2019</a:t>
            </a:r>
          </a:p>
        </p:txBody>
      </p:sp>
      <p:sp>
        <p:nvSpPr>
          <p:cNvPr id="17" name="Footer Placeholder 2">
            <a:extLst>
              <a:ext uri="{FF2B5EF4-FFF2-40B4-BE49-F238E27FC236}">
                <a16:creationId xmlns:a16="http://schemas.microsoft.com/office/drawing/2014/main" id="{C38676CF-6055-4EB9-A754-29A70771A8EA}"/>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18" name="Text Box 14">
            <a:extLst>
              <a:ext uri="{FF2B5EF4-FFF2-40B4-BE49-F238E27FC236}">
                <a16:creationId xmlns:a16="http://schemas.microsoft.com/office/drawing/2014/main" id="{CD92C98D-E887-4AD9-AD29-30AB2BC40A59}"/>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panose="020B0604020202020204" pitchFamily="34" charset="0"/>
                <a:ea typeface="+mn-ea"/>
                <a:cs typeface="+mn-cs"/>
              </a:rPr>
              <a:t>Field Efficacy - Spinosyn Mimic</a:t>
            </a:r>
          </a:p>
        </p:txBody>
      </p:sp>
    </p:spTree>
    <p:extLst>
      <p:ext uri="{BB962C8B-B14F-4D97-AF65-F5344CB8AC3E}">
        <p14:creationId xmlns:p14="http://schemas.microsoft.com/office/powerpoint/2010/main" val="365809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 name="Object 90">
            <a:extLst>
              <a:ext uri="{FF2B5EF4-FFF2-40B4-BE49-F238E27FC236}">
                <a16:creationId xmlns:a16="http://schemas.microsoft.com/office/drawing/2014/main" id="{6156917E-2556-4395-A27B-71A3EB5AF0BC}"/>
              </a:ext>
            </a:extLst>
          </p:cNvPr>
          <p:cNvGraphicFramePr>
            <a:graphicFrameLocks noChangeAspect="1"/>
          </p:cNvGraphicFramePr>
          <p:nvPr/>
        </p:nvGraphicFramePr>
        <p:xfrm>
          <a:off x="6689903" y="1328646"/>
          <a:ext cx="2430819" cy="1574182"/>
        </p:xfrm>
        <a:graphic>
          <a:graphicData uri="http://schemas.openxmlformats.org/presentationml/2006/ole">
            <mc:AlternateContent xmlns:mc="http://schemas.openxmlformats.org/markup-compatibility/2006">
              <mc:Choice xmlns:v="urn:schemas-microsoft-com:vml" Requires="v">
                <p:oleObj spid="_x0000_s193546" name="CS ChemDraw Drawing" r:id="rId5" imgW="4974077" imgH="3221427" progId="ChemDraw.Document.6.0">
                  <p:embed/>
                </p:oleObj>
              </mc:Choice>
              <mc:Fallback>
                <p:oleObj name="CS ChemDraw Drawing" r:id="rId5" imgW="4974077" imgH="3221427" progId="ChemDraw.Document.6.0">
                  <p:embed/>
                  <p:pic>
                    <p:nvPicPr>
                      <p:cNvPr id="91" name="Object 90">
                        <a:extLst>
                          <a:ext uri="{FF2B5EF4-FFF2-40B4-BE49-F238E27FC236}">
                            <a16:creationId xmlns:a16="http://schemas.microsoft.com/office/drawing/2014/main" id="{6156917E-2556-4395-A27B-71A3EB5AF0BC}"/>
                          </a:ext>
                        </a:extLst>
                      </p:cNvPr>
                      <p:cNvPicPr/>
                      <p:nvPr/>
                    </p:nvPicPr>
                    <p:blipFill>
                      <a:blip r:embed="rId6"/>
                      <a:stretch>
                        <a:fillRect/>
                      </a:stretch>
                    </p:blipFill>
                    <p:spPr>
                      <a:xfrm>
                        <a:off x="6689903" y="1328646"/>
                        <a:ext cx="2430819" cy="1574182"/>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057C00A8-BD89-4B07-97E1-B0D76C0E0CAE}"/>
              </a:ext>
            </a:extLst>
          </p:cNvPr>
          <p:cNvPicPr>
            <a:picLocks noChangeAspect="1"/>
          </p:cNvPicPr>
          <p:nvPr/>
        </p:nvPicPr>
        <p:blipFill>
          <a:blip r:embed="rId7"/>
          <a:stretch>
            <a:fillRect/>
          </a:stretch>
        </p:blipFill>
        <p:spPr>
          <a:xfrm>
            <a:off x="0" y="987346"/>
            <a:ext cx="2073918" cy="1600296"/>
          </a:xfrm>
          <a:prstGeom prst="rect">
            <a:avLst/>
          </a:prstGeom>
        </p:spPr>
      </p:pic>
      <p:pic>
        <p:nvPicPr>
          <p:cNvPr id="34" name="Picture 33"/>
          <p:cNvPicPr>
            <a:picLocks noChangeAspect="1" noChangeArrowheads="1"/>
          </p:cNvPicPr>
          <p:nvPr/>
        </p:nvPicPr>
        <p:blipFill>
          <a:blip r:embed="rId8" cstate="print"/>
          <a:srcRect/>
          <a:stretch>
            <a:fillRect/>
          </a:stretch>
        </p:blipFill>
        <p:spPr bwMode="auto">
          <a:xfrm>
            <a:off x="3634957" y="916398"/>
            <a:ext cx="744774" cy="374448"/>
          </a:xfrm>
          <a:prstGeom prst="rect">
            <a:avLst/>
          </a:prstGeom>
          <a:noFill/>
          <a:ln w="25400">
            <a:solidFill>
              <a:schemeClr val="tx1"/>
            </a:solidFill>
            <a:miter lim="800000"/>
            <a:headEnd/>
            <a:tailEnd/>
          </a:ln>
          <a:effectLst/>
        </p:spPr>
      </p:pic>
      <p:sp>
        <p:nvSpPr>
          <p:cNvPr id="36" name="TextBox 35"/>
          <p:cNvSpPr txBox="1"/>
          <p:nvPr/>
        </p:nvSpPr>
        <p:spPr>
          <a:xfrm>
            <a:off x="5022548" y="1328110"/>
            <a:ext cx="1364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cs typeface="+mn-cs"/>
              </a:rPr>
              <a:t>AI-QSAR based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cs typeface="+mn-cs"/>
              </a:rPr>
              <a:t>Semi-synthesis</a:t>
            </a:r>
          </a:p>
        </p:txBody>
      </p:sp>
      <p:sp>
        <p:nvSpPr>
          <p:cNvPr id="37" name="TextBox 36"/>
          <p:cNvSpPr txBox="1"/>
          <p:nvPr/>
        </p:nvSpPr>
        <p:spPr>
          <a:xfrm>
            <a:off x="1614922" y="1268267"/>
            <a:ext cx="120488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cs typeface="+mn-cs"/>
              </a:rPr>
              <a:t>NP screening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cs typeface="+mn-cs"/>
              </a:rPr>
              <a:t>Product</a:t>
            </a:r>
          </a:p>
        </p:txBody>
      </p:sp>
      <p:cxnSp>
        <p:nvCxnSpPr>
          <p:cNvPr id="7" name="Straight Arrow Connector 6"/>
          <p:cNvCxnSpPr>
            <a:cxnSpLocks/>
          </p:cNvCxnSpPr>
          <p:nvPr/>
        </p:nvCxnSpPr>
        <p:spPr bwMode="auto">
          <a:xfrm>
            <a:off x="1900420" y="1801029"/>
            <a:ext cx="647867" cy="1"/>
          </a:xfrm>
          <a:prstGeom prst="straightConnector1">
            <a:avLst/>
          </a:prstGeom>
          <a:solidFill>
            <a:schemeClr val="accent1"/>
          </a:solidFill>
          <a:ln w="28575" cap="flat" cmpd="sng" algn="ctr">
            <a:solidFill>
              <a:srgbClr val="008000"/>
            </a:solidFill>
            <a:prstDash val="solid"/>
            <a:round/>
            <a:headEnd type="none" w="med" len="med"/>
            <a:tailEnd type="triangle" w="lg" len="lg"/>
          </a:ln>
          <a:effectLst/>
        </p:spPr>
      </p:cxnSp>
      <p:cxnSp>
        <p:nvCxnSpPr>
          <p:cNvPr id="59" name="Straight Arrow Connector 58"/>
          <p:cNvCxnSpPr>
            <a:cxnSpLocks/>
          </p:cNvCxnSpPr>
          <p:nvPr/>
        </p:nvCxnSpPr>
        <p:spPr bwMode="auto">
          <a:xfrm>
            <a:off x="4716125" y="4074587"/>
            <a:ext cx="1982130" cy="0"/>
          </a:xfrm>
          <a:prstGeom prst="straightConnector1">
            <a:avLst/>
          </a:prstGeom>
          <a:solidFill>
            <a:schemeClr val="accent1"/>
          </a:solidFill>
          <a:ln w="28575" cap="flat" cmpd="sng" algn="ctr">
            <a:solidFill>
              <a:srgbClr val="008000"/>
            </a:solidFill>
            <a:prstDash val="solid"/>
            <a:round/>
            <a:headEnd type="none" w="med" len="med"/>
            <a:tailEnd type="triangle" w="lg" len="lg"/>
          </a:ln>
          <a:effectLst/>
        </p:spPr>
      </p:cxnSp>
      <p:sp>
        <p:nvSpPr>
          <p:cNvPr id="70" name="TextBox 69"/>
          <p:cNvSpPr txBox="1"/>
          <p:nvPr/>
        </p:nvSpPr>
        <p:spPr>
          <a:xfrm>
            <a:off x="2742878" y="1297267"/>
            <a:ext cx="22477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Spinosad (1997) - </a:t>
            </a:r>
            <a:r>
              <a:rPr kumimoji="0" lang="en-US" sz="1200" b="1" i="0" u="none" strike="noStrike" kern="1200" cap="none" spc="0" normalizeH="0" baseline="0" noProof="0" dirty="0" err="1">
                <a:ln>
                  <a:noFill/>
                </a:ln>
                <a:solidFill>
                  <a:prstClr val="black"/>
                </a:solidFill>
                <a:effectLst/>
                <a:uLnTx/>
                <a:uFillTx/>
                <a:latin typeface="Arial"/>
                <a:ea typeface="+mn-ea"/>
                <a:cs typeface="+mn-cs"/>
              </a:rPr>
              <a:t>Qalcova</a:t>
            </a:r>
            <a:r>
              <a:rPr kumimoji="0" lang="en-US" sz="1200" b="1" i="0" u="none" strike="noStrike" kern="1200" cap="none" spc="0" normalizeH="0" baseline="30000" noProof="0" dirty="0" err="1">
                <a:ln>
                  <a:noFill/>
                </a:ln>
                <a:solidFill>
                  <a:prstClr val="black"/>
                </a:solidFill>
                <a:effectLst/>
                <a:uLnTx/>
                <a:uFillTx/>
                <a:latin typeface="Arial"/>
                <a:ea typeface="+mn-ea"/>
                <a:cs typeface="+mn-cs"/>
              </a:rPr>
              <a:t>TM</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sp>
        <p:nvSpPr>
          <p:cNvPr id="72" name="TextBox 71"/>
          <p:cNvSpPr txBox="1"/>
          <p:nvPr/>
        </p:nvSpPr>
        <p:spPr>
          <a:xfrm>
            <a:off x="7304548" y="1323190"/>
            <a:ext cx="24913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Spinetoram (2007) - </a:t>
            </a:r>
            <a:r>
              <a:rPr kumimoji="0" lang="en-US" sz="1200" b="1" i="0" u="none" strike="noStrike" kern="1200" cap="none" spc="0" normalizeH="0" baseline="0" noProof="0" dirty="0" err="1">
                <a:ln>
                  <a:noFill/>
                </a:ln>
                <a:solidFill>
                  <a:prstClr val="black"/>
                </a:solidFill>
                <a:effectLst/>
                <a:uLnTx/>
                <a:uFillTx/>
                <a:latin typeface="Arial"/>
                <a:ea typeface="+mn-ea"/>
                <a:cs typeface="+mn-cs"/>
              </a:rPr>
              <a:t>Jemvelva</a:t>
            </a:r>
            <a:r>
              <a:rPr kumimoji="0" lang="en-US" sz="1200" b="1" i="0" u="none" strike="noStrike" kern="1200" cap="none" spc="0" normalizeH="0" baseline="30000" noProof="0" dirty="0" err="1">
                <a:ln>
                  <a:noFill/>
                </a:ln>
                <a:solidFill>
                  <a:prstClr val="black"/>
                </a:solidFill>
                <a:effectLst/>
                <a:uLnTx/>
                <a:uFillTx/>
                <a:latin typeface="Arial"/>
                <a:ea typeface="+mn-ea"/>
                <a:cs typeface="+mn-cs"/>
              </a:rPr>
              <a:t>TM</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A89D8A0A-1687-434F-987E-9DE25701131D}"/>
              </a:ext>
            </a:extLst>
          </p:cNvPr>
          <p:cNvGrpSpPr/>
          <p:nvPr/>
        </p:nvGrpSpPr>
        <p:grpSpPr>
          <a:xfrm>
            <a:off x="262007" y="1328111"/>
            <a:ext cx="1289344" cy="1125591"/>
            <a:chOff x="413077" y="1311803"/>
            <a:chExt cx="1380931" cy="1212979"/>
          </a:xfrm>
        </p:grpSpPr>
        <p:sp>
          <p:nvSpPr>
            <p:cNvPr id="48" name="Hexagon 47">
              <a:extLst>
                <a:ext uri="{FF2B5EF4-FFF2-40B4-BE49-F238E27FC236}">
                  <a16:creationId xmlns:a16="http://schemas.microsoft.com/office/drawing/2014/main" id="{5A9410D5-6B4F-4AFE-8A6E-224FD18DBCE8}"/>
                </a:ext>
              </a:extLst>
            </p:cNvPr>
            <p:cNvSpPr/>
            <p:nvPr/>
          </p:nvSpPr>
          <p:spPr>
            <a:xfrm>
              <a:off x="413077" y="1311803"/>
              <a:ext cx="1380931" cy="1212979"/>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785B11CF-E22F-42E0-A11A-FF48140534DB}"/>
                </a:ext>
              </a:extLst>
            </p:cNvPr>
            <p:cNvSpPr txBox="1"/>
            <p:nvPr/>
          </p:nvSpPr>
          <p:spPr>
            <a:xfrm>
              <a:off x="564407" y="1399834"/>
              <a:ext cx="1221808" cy="6669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a:ea typeface="+mn-ea"/>
                  <a:cs typeface="+mn-cs"/>
                </a:rPr>
                <a:t>Natural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a:ea typeface="+mn-ea"/>
                  <a:cs typeface="+mn-cs"/>
                </a:rPr>
                <a:t>Products</a:t>
              </a:r>
            </a:p>
          </p:txBody>
        </p:sp>
      </p:grpSp>
      <p:sp>
        <p:nvSpPr>
          <p:cNvPr id="69" name="Oval 68">
            <a:extLst>
              <a:ext uri="{FF2B5EF4-FFF2-40B4-BE49-F238E27FC236}">
                <a16:creationId xmlns:a16="http://schemas.microsoft.com/office/drawing/2014/main" id="{6D60F038-F214-435B-BDF1-21F521968C98}"/>
              </a:ext>
            </a:extLst>
          </p:cNvPr>
          <p:cNvSpPr/>
          <p:nvPr/>
        </p:nvSpPr>
        <p:spPr>
          <a:xfrm>
            <a:off x="8676112" y="1706252"/>
            <a:ext cx="463079" cy="3268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74" name="Oval 73">
            <a:extLst>
              <a:ext uri="{FF2B5EF4-FFF2-40B4-BE49-F238E27FC236}">
                <a16:creationId xmlns:a16="http://schemas.microsoft.com/office/drawing/2014/main" id="{564F34FB-DC83-40D8-A69F-0E6231DF33C2}"/>
              </a:ext>
            </a:extLst>
          </p:cNvPr>
          <p:cNvSpPr/>
          <p:nvPr/>
        </p:nvSpPr>
        <p:spPr>
          <a:xfrm>
            <a:off x="7837170" y="2523046"/>
            <a:ext cx="297130" cy="1837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77" name="TextBox 76">
            <a:extLst>
              <a:ext uri="{FF2B5EF4-FFF2-40B4-BE49-F238E27FC236}">
                <a16:creationId xmlns:a16="http://schemas.microsoft.com/office/drawing/2014/main" id="{843ADE3D-FF2F-4026-93D4-25778FA9180F}"/>
              </a:ext>
            </a:extLst>
          </p:cNvPr>
          <p:cNvSpPr txBox="1"/>
          <p:nvPr/>
        </p:nvSpPr>
        <p:spPr>
          <a:xfrm>
            <a:off x="1122943" y="2238917"/>
            <a:ext cx="18351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Thompson et al. 2000 </a:t>
            </a:r>
            <a:r>
              <a:rPr kumimoji="0" lang="en-US" sz="1200" b="0" i="1" u="none" strike="noStrike" kern="1200" cap="none" spc="0" normalizeH="0" baseline="0" noProof="0" dirty="0">
                <a:ln>
                  <a:noFill/>
                </a:ln>
                <a:solidFill>
                  <a:prstClr val="black"/>
                </a:solidFill>
                <a:effectLst/>
                <a:uLnTx/>
                <a:uFillTx/>
                <a:latin typeface="Arial"/>
                <a:ea typeface="+mn-ea"/>
                <a:cs typeface="+mn-cs"/>
              </a:rPr>
              <a:t>Pest. Sci</a:t>
            </a:r>
            <a:r>
              <a:rPr kumimoji="0" lang="en-US" sz="1200" b="0" i="0" u="none" strike="noStrike" kern="1200" cap="none" spc="0" normalizeH="0" baseline="0" noProof="0" dirty="0">
                <a:ln>
                  <a:noFill/>
                </a:ln>
                <a:solidFill>
                  <a:prstClr val="black"/>
                </a:solidFill>
                <a:effectLst/>
                <a:uLnTx/>
                <a:uFillTx/>
                <a:latin typeface="Arial"/>
                <a:ea typeface="+mn-ea"/>
                <a:cs typeface="+mn-cs"/>
              </a:rPr>
              <a:t>. 56, 696</a:t>
            </a:r>
          </a:p>
        </p:txBody>
      </p:sp>
      <p:sp>
        <p:nvSpPr>
          <p:cNvPr id="78" name="TextBox 77">
            <a:extLst>
              <a:ext uri="{FF2B5EF4-FFF2-40B4-BE49-F238E27FC236}">
                <a16:creationId xmlns:a16="http://schemas.microsoft.com/office/drawing/2014/main" id="{DE5E2A90-5EA0-4C61-A384-FA4A6286D88D}"/>
              </a:ext>
            </a:extLst>
          </p:cNvPr>
          <p:cNvSpPr txBox="1"/>
          <p:nvPr/>
        </p:nvSpPr>
        <p:spPr>
          <a:xfrm>
            <a:off x="4936438" y="1977995"/>
            <a:ext cx="2119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2008 </a:t>
            </a:r>
            <a:r>
              <a:rPr kumimoji="0" lang="en-US" sz="1200" b="0" i="1" u="none" strike="noStrike" kern="1200" cap="none" spc="0" normalizeH="0" baseline="0" noProof="0" dirty="0">
                <a:ln>
                  <a:noFill/>
                </a:ln>
                <a:solidFill>
                  <a:prstClr val="black"/>
                </a:solidFill>
                <a:effectLst/>
                <a:uLnTx/>
                <a:uFillTx/>
                <a:latin typeface="Arial"/>
                <a:ea typeface="+mn-ea"/>
                <a:cs typeface="+mn-cs"/>
              </a:rPr>
              <a:t>J. Comp-Aid Molec Des.</a:t>
            </a:r>
            <a:r>
              <a:rPr kumimoji="0" lang="en-US" sz="1200" b="0" i="0" u="none" strike="noStrike" kern="1200" cap="none" spc="0" normalizeH="0" baseline="0" noProof="0" dirty="0">
                <a:ln>
                  <a:noFill/>
                </a:ln>
                <a:solidFill>
                  <a:prstClr val="black"/>
                </a:solidFill>
                <a:effectLst/>
                <a:uLnTx/>
                <a:uFillTx/>
                <a:latin typeface="Arial"/>
                <a:ea typeface="+mn-ea"/>
                <a:cs typeface="+mn-cs"/>
              </a:rPr>
              <a:t>  22, 393</a:t>
            </a:r>
          </a:p>
        </p:txBody>
      </p:sp>
      <p:sp>
        <p:nvSpPr>
          <p:cNvPr id="80" name="TextBox 79">
            <a:extLst>
              <a:ext uri="{FF2B5EF4-FFF2-40B4-BE49-F238E27FC236}">
                <a16:creationId xmlns:a16="http://schemas.microsoft.com/office/drawing/2014/main" id="{992B5F1A-3E9F-4002-997B-7B9CDE073E85}"/>
              </a:ext>
            </a:extLst>
          </p:cNvPr>
          <p:cNvSpPr txBox="1"/>
          <p:nvPr/>
        </p:nvSpPr>
        <p:spPr>
          <a:xfrm>
            <a:off x="1725075" y="1900491"/>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5 years</a:t>
            </a:r>
          </a:p>
        </p:txBody>
      </p:sp>
      <p:sp>
        <p:nvSpPr>
          <p:cNvPr id="81" name="TextBox 80">
            <a:extLst>
              <a:ext uri="{FF2B5EF4-FFF2-40B4-BE49-F238E27FC236}">
                <a16:creationId xmlns:a16="http://schemas.microsoft.com/office/drawing/2014/main" id="{BCF42A20-9694-4086-A057-E954853BC4E9}"/>
              </a:ext>
            </a:extLst>
          </p:cNvPr>
          <p:cNvSpPr txBox="1"/>
          <p:nvPr/>
        </p:nvSpPr>
        <p:spPr>
          <a:xfrm>
            <a:off x="5207028" y="980455"/>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6 years</a:t>
            </a:r>
          </a:p>
        </p:txBody>
      </p:sp>
      <p:pic>
        <p:nvPicPr>
          <p:cNvPr id="82" name="Picture 81">
            <a:extLst>
              <a:ext uri="{FF2B5EF4-FFF2-40B4-BE49-F238E27FC236}">
                <a16:creationId xmlns:a16="http://schemas.microsoft.com/office/drawing/2014/main" id="{4B41E48E-D715-4A9B-9039-227EF1181CCF}"/>
              </a:ext>
            </a:extLst>
          </p:cNvPr>
          <p:cNvPicPr>
            <a:picLocks noChangeAspect="1" noChangeArrowheads="1"/>
          </p:cNvPicPr>
          <p:nvPr/>
        </p:nvPicPr>
        <p:blipFill>
          <a:blip r:embed="rId8" cstate="print"/>
          <a:srcRect/>
          <a:stretch>
            <a:fillRect/>
          </a:stretch>
        </p:blipFill>
        <p:spPr bwMode="auto">
          <a:xfrm>
            <a:off x="7679082" y="911697"/>
            <a:ext cx="744774" cy="374448"/>
          </a:xfrm>
          <a:prstGeom prst="rect">
            <a:avLst/>
          </a:prstGeom>
          <a:noFill/>
          <a:ln w="25400">
            <a:solidFill>
              <a:schemeClr val="tx1"/>
            </a:solidFill>
            <a:miter lim="800000"/>
            <a:headEnd/>
            <a:tailEnd/>
          </a:ln>
          <a:effectLst/>
        </p:spPr>
      </p:pic>
      <p:cxnSp>
        <p:nvCxnSpPr>
          <p:cNvPr id="56" name="Straight Arrow Connector 55">
            <a:extLst>
              <a:ext uri="{FF2B5EF4-FFF2-40B4-BE49-F238E27FC236}">
                <a16:creationId xmlns:a16="http://schemas.microsoft.com/office/drawing/2014/main" id="{ECC17902-5A5B-4F59-8D3C-265A6F0F389F}"/>
              </a:ext>
            </a:extLst>
          </p:cNvPr>
          <p:cNvCxnSpPr>
            <a:cxnSpLocks/>
          </p:cNvCxnSpPr>
          <p:nvPr/>
        </p:nvCxnSpPr>
        <p:spPr bwMode="auto">
          <a:xfrm>
            <a:off x="5152069" y="1848560"/>
            <a:ext cx="1292536" cy="0"/>
          </a:xfrm>
          <a:prstGeom prst="straightConnector1">
            <a:avLst/>
          </a:prstGeom>
          <a:solidFill>
            <a:schemeClr val="accent1"/>
          </a:solidFill>
          <a:ln w="28575" cap="flat" cmpd="sng" algn="ctr">
            <a:solidFill>
              <a:srgbClr val="008000"/>
            </a:solidFill>
            <a:prstDash val="solid"/>
            <a:round/>
            <a:headEnd type="none" w="med" len="med"/>
            <a:tailEnd type="triangle" w="lg" len="lg"/>
          </a:ln>
          <a:effectLst/>
        </p:spPr>
      </p:cxnSp>
      <p:cxnSp>
        <p:nvCxnSpPr>
          <p:cNvPr id="58" name="Straight Arrow Connector 57">
            <a:extLst>
              <a:ext uri="{FF2B5EF4-FFF2-40B4-BE49-F238E27FC236}">
                <a16:creationId xmlns:a16="http://schemas.microsoft.com/office/drawing/2014/main" id="{99D5F0E2-EA2C-4355-8347-3CC990BBA7D8}"/>
              </a:ext>
            </a:extLst>
          </p:cNvPr>
          <p:cNvCxnSpPr>
            <a:cxnSpLocks/>
          </p:cNvCxnSpPr>
          <p:nvPr/>
        </p:nvCxnSpPr>
        <p:spPr bwMode="auto">
          <a:xfrm>
            <a:off x="3724712" y="2970360"/>
            <a:ext cx="0" cy="953892"/>
          </a:xfrm>
          <a:prstGeom prst="straightConnector1">
            <a:avLst/>
          </a:prstGeom>
          <a:solidFill>
            <a:schemeClr val="accent1"/>
          </a:solidFill>
          <a:ln w="28575" cap="flat" cmpd="sng" algn="ctr">
            <a:solidFill>
              <a:srgbClr val="008000"/>
            </a:solidFill>
            <a:prstDash val="solid"/>
            <a:round/>
            <a:headEnd type="none" w="med" len="med"/>
            <a:tailEnd type="triangle" w="lg" len="lg"/>
          </a:ln>
          <a:effectLst/>
        </p:spPr>
      </p:cxnSp>
      <p:graphicFrame>
        <p:nvGraphicFramePr>
          <p:cNvPr id="63" name="Object 2">
            <a:extLst>
              <a:ext uri="{FF2B5EF4-FFF2-40B4-BE49-F238E27FC236}">
                <a16:creationId xmlns:a16="http://schemas.microsoft.com/office/drawing/2014/main" id="{FE1D5A5F-5E2B-4154-A2A7-B1EE9EDE4B54}"/>
              </a:ext>
            </a:extLst>
          </p:cNvPr>
          <p:cNvGraphicFramePr>
            <a:graphicFrameLocks noChangeAspect="1"/>
          </p:cNvGraphicFramePr>
          <p:nvPr/>
        </p:nvGraphicFramePr>
        <p:xfrm>
          <a:off x="2214952" y="3590374"/>
          <a:ext cx="2325353" cy="1029736"/>
        </p:xfrm>
        <a:graphic>
          <a:graphicData uri="http://schemas.openxmlformats.org/presentationml/2006/ole">
            <mc:AlternateContent xmlns:mc="http://schemas.openxmlformats.org/markup-compatibility/2006">
              <mc:Choice xmlns:v="urn:schemas-microsoft-com:vml" Requires="v">
                <p:oleObj spid="_x0000_s193547" name="CS ChemDraw Drawing" r:id="rId9" imgW="4914529" imgH="2175930" progId="ChemDraw.Document.6.0">
                  <p:embed/>
                </p:oleObj>
              </mc:Choice>
              <mc:Fallback>
                <p:oleObj name="CS ChemDraw Drawing" r:id="rId9" imgW="4914529" imgH="2175930" progId="ChemDraw.Document.6.0">
                  <p:embed/>
                  <p:pic>
                    <p:nvPicPr>
                      <p:cNvPr id="63" name="Object 2">
                        <a:extLst>
                          <a:ext uri="{FF2B5EF4-FFF2-40B4-BE49-F238E27FC236}">
                            <a16:creationId xmlns:a16="http://schemas.microsoft.com/office/drawing/2014/main" id="{FE1D5A5F-5E2B-4154-A2A7-B1EE9EDE4B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952" y="3590374"/>
                        <a:ext cx="2325353" cy="1029736"/>
                      </a:xfrm>
                      <a:prstGeom prst="rect">
                        <a:avLst/>
                      </a:prstGeom>
                      <a:noFill/>
                      <a:ln>
                        <a:noFill/>
                      </a:ln>
                      <a:effectLst/>
                    </p:spPr>
                  </p:pic>
                </p:oleObj>
              </mc:Fallback>
            </mc:AlternateContent>
          </a:graphicData>
        </a:graphic>
      </p:graphicFrame>
      <p:sp>
        <p:nvSpPr>
          <p:cNvPr id="83" name="TextBox 82">
            <a:extLst>
              <a:ext uri="{FF2B5EF4-FFF2-40B4-BE49-F238E27FC236}">
                <a16:creationId xmlns:a16="http://schemas.microsoft.com/office/drawing/2014/main" id="{0EDFD217-EC15-4CA5-A16B-6D64761338EA}"/>
              </a:ext>
            </a:extLst>
          </p:cNvPr>
          <p:cNvSpPr txBox="1"/>
          <p:nvPr/>
        </p:nvSpPr>
        <p:spPr>
          <a:xfrm>
            <a:off x="2214952" y="3125565"/>
            <a:ext cx="1782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a:ea typeface="+mn-ea"/>
                <a:cs typeface="+mn-cs"/>
              </a:rPr>
              <a:t>Computer-Aided Molecular Design</a:t>
            </a:r>
          </a:p>
        </p:txBody>
      </p:sp>
      <p:graphicFrame>
        <p:nvGraphicFramePr>
          <p:cNvPr id="84" name="Object 83">
            <a:extLst>
              <a:ext uri="{FF2B5EF4-FFF2-40B4-BE49-F238E27FC236}">
                <a16:creationId xmlns:a16="http://schemas.microsoft.com/office/drawing/2014/main" id="{3DCB7238-EE29-4816-890F-154B287D44C5}"/>
              </a:ext>
            </a:extLst>
          </p:cNvPr>
          <p:cNvGraphicFramePr>
            <a:graphicFrameLocks noChangeAspect="1"/>
          </p:cNvGraphicFramePr>
          <p:nvPr/>
        </p:nvGraphicFramePr>
        <p:xfrm>
          <a:off x="6605215" y="3590374"/>
          <a:ext cx="2970486" cy="930651"/>
        </p:xfrm>
        <a:graphic>
          <a:graphicData uri="http://schemas.openxmlformats.org/presentationml/2006/ole">
            <mc:AlternateContent xmlns:mc="http://schemas.openxmlformats.org/markup-compatibility/2006">
              <mc:Choice xmlns:v="urn:schemas-microsoft-com:vml" Requires="v">
                <p:oleObj spid="_x0000_s193548" name="CS ChemDraw Drawing" r:id="rId11" imgW="5795523" imgH="1822330" progId="ChemDraw.Document.6.0">
                  <p:embed/>
                </p:oleObj>
              </mc:Choice>
              <mc:Fallback>
                <p:oleObj name="CS ChemDraw Drawing" r:id="rId11" imgW="5795523" imgH="1822330" progId="ChemDraw.Document.6.0">
                  <p:embed/>
                  <p:pic>
                    <p:nvPicPr>
                      <p:cNvPr id="84" name="Object 83">
                        <a:extLst>
                          <a:ext uri="{FF2B5EF4-FFF2-40B4-BE49-F238E27FC236}">
                            <a16:creationId xmlns:a16="http://schemas.microsoft.com/office/drawing/2014/main" id="{3DCB7238-EE29-4816-890F-154B287D44C5}"/>
                          </a:ext>
                        </a:extLst>
                      </p:cNvPr>
                      <p:cNvPicPr>
                        <a:picLocks noChangeAspect="1" noChangeArrowheads="1"/>
                      </p:cNvPicPr>
                      <p:nvPr/>
                    </p:nvPicPr>
                    <p:blipFill>
                      <a:blip r:embed="rId12"/>
                      <a:srcRect/>
                      <a:stretch>
                        <a:fillRect/>
                      </a:stretch>
                    </p:blipFill>
                    <p:spPr bwMode="auto">
                      <a:xfrm>
                        <a:off x="6605215" y="3590374"/>
                        <a:ext cx="2970486" cy="930651"/>
                      </a:xfrm>
                      <a:prstGeom prst="rect">
                        <a:avLst/>
                      </a:prstGeom>
                      <a:noFill/>
                      <a:ln>
                        <a:noFill/>
                      </a:ln>
                      <a:effectLst/>
                    </p:spPr>
                  </p:pic>
                </p:oleObj>
              </mc:Fallback>
            </mc:AlternateContent>
          </a:graphicData>
        </a:graphic>
      </p:graphicFrame>
      <p:sp>
        <p:nvSpPr>
          <p:cNvPr id="85" name="TextBox 84">
            <a:extLst>
              <a:ext uri="{FF2B5EF4-FFF2-40B4-BE49-F238E27FC236}">
                <a16:creationId xmlns:a16="http://schemas.microsoft.com/office/drawing/2014/main" id="{5A30B31D-91AE-4139-B761-EDACF92CE5EB}"/>
              </a:ext>
            </a:extLst>
          </p:cNvPr>
          <p:cNvSpPr txBox="1"/>
          <p:nvPr/>
        </p:nvSpPr>
        <p:spPr>
          <a:xfrm>
            <a:off x="4700700" y="3334991"/>
            <a:ext cx="21195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a:ea typeface="+mn-ea"/>
                <a:cs typeface="+mn-cs"/>
              </a:rPr>
              <a:t>Further Molecular Modeling &amp; Bioactivity Directed Synthesis</a:t>
            </a:r>
          </a:p>
        </p:txBody>
      </p:sp>
      <p:sp>
        <p:nvSpPr>
          <p:cNvPr id="86" name="Title 1">
            <a:extLst>
              <a:ext uri="{FF2B5EF4-FFF2-40B4-BE49-F238E27FC236}">
                <a16:creationId xmlns:a16="http://schemas.microsoft.com/office/drawing/2014/main" id="{B5ED430E-0FAF-4D71-8EF6-A4D8D4E15337}"/>
              </a:ext>
            </a:extLst>
          </p:cNvPr>
          <p:cNvSpPr txBox="1">
            <a:spLocks/>
          </p:cNvSpPr>
          <p:nvPr/>
        </p:nvSpPr>
        <p:spPr>
          <a:xfrm>
            <a:off x="-208166" y="3811612"/>
            <a:ext cx="11296591" cy="48085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7FA2E6">
                  <a:lumMod val="75000"/>
                </a:srgbClr>
              </a:solidFill>
              <a:effectLst/>
              <a:uLnTx/>
              <a:uFillTx/>
              <a:latin typeface="Arial" pitchFamily="34" charset="0"/>
              <a:ea typeface="+mn-ea"/>
              <a:cs typeface="+mn-cs"/>
            </a:endParaRPr>
          </a:p>
        </p:txBody>
      </p:sp>
      <p:sp>
        <p:nvSpPr>
          <p:cNvPr id="87" name="TextBox 86">
            <a:extLst>
              <a:ext uri="{FF2B5EF4-FFF2-40B4-BE49-F238E27FC236}">
                <a16:creationId xmlns:a16="http://schemas.microsoft.com/office/drawing/2014/main" id="{13FAFB97-4E5A-42E7-A10D-9E77A16770B4}"/>
              </a:ext>
            </a:extLst>
          </p:cNvPr>
          <p:cNvSpPr txBox="1"/>
          <p:nvPr/>
        </p:nvSpPr>
        <p:spPr>
          <a:xfrm>
            <a:off x="547433" y="5523602"/>
            <a:ext cx="11097134" cy="7078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The intersection between Biology, Chemistry and Computational tools (AI, QSAR, CAMD) has been </a:t>
            </a:r>
            <a:r>
              <a:rPr kumimoji="0" lang="en-US" sz="2000" b="1" i="1"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Key</a:t>
            </a:r>
            <a:r>
              <a:rPr kumimoji="0" lang="en-US" sz="20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 to understanding and exploiting of this family of natural products</a:t>
            </a:r>
          </a:p>
        </p:txBody>
      </p:sp>
      <p:cxnSp>
        <p:nvCxnSpPr>
          <p:cNvPr id="88" name="Straight Arrow Connector 87">
            <a:extLst>
              <a:ext uri="{FF2B5EF4-FFF2-40B4-BE49-F238E27FC236}">
                <a16:creationId xmlns:a16="http://schemas.microsoft.com/office/drawing/2014/main" id="{6AD6A3FD-EDF5-434F-BFA9-D63B32A646DD}"/>
              </a:ext>
            </a:extLst>
          </p:cNvPr>
          <p:cNvCxnSpPr>
            <a:cxnSpLocks/>
          </p:cNvCxnSpPr>
          <p:nvPr/>
        </p:nvCxnSpPr>
        <p:spPr bwMode="auto">
          <a:xfrm flipH="1">
            <a:off x="6056508" y="2587658"/>
            <a:ext cx="838700" cy="654068"/>
          </a:xfrm>
          <a:prstGeom prst="straightConnector1">
            <a:avLst/>
          </a:prstGeom>
          <a:solidFill>
            <a:schemeClr val="accent1"/>
          </a:solidFill>
          <a:ln w="28575" cap="flat" cmpd="sng" algn="ctr">
            <a:solidFill>
              <a:srgbClr val="008000"/>
            </a:solidFill>
            <a:prstDash val="sysDot"/>
            <a:round/>
            <a:headEnd type="none" w="med" len="med"/>
            <a:tailEnd type="triangle" w="lg" len="lg"/>
          </a:ln>
          <a:effectLst/>
        </p:spPr>
      </p:cxnSp>
      <p:sp>
        <p:nvSpPr>
          <p:cNvPr id="89" name="TextBox 88">
            <a:extLst>
              <a:ext uri="{FF2B5EF4-FFF2-40B4-BE49-F238E27FC236}">
                <a16:creationId xmlns:a16="http://schemas.microsoft.com/office/drawing/2014/main" id="{2D044B4C-F13C-47D4-B4D1-29C7199D1587}"/>
              </a:ext>
            </a:extLst>
          </p:cNvPr>
          <p:cNvSpPr txBox="1"/>
          <p:nvPr/>
        </p:nvSpPr>
        <p:spPr>
          <a:xfrm>
            <a:off x="7541579" y="3396552"/>
            <a:ext cx="9797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a:ea typeface="+mn-ea"/>
                <a:cs typeface="+mn-cs"/>
              </a:rPr>
              <a:t>7 years</a:t>
            </a:r>
          </a:p>
        </p:txBody>
      </p:sp>
      <p:graphicFrame>
        <p:nvGraphicFramePr>
          <p:cNvPr id="90" name="Object 89">
            <a:extLst>
              <a:ext uri="{FF2B5EF4-FFF2-40B4-BE49-F238E27FC236}">
                <a16:creationId xmlns:a16="http://schemas.microsoft.com/office/drawing/2014/main" id="{856A5207-3E62-42DC-8912-EDB3AB7A0963}"/>
              </a:ext>
            </a:extLst>
          </p:cNvPr>
          <p:cNvGraphicFramePr>
            <a:graphicFrameLocks noChangeAspect="1"/>
          </p:cNvGraphicFramePr>
          <p:nvPr/>
        </p:nvGraphicFramePr>
        <p:xfrm>
          <a:off x="2711984" y="1546377"/>
          <a:ext cx="2283728" cy="1574182"/>
        </p:xfrm>
        <a:graphic>
          <a:graphicData uri="http://schemas.openxmlformats.org/presentationml/2006/ole">
            <mc:AlternateContent xmlns:mc="http://schemas.openxmlformats.org/markup-compatibility/2006">
              <mc:Choice xmlns:v="urn:schemas-microsoft-com:vml" Requires="v">
                <p:oleObj spid="_x0000_s193549" name="CS ChemDraw Drawing" r:id="rId13" imgW="4673870" imgH="3221427" progId="ChemDraw.Document.6.0">
                  <p:embed/>
                </p:oleObj>
              </mc:Choice>
              <mc:Fallback>
                <p:oleObj name="CS ChemDraw Drawing" r:id="rId13" imgW="4673870" imgH="3221427" progId="ChemDraw.Document.6.0">
                  <p:embed/>
                  <p:pic>
                    <p:nvPicPr>
                      <p:cNvPr id="90" name="Object 89">
                        <a:extLst>
                          <a:ext uri="{FF2B5EF4-FFF2-40B4-BE49-F238E27FC236}">
                            <a16:creationId xmlns:a16="http://schemas.microsoft.com/office/drawing/2014/main" id="{856A5207-3E62-42DC-8912-EDB3AB7A0963}"/>
                          </a:ext>
                        </a:extLst>
                      </p:cNvPr>
                      <p:cNvPicPr/>
                      <p:nvPr/>
                    </p:nvPicPr>
                    <p:blipFill>
                      <a:blip r:embed="rId14"/>
                      <a:stretch>
                        <a:fillRect/>
                      </a:stretch>
                    </p:blipFill>
                    <p:spPr>
                      <a:xfrm>
                        <a:off x="2711984" y="1546377"/>
                        <a:ext cx="2283728" cy="1574182"/>
                      </a:xfrm>
                      <a:prstGeom prst="rect">
                        <a:avLst/>
                      </a:prstGeom>
                    </p:spPr>
                  </p:pic>
                </p:oleObj>
              </mc:Fallback>
            </mc:AlternateContent>
          </a:graphicData>
        </a:graphic>
      </p:graphicFrame>
      <p:sp>
        <p:nvSpPr>
          <p:cNvPr id="93" name="TextBox 92">
            <a:extLst>
              <a:ext uri="{FF2B5EF4-FFF2-40B4-BE49-F238E27FC236}">
                <a16:creationId xmlns:a16="http://schemas.microsoft.com/office/drawing/2014/main" id="{0FDBB574-6362-434E-AF74-F40ADF7633CF}"/>
              </a:ext>
            </a:extLst>
          </p:cNvPr>
          <p:cNvSpPr txBox="1"/>
          <p:nvPr/>
        </p:nvSpPr>
        <p:spPr>
          <a:xfrm>
            <a:off x="9814405" y="1593651"/>
            <a:ext cx="15992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Classical QSAR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Genetic Algorithms</a:t>
            </a:r>
          </a:p>
        </p:txBody>
      </p:sp>
      <p:cxnSp>
        <p:nvCxnSpPr>
          <p:cNvPr id="94" name="Straight Arrow Connector 93">
            <a:extLst>
              <a:ext uri="{FF2B5EF4-FFF2-40B4-BE49-F238E27FC236}">
                <a16:creationId xmlns:a16="http://schemas.microsoft.com/office/drawing/2014/main" id="{48EDC4DD-AD3D-48B2-8E74-CD3237813618}"/>
              </a:ext>
            </a:extLst>
          </p:cNvPr>
          <p:cNvCxnSpPr>
            <a:cxnSpLocks/>
          </p:cNvCxnSpPr>
          <p:nvPr/>
        </p:nvCxnSpPr>
        <p:spPr bwMode="auto">
          <a:xfrm flipH="1">
            <a:off x="9218504" y="1848560"/>
            <a:ext cx="577432" cy="6701"/>
          </a:xfrm>
          <a:prstGeom prst="straightConnector1">
            <a:avLst/>
          </a:prstGeom>
          <a:solidFill>
            <a:schemeClr val="accent1"/>
          </a:solidFill>
          <a:ln w="28575" cap="flat" cmpd="sng" algn="ctr">
            <a:solidFill>
              <a:srgbClr val="008000"/>
            </a:solidFill>
            <a:prstDash val="solid"/>
            <a:round/>
            <a:headEnd type="none" w="med" len="med"/>
            <a:tailEnd type="triangle" w="lg" len="lg"/>
          </a:ln>
          <a:effectLst/>
        </p:spPr>
      </p:cxnSp>
      <p:sp>
        <p:nvSpPr>
          <p:cNvPr id="95" name="TextBox 94">
            <a:extLst>
              <a:ext uri="{FF2B5EF4-FFF2-40B4-BE49-F238E27FC236}">
                <a16:creationId xmlns:a16="http://schemas.microsoft.com/office/drawing/2014/main" id="{85F64F98-27F2-4AB2-BCAD-1DECC7C0A40F}"/>
              </a:ext>
            </a:extLst>
          </p:cNvPr>
          <p:cNvSpPr txBox="1"/>
          <p:nvPr/>
        </p:nvSpPr>
        <p:spPr>
          <a:xfrm>
            <a:off x="8423856" y="4628900"/>
            <a:ext cx="35720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Crouse et al. 2018 </a:t>
            </a:r>
            <a:r>
              <a:rPr kumimoji="0" lang="en-US" sz="1200" b="0" i="1" u="none" strike="noStrike" kern="1200" cap="none" spc="0" normalizeH="0" baseline="0" noProof="0" dirty="0">
                <a:ln>
                  <a:noFill/>
                </a:ln>
                <a:solidFill>
                  <a:prstClr val="black"/>
                </a:solidFill>
                <a:effectLst/>
                <a:uLnTx/>
                <a:uFillTx/>
                <a:latin typeface="Arial"/>
                <a:ea typeface="+mn-ea"/>
                <a:cs typeface="+mn-cs"/>
              </a:rPr>
              <a:t>Sci. Reports</a:t>
            </a:r>
            <a:r>
              <a:rPr kumimoji="0" lang="en-US" sz="1200" b="0" i="0" u="none" strike="noStrike" kern="1200" cap="none" spc="0" normalizeH="0" baseline="0" noProof="0" dirty="0">
                <a:ln>
                  <a:noFill/>
                </a:ln>
                <a:solidFill>
                  <a:prstClr val="black"/>
                </a:solidFill>
                <a:effectLst/>
                <a:uLnTx/>
                <a:uFillTx/>
                <a:latin typeface="Arial"/>
                <a:ea typeface="+mn-ea"/>
                <a:cs typeface="+mn-cs"/>
              </a:rPr>
              <a:t>, 8-4861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2019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75, 309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2020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 submitted</a:t>
            </a:r>
          </a:p>
        </p:txBody>
      </p:sp>
      <p:sp>
        <p:nvSpPr>
          <p:cNvPr id="96" name="TextBox 95">
            <a:extLst>
              <a:ext uri="{FF2B5EF4-FFF2-40B4-BE49-F238E27FC236}">
                <a16:creationId xmlns:a16="http://schemas.microsoft.com/office/drawing/2014/main" id="{927979AB-E4F5-4012-A334-482DB8C88406}"/>
              </a:ext>
            </a:extLst>
          </p:cNvPr>
          <p:cNvSpPr txBox="1"/>
          <p:nvPr/>
        </p:nvSpPr>
        <p:spPr>
          <a:xfrm>
            <a:off x="9597981" y="3617704"/>
            <a:ext cx="1868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Photostable triaryl spinosyn mimic</a:t>
            </a:r>
          </a:p>
        </p:txBody>
      </p:sp>
      <p:sp>
        <p:nvSpPr>
          <p:cNvPr id="39" name="TextBox 38">
            <a:extLst>
              <a:ext uri="{FF2B5EF4-FFF2-40B4-BE49-F238E27FC236}">
                <a16:creationId xmlns:a16="http://schemas.microsoft.com/office/drawing/2014/main" id="{BE4133C9-8FB4-4845-B9B6-D56648FA2DED}"/>
              </a:ext>
            </a:extLst>
          </p:cNvPr>
          <p:cNvSpPr txBox="1"/>
          <p:nvPr/>
        </p:nvSpPr>
        <p:spPr>
          <a:xfrm>
            <a:off x="8827983" y="2080755"/>
            <a:ext cx="35720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2001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57, 896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2020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 submitted</a:t>
            </a:r>
          </a:p>
        </p:txBody>
      </p:sp>
      <p:sp>
        <p:nvSpPr>
          <p:cNvPr id="40" name="TextBox 39">
            <a:extLst>
              <a:ext uri="{FF2B5EF4-FFF2-40B4-BE49-F238E27FC236}">
                <a16:creationId xmlns:a16="http://schemas.microsoft.com/office/drawing/2014/main" id="{835C885A-D630-493A-8157-B457AB0FDF2E}"/>
              </a:ext>
            </a:extLst>
          </p:cNvPr>
          <p:cNvSpPr txBox="1"/>
          <p:nvPr/>
        </p:nvSpPr>
        <p:spPr>
          <a:xfrm>
            <a:off x="6433507" y="2814609"/>
            <a:ext cx="144090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00000"/>
                </a:solidFill>
                <a:effectLst/>
                <a:uLnTx/>
                <a:uFillTx/>
                <a:latin typeface="Arial"/>
                <a:ea typeface="ＭＳ Ｐゴシック"/>
                <a:cs typeface="+mn-cs"/>
              </a:rPr>
              <a:t>Learnings from spinosyn SAR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srgbClr val="000000"/>
              </a:solidFill>
              <a:effectLst/>
              <a:uLnTx/>
              <a:uFillTx/>
              <a:latin typeface="Arial"/>
              <a:ea typeface="ＭＳ Ｐゴシック"/>
              <a:cs typeface="+mn-cs"/>
            </a:endParaRPr>
          </a:p>
        </p:txBody>
      </p:sp>
      <p:sp>
        <p:nvSpPr>
          <p:cNvPr id="41" name="Footer Placeholder 2">
            <a:extLst>
              <a:ext uri="{FF2B5EF4-FFF2-40B4-BE49-F238E27FC236}">
                <a16:creationId xmlns:a16="http://schemas.microsoft.com/office/drawing/2014/main" id="{5987F473-A63F-478A-8E17-1FD792D0157A}"/>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42" name="Text Box 14">
            <a:extLst>
              <a:ext uri="{FF2B5EF4-FFF2-40B4-BE49-F238E27FC236}">
                <a16:creationId xmlns:a16="http://schemas.microsoft.com/office/drawing/2014/main" id="{4701595F-02B3-4187-BEB7-DDC145577C59}"/>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uLnTx/>
                <a:uFillTx/>
                <a:latin typeface="Arial" pitchFamily="34" charset="0"/>
                <a:ea typeface="+mn-ea"/>
                <a:cs typeface="+mn-cs"/>
              </a:rPr>
              <a:t>Pathway to Spinosyns &amp; Spinosyn Mimics  </a:t>
            </a:r>
          </a:p>
        </p:txBody>
      </p:sp>
    </p:spTree>
    <p:custDataLst>
      <p:tags r:id="rId2"/>
    </p:custDataLst>
    <p:extLst>
      <p:ext uri="{BB962C8B-B14F-4D97-AF65-F5344CB8AC3E}">
        <p14:creationId xmlns:p14="http://schemas.microsoft.com/office/powerpoint/2010/main" val="153067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500"/>
                                        <p:tgtEl>
                                          <p:spTgt spid="7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nodeType="with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500"/>
                                        <p:tgtEl>
                                          <p:spTgt spid="9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par>
                                <p:cTn id="35" presetID="10"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500"/>
                                        <p:tgtEl>
                                          <p:spTgt spid="9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500"/>
                                        <p:tgtEl>
                                          <p:spTgt spid="6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par>
                                <p:cTn id="49" presetID="10"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childTnLst>
                                </p:cTn>
                              </p:par>
                              <p:par>
                                <p:cTn id="57" presetID="10"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5"/>
                                        </p:tgtEl>
                                        <p:attrNameLst>
                                          <p:attrName>style.visibility</p:attrName>
                                        </p:attrNameLst>
                                      </p:cBhvr>
                                      <p:to>
                                        <p:strVal val="visible"/>
                                      </p:to>
                                    </p:set>
                                    <p:animEffect transition="in" filter="fade">
                                      <p:cBhvr>
                                        <p:cTn id="62" dur="500"/>
                                        <p:tgtEl>
                                          <p:spTgt spid="8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fade">
                                      <p:cBhvr>
                                        <p:cTn id="65" dur="500"/>
                                        <p:tgtEl>
                                          <p:spTgt spid="8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95"/>
                                        </p:tgtEl>
                                        <p:attrNameLst>
                                          <p:attrName>style.visibility</p:attrName>
                                        </p:attrNameLst>
                                      </p:cBhvr>
                                      <p:to>
                                        <p:strVal val="visible"/>
                                      </p:to>
                                    </p:set>
                                    <p:animEffect transition="in" filter="fade">
                                      <p:cBhvr>
                                        <p:cTn id="68" dur="500"/>
                                        <p:tgtEl>
                                          <p:spTgt spid="9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500"/>
                                        <p:tgtEl>
                                          <p:spTgt spid="96"/>
                                        </p:tgtEl>
                                      </p:cBhvr>
                                    </p:animEffect>
                                  </p:childTnLst>
                                </p:cTn>
                              </p:par>
                              <p:par>
                                <p:cTn id="72" presetID="10" presetClass="entr" presetSubtype="0" fill="hold" nodeType="withEffect">
                                  <p:stCondLst>
                                    <p:cond delay="0"/>
                                  </p:stCondLst>
                                  <p:childTnLst>
                                    <p:set>
                                      <p:cBhvr>
                                        <p:cTn id="73" dur="1" fill="hold">
                                          <p:stCondLst>
                                            <p:cond delay="0"/>
                                          </p:stCondLst>
                                        </p:cTn>
                                        <p:tgtEl>
                                          <p:spTgt spid="88"/>
                                        </p:tgtEl>
                                        <p:attrNameLst>
                                          <p:attrName>style.visibility</p:attrName>
                                        </p:attrNameLst>
                                      </p:cBhvr>
                                      <p:to>
                                        <p:strVal val="visible"/>
                                      </p:to>
                                    </p:set>
                                    <p:animEffect transition="in" filter="fade">
                                      <p:cBhvr>
                                        <p:cTn id="74" dur="500"/>
                                        <p:tgtEl>
                                          <p:spTgt spid="8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72" grpId="0"/>
      <p:bldP spid="69" grpId="0" animBg="1"/>
      <p:bldP spid="74" grpId="0" animBg="1"/>
      <p:bldP spid="78" grpId="0"/>
      <p:bldP spid="81" grpId="0"/>
      <p:bldP spid="83" grpId="0"/>
      <p:bldP spid="85" grpId="0"/>
      <p:bldP spid="87" grpId="0"/>
      <p:bldP spid="89" grpId="0"/>
      <p:bldP spid="93" grpId="0"/>
      <p:bldP spid="95" grpId="0"/>
      <p:bldP spid="96" grpId="0"/>
      <p:bldP spid="39" grpId="0"/>
      <p:bldP spid="4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805E43-FEA4-4993-936D-F49599162E0D}"/>
              </a:ext>
            </a:extLst>
          </p:cNvPr>
          <p:cNvSpPr>
            <a:spLocks noGrp="1"/>
          </p:cNvSpPr>
          <p:nvPr>
            <p:ph idx="1"/>
          </p:nvPr>
        </p:nvSpPr>
        <p:spPr>
          <a:xfrm>
            <a:off x="467419" y="1093100"/>
            <a:ext cx="11447213" cy="5499967"/>
          </a:xfrm>
        </p:spPr>
        <p:txBody>
          <a:bodyPr wrap="square">
            <a:spAutoFit/>
          </a:bodyPr>
          <a:lstStyle/>
          <a:p>
            <a:pPr marL="342900" indent="-342900">
              <a:buFont typeface="Arial" panose="020B0604020202020204" pitchFamily="34" charset="0"/>
              <a:buChar char="•"/>
            </a:pPr>
            <a:r>
              <a:rPr lang="en-US" sz="2000" b="1" dirty="0"/>
              <a:t>There are driving forces creating opportunities for innovation in crop protection </a:t>
            </a:r>
          </a:p>
          <a:p>
            <a:pPr marL="342900" indent="-342900">
              <a:buFont typeface="Arial" panose="020B0604020202020204" pitchFamily="34" charset="0"/>
              <a:buChar char="•"/>
            </a:pPr>
            <a:r>
              <a:rPr lang="en-US" sz="2000" b="1" dirty="0"/>
              <a:t>Corteva incorporates sustainability into the discovery process towards new crop protection solutions</a:t>
            </a:r>
          </a:p>
          <a:p>
            <a:pPr marL="342900" indent="-342900">
              <a:buFont typeface="Arial" panose="020B0604020202020204" pitchFamily="34" charset="0"/>
              <a:buChar char="•"/>
            </a:pPr>
            <a:r>
              <a:rPr lang="en-US" sz="2000" b="1" dirty="0"/>
              <a:t>The story of the natural product spinosyn insecticides and the pursuit of synthetic spinosyn mimics exemplifies:</a:t>
            </a:r>
          </a:p>
          <a:p>
            <a:pPr marL="800100" lvl="2" indent="-342900"/>
            <a:r>
              <a:rPr lang="en-US" sz="2000" b="1" dirty="0"/>
              <a:t>Natural Products have been and remain an excellent source and inspiration for new crop protection compounds</a:t>
            </a:r>
          </a:p>
          <a:p>
            <a:pPr marL="1028700" lvl="3" indent="-342900"/>
            <a:r>
              <a:rPr lang="en-US" sz="1800" b="1" dirty="0"/>
              <a:t>“Nature inspired and built by humans”</a:t>
            </a:r>
          </a:p>
          <a:p>
            <a:pPr marL="1028700" lvl="3" indent="-342900"/>
            <a:r>
              <a:rPr lang="en-US" sz="1800" b="1" dirty="0"/>
              <a:t>Even complex macrolide NPs can be simplified </a:t>
            </a:r>
          </a:p>
          <a:p>
            <a:pPr marL="1028700" lvl="3" indent="-342900"/>
            <a:r>
              <a:rPr lang="en-US" sz="1800" b="1" dirty="0"/>
              <a:t>Computational tools can open the door to new possibilities</a:t>
            </a:r>
          </a:p>
          <a:p>
            <a:pPr marL="342900" indent="-342900">
              <a:buFont typeface="Arial" panose="020B0604020202020204" pitchFamily="34" charset="0"/>
              <a:buChar char="•"/>
            </a:pPr>
            <a:r>
              <a:rPr lang="en-US" sz="2000" b="1" dirty="0"/>
              <a:t>The discovery pathway is challenging….but fun!</a:t>
            </a:r>
          </a:p>
          <a:p>
            <a:pPr marL="571500" lvl="1" indent="-342900"/>
            <a:r>
              <a:rPr lang="en-US" sz="2000" b="1" dirty="0"/>
              <a:t>Ask a different question. Be persistent. Innovate. Collaboration is key</a:t>
            </a:r>
          </a:p>
          <a:p>
            <a:pPr marL="342900" indent="-342900">
              <a:buFont typeface="Arial" panose="020B0604020202020204" pitchFamily="34" charset="0"/>
              <a:buChar char="•"/>
            </a:pPr>
            <a:endParaRPr lang="en-US" sz="2400" dirty="0"/>
          </a:p>
        </p:txBody>
      </p:sp>
      <p:sp>
        <p:nvSpPr>
          <p:cNvPr id="2" name="Slide Number Placeholder 1">
            <a:extLst>
              <a:ext uri="{FF2B5EF4-FFF2-40B4-BE49-F238E27FC236}">
                <a16:creationId xmlns:a16="http://schemas.microsoft.com/office/drawing/2014/main" id="{FD10E7B5-A925-4F80-8B9C-AF0CB7D54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2">
            <a:extLst>
              <a:ext uri="{FF2B5EF4-FFF2-40B4-BE49-F238E27FC236}">
                <a16:creationId xmlns:a16="http://schemas.microsoft.com/office/drawing/2014/main" id="{0AC8A0C4-1084-4066-AA0F-9A456CE9B338}"/>
              </a:ext>
            </a:extLst>
          </p:cNvPr>
          <p:cNvSpPr txBox="1">
            <a:spLocks/>
          </p:cNvSpPr>
          <p:nvPr/>
        </p:nvSpPr>
        <p:spPr bwMode="white">
          <a:xfrm>
            <a:off x="7406640" y="6492240"/>
            <a:ext cx="4114800" cy="182880"/>
          </a:xfrm>
          <a:prstGeom prst="rect">
            <a:avLst/>
          </a:prstGeom>
        </p:spPr>
        <p:txBody>
          <a:bodyPr vert="horz" lIns="0" tIns="0" rIns="0" bIns="0" rtlCol="0" anchor="b"/>
          <a:lstStyle>
            <a:defPPr>
              <a:defRPr lang="en-US"/>
            </a:defPPr>
            <a:lvl1pPr marL="0" algn="r" defTabSz="914400" rtl="0" eaLnBrk="1" latinLnBrk="0" hangingPunct="1">
              <a:defRPr sz="1000" i="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solidFill>
                <a:effectLst/>
                <a:uLnTx/>
                <a:uFillTx/>
                <a:latin typeface="Arial"/>
                <a:ea typeface="+mn-ea"/>
                <a:cs typeface="+mn-cs"/>
              </a:rPr>
              <a:t>Approved for External Release</a:t>
            </a:r>
            <a:endParaRPr kumimoji="0" lang="en-US" sz="1000" b="0" i="1" u="none" strike="noStrike" kern="1200" cap="none" spc="0" normalizeH="0" baseline="0" noProof="0" dirty="0">
              <a:ln>
                <a:noFill/>
              </a:ln>
              <a:solidFill>
                <a:prstClr val="white"/>
              </a:solidFill>
              <a:effectLst/>
              <a:uLnTx/>
              <a:uFillTx/>
              <a:latin typeface="Arial"/>
              <a:ea typeface="+mn-ea"/>
              <a:cs typeface="+mn-cs"/>
            </a:endParaRPr>
          </a:p>
        </p:txBody>
      </p:sp>
      <p:sp>
        <p:nvSpPr>
          <p:cNvPr id="6" name="Text Box 14">
            <a:extLst>
              <a:ext uri="{FF2B5EF4-FFF2-40B4-BE49-F238E27FC236}">
                <a16:creationId xmlns:a16="http://schemas.microsoft.com/office/drawing/2014/main" id="{C05C4238-E8F5-4CB8-8C27-1909759B6817}"/>
              </a:ext>
            </a:extLst>
          </p:cNvPr>
          <p:cNvSpPr txBox="1">
            <a:spLocks noChangeArrowheads="1"/>
          </p:cNvSpPr>
          <p:nvPr/>
        </p:nvSpPr>
        <p:spPr bwMode="auto">
          <a:xfrm>
            <a:off x="326966" y="416488"/>
            <a:ext cx="11073345" cy="5232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
                <a:srgbClr val="E7E6E6"/>
              </a:buClr>
              <a:buSzPct val="75000"/>
              <a:buFont typeface="Wingdings" panose="05000000000000000000" pitchFamily="2" charset="2"/>
              <a:buNone/>
              <a:tabLst/>
              <a:defRPr/>
            </a:pPr>
            <a:r>
              <a:rPr kumimoji="0" lang="en-US" sz="2800" b="1" i="0" u="none" strike="noStrike" kern="1200" cap="none" spc="0" normalizeH="0" baseline="0" noProof="0" dirty="0">
                <a:ln>
                  <a:noFill/>
                </a:ln>
                <a:solidFill>
                  <a:srgbClr val="7FA2E6">
                    <a:lumMod val="75000"/>
                  </a:srgbClr>
                </a:solidFill>
                <a:effectLst/>
                <a:uLnTx/>
                <a:uFillTx/>
                <a:latin typeface="Arial" pitchFamily="34" charset="0"/>
                <a:ea typeface="+mn-ea"/>
                <a:cs typeface="+mn-cs"/>
              </a:rPr>
              <a:t>Summary</a:t>
            </a:r>
          </a:p>
        </p:txBody>
      </p:sp>
    </p:spTree>
    <p:extLst>
      <p:ext uri="{BB962C8B-B14F-4D97-AF65-F5344CB8AC3E}">
        <p14:creationId xmlns:p14="http://schemas.microsoft.com/office/powerpoint/2010/main" val="2620390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9123237" y="2401267"/>
            <a:ext cx="3088212" cy="2769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External </a:t>
            </a:r>
            <a:endParaRPr kumimoji="0" lang="en-US" sz="1400" b="0" i="0" u="none" strike="noStrike" kern="1200" cap="none" spc="0" normalizeH="0" baseline="0" noProof="0" dirty="0">
              <a:ln>
                <a:noFill/>
              </a:ln>
              <a:solidFill>
                <a:srgbClr val="7FA2E6">
                  <a:lumMod val="7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Rob Bryant (Agranova)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David Mota-Sanchez (MSU)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Herb Kirst (Lilly)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Trent Perry (U Melbourne,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Jon Mynderse (Lilly)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Richard Baltz (Lilly)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Bruce Hammock (UC Davis)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Casida (UC Berkeley)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Steve Duke (USDA / Ole Miss)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Clark (U Mass)</a:t>
            </a:r>
            <a:endParaRPr kumimoji="0" lang="en-US" sz="1333"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Eddie Chio (Elanco)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IRAC </a:t>
            </a:r>
          </a:p>
        </p:txBody>
      </p:sp>
      <p:sp>
        <p:nvSpPr>
          <p:cNvPr id="2" name="Title 1"/>
          <p:cNvSpPr>
            <a:spLocks noGrp="1"/>
          </p:cNvSpPr>
          <p:nvPr>
            <p:ph type="title"/>
          </p:nvPr>
        </p:nvSpPr>
        <p:spPr>
          <a:xfrm>
            <a:off x="154058" y="152823"/>
            <a:ext cx="7967892" cy="255285"/>
          </a:xfrm>
        </p:spPr>
        <p:txBody>
          <a:bodyPr>
            <a:noAutofit/>
          </a:bodyPr>
          <a:lstStyle/>
          <a:p>
            <a:pPr algn="l"/>
            <a:r>
              <a:rPr lang="en-US" sz="2400" dirty="0">
                <a:solidFill>
                  <a:schemeClr val="accent3">
                    <a:lumMod val="75000"/>
                  </a:schemeClr>
                </a:solidFill>
                <a:effectLst>
                  <a:outerShdw blurRad="38100" dist="38100" dir="2700000" algn="tl">
                    <a:srgbClr val="000000">
                      <a:alpha val="43137"/>
                    </a:srgbClr>
                  </a:outerShdw>
                </a:effectLst>
              </a:rPr>
              <a:t>Thanks to Corteva Agriscience Colleagues</a:t>
            </a:r>
          </a:p>
        </p:txBody>
      </p:sp>
      <p:sp>
        <p:nvSpPr>
          <p:cNvPr id="7" name="TextBox 6"/>
          <p:cNvSpPr txBox="1"/>
          <p:nvPr/>
        </p:nvSpPr>
        <p:spPr>
          <a:xfrm>
            <a:off x="7250761" y="2117031"/>
            <a:ext cx="1710176" cy="3589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Corteva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Carl Corvin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Gary Thompson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Paul Lewer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Don Hahn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CW Arnette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Kirk Brewseter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Ronda Hamm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Nick Storer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Paige Oliver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Paul Graupner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Neil Kirby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Fitt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Ken Racke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David Rauch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Anne 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Margaret Hentz</a:t>
            </a:r>
          </a:p>
        </p:txBody>
      </p:sp>
      <p:sp>
        <p:nvSpPr>
          <p:cNvPr id="9" name="TextBox 8"/>
          <p:cNvSpPr txBox="1"/>
          <p:nvPr/>
        </p:nvSpPr>
        <p:spPr>
          <a:xfrm>
            <a:off x="154058" y="469794"/>
            <a:ext cx="1455848" cy="235897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Vid Hegde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Beth Lorsbach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Bill Kleschick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Cliff Gerwick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Jeff Nelson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Tom Meade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Dan Kittle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Mark Zettler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Frank Burroughs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Kirk Dietz</a:t>
            </a:r>
          </a:p>
        </p:txBody>
      </p:sp>
      <p:sp>
        <p:nvSpPr>
          <p:cNvPr id="10" name="TextBox 9"/>
          <p:cNvSpPr txBox="1"/>
          <p:nvPr/>
        </p:nvSpPr>
        <p:spPr>
          <a:xfrm>
            <a:off x="5674288" y="505988"/>
            <a:ext cx="1944351" cy="58460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Mike Loso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Bill Lambert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Gene Tisdell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Carl DeAmicis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Erich Braun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Lindsey Horty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Zoltan Benko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Jeff Webster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Mark Pobanz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Daeuble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Kristy Bryant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Anne Buysee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Chris Lowe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Lori Lawler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Jim Turner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Tony Trullinger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Ben Nugent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Larry Creemer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Negar Garizi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Peter Johnson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Tom Barger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Bob Gajewski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Mary Pieczko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Jeff Epp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Denise Cudworth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And many more..</a:t>
            </a:r>
          </a:p>
        </p:txBody>
      </p:sp>
      <p:sp>
        <p:nvSpPr>
          <p:cNvPr id="12" name="TextBox 11"/>
          <p:cNvSpPr txBox="1"/>
          <p:nvPr/>
        </p:nvSpPr>
        <p:spPr>
          <a:xfrm>
            <a:off x="141379" y="2808662"/>
            <a:ext cx="1654620" cy="31794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Field &amp;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Greg Hanger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Luis Gomez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Mike Shaw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Jim Dripps</a:t>
            </a: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Kent Davies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Don Kelley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Jamey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Jon Babcock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Chris Longhurst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Imre Mezei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Tim Hassinger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Santosh Mangalam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Doris Paroonagian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Melissa Seibert</a:t>
            </a:r>
          </a:p>
        </p:txBody>
      </p:sp>
      <p:sp>
        <p:nvSpPr>
          <p:cNvPr id="8" name="TextBox 7"/>
          <p:cNvSpPr txBox="1"/>
          <p:nvPr/>
        </p:nvSpPr>
        <p:spPr>
          <a:xfrm>
            <a:off x="2080703" y="465678"/>
            <a:ext cx="1609736" cy="50255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Biology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Tom Sparks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Frank Wessels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Ricky Hunter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Cathy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Tom Worden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Herbert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Alice Mietl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Monica Olsen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Gerry DeBoer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Paul Schmitzer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Larry Larson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Margaret Kempe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Lenny Dintenfass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Bob Cicchillo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Paul Schmitzer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Mark Hertlein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Laura Karr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Amy Griffin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Melissa Harris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Brian Waldman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Mary Rushton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Abi Balachandran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1" u="none" strike="noStrike" kern="1200" cap="none" spc="0" normalizeH="0" baseline="0" noProof="0" dirty="0">
                <a:ln>
                  <a:noFill/>
                </a:ln>
                <a:solidFill>
                  <a:prstClr val="black"/>
                </a:solidFill>
                <a:effectLst/>
                <a:uLnTx/>
                <a:uFillTx/>
                <a:latin typeface="Arial"/>
                <a:ea typeface="+mn-ea"/>
                <a:cs typeface="+mn-cs"/>
              </a:rPr>
              <a:t>And many more …</a:t>
            </a:r>
          </a:p>
        </p:txBody>
      </p:sp>
      <p:sp>
        <p:nvSpPr>
          <p:cNvPr id="13" name="TextBox 12"/>
          <p:cNvSpPr txBox="1"/>
          <p:nvPr/>
        </p:nvSpPr>
        <p:spPr>
          <a:xfrm>
            <a:off x="9123237" y="516311"/>
            <a:ext cx="1465466" cy="17436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Regulatory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Mingming 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Sean Gehen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Nick Simmons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Bruce Hautmann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Cuff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Guomin Shan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Vince Kramer</a:t>
            </a:r>
          </a:p>
        </p:txBody>
      </p:sp>
      <p:sp>
        <p:nvSpPr>
          <p:cNvPr id="15" name="TextBox 14"/>
          <p:cNvSpPr txBox="1"/>
          <p:nvPr/>
        </p:nvSpPr>
        <p:spPr>
          <a:xfrm>
            <a:off x="3877007" y="3011996"/>
            <a:ext cx="1697901" cy="33845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Gary Crouse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Natalie Giampietro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Geno Samaritoni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Casey McLeod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Jaeck Martynow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Pete Anzeveno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Jim Hunter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Ron Hackler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Tim Johnson</a:t>
            </a: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Diana Reeves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333" b="0" i="0" u="none" strike="noStrike" kern="1200" cap="none" spc="0" normalizeH="0" baseline="0" noProof="0" dirty="0">
                <a:ln>
                  <a:noFill/>
                </a:ln>
                <a:solidFill>
                  <a:prstClr val="black"/>
                </a:solidFill>
                <a:effectLst/>
                <a:uLnTx/>
                <a:uFillTx/>
                <a:latin typeface="Arial"/>
                <a:ea typeface="+mn-ea"/>
                <a:cs typeface="+mn-cs"/>
              </a:rPr>
              <a:t>Randy Erickson</a:t>
            </a:r>
            <a:endParaRPr kumimoji="0" lang="en-US" sz="1333"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Yu Zhang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Marty Walsh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Jessica Herrick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Annette Brown</a:t>
            </a:r>
          </a:p>
        </p:txBody>
      </p:sp>
      <p:sp>
        <p:nvSpPr>
          <p:cNvPr id="16" name="TextBox 15"/>
          <p:cNvSpPr txBox="1"/>
          <p:nvPr/>
        </p:nvSpPr>
        <p:spPr>
          <a:xfrm>
            <a:off x="3855774" y="480626"/>
            <a:ext cx="1890389" cy="2564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Biochemistry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Jerry Watson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Chaoxian Geng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Ken Beavers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Jim Hasler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David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Gary Gustafson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Joel Sheets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John Skomp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CP Chang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Naliah Orr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Vince Salgado (BASF)</a:t>
            </a:r>
          </a:p>
        </p:txBody>
      </p:sp>
      <p:sp>
        <p:nvSpPr>
          <p:cNvPr id="17" name="TextBox 16"/>
          <p:cNvSpPr txBox="1"/>
          <p:nvPr/>
        </p:nvSpPr>
        <p:spPr>
          <a:xfrm>
            <a:off x="7250761" y="505988"/>
            <a:ext cx="1479892" cy="1753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7FA2E6">
                    <a:lumMod val="75000"/>
                  </a:srgbClr>
                </a:solidFill>
                <a:effectLst/>
                <a:uLnTx/>
                <a:uFillTx/>
                <a:latin typeface="Arial"/>
                <a:ea typeface="+mn-ea"/>
                <a:cs typeface="+mn-cs"/>
              </a:rPr>
              <a:t>CAMD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black"/>
                </a:solidFill>
                <a:effectLst/>
                <a:uLnTx/>
                <a:uFillTx/>
                <a:latin typeface="Arial"/>
                <a:ea typeface="+mn-ea"/>
                <a:cs typeface="+mn-cs"/>
              </a:rPr>
              <a:t>Dave Demeter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Nick Wang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Greg Durst (Lilly)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Dan Pernich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Debby Camper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a:ea typeface="+mn-ea"/>
                <a:cs typeface="+mn-cs"/>
              </a:rPr>
              <a:t>James Ruiz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5765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176E68-7762-4955-A6D7-3B36315ACE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1">
            <a:extLst>
              <a:ext uri="{FF2B5EF4-FFF2-40B4-BE49-F238E27FC236}">
                <a16:creationId xmlns:a16="http://schemas.microsoft.com/office/drawing/2014/main" id="{C0DF2AAA-DB09-4CFF-8A54-14C3CDA5167F}"/>
              </a:ext>
            </a:extLst>
          </p:cNvPr>
          <p:cNvSpPr txBox="1">
            <a:spLocks/>
          </p:cNvSpPr>
          <p:nvPr/>
        </p:nvSpPr>
        <p:spPr>
          <a:xfrm>
            <a:off x="154058" y="152823"/>
            <a:ext cx="7967892" cy="255285"/>
          </a:xfrm>
          <a:prstGeom prst="rect">
            <a:avLst/>
          </a:prstGeom>
        </p:spPr>
        <p:txBody>
          <a:bodyPr>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j-ea"/>
                <a:cs typeface="+mj-cs"/>
              </a:rPr>
              <a:t>Additional Resources</a:t>
            </a:r>
          </a:p>
        </p:txBody>
      </p:sp>
      <p:sp>
        <p:nvSpPr>
          <p:cNvPr id="4" name="TextBox 3">
            <a:extLst>
              <a:ext uri="{FF2B5EF4-FFF2-40B4-BE49-F238E27FC236}">
                <a16:creationId xmlns:a16="http://schemas.microsoft.com/office/drawing/2014/main" id="{CA5FCCE1-D285-42C4-AB1E-91F9A86F9061}"/>
              </a:ext>
            </a:extLst>
          </p:cNvPr>
          <p:cNvSpPr txBox="1"/>
          <p:nvPr/>
        </p:nvSpPr>
        <p:spPr>
          <a:xfrm>
            <a:off x="726829" y="973015"/>
            <a:ext cx="10128739" cy="1805354"/>
          </a:xfrm>
          <a:prstGeom prst="rect">
            <a:avLst/>
          </a:prstGeom>
          <a:noFill/>
        </p:spPr>
        <p:txBody>
          <a:bodyPr wrap="none"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https://www.corteva.com/sustainability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2"/>
              </a:rPr>
              <a:t>Part 1: The Exceptional Story of Spinosyns - </a:t>
            </a:r>
            <a:r>
              <a:rPr kumimoji="0" lang="en-US" sz="1800" b="0" i="0" u="none" strike="noStrike" kern="1200" cap="none" spc="0" normalizeH="0" baseline="0" noProof="0" dirty="0" err="1">
                <a:ln>
                  <a:noFill/>
                </a:ln>
                <a:solidFill>
                  <a:srgbClr val="1A0DAB"/>
                </a:solidFill>
                <a:effectLst/>
                <a:uLnTx/>
                <a:uFillTx/>
                <a:latin typeface="Roboto" panose="02000000000000000000" pitchFamily="2" charset="0"/>
                <a:ea typeface="+mn-ea"/>
                <a:cs typeface="+mn-cs"/>
                <a:hlinkClick r:id="rId2"/>
              </a:rPr>
              <a:t>Qalcova</a:t>
            </a:r>
            <a:r>
              <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2"/>
              </a:rPr>
              <a:t>™ active</a:t>
            </a: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rPr>
              <a:t>	https://www.youtube.com/watch?v=gT4wMoNMqP4</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3"/>
              </a:rPr>
              <a:t>Part 2: The Exceptional Story of Spinosyns - </a:t>
            </a:r>
            <a:r>
              <a:rPr kumimoji="0" lang="en-US" sz="1800" b="0" i="0" u="none" strike="noStrike" kern="1200" cap="none" spc="0" normalizeH="0" baseline="0" noProof="0" dirty="0" err="1">
                <a:ln>
                  <a:noFill/>
                </a:ln>
                <a:solidFill>
                  <a:srgbClr val="1A0DAB"/>
                </a:solidFill>
                <a:effectLst/>
                <a:uLnTx/>
                <a:uFillTx/>
                <a:latin typeface="Roboto" panose="02000000000000000000" pitchFamily="2" charset="0"/>
                <a:ea typeface="+mn-ea"/>
                <a:cs typeface="+mn-cs"/>
                <a:hlinkClick r:id="rId3"/>
              </a:rPr>
              <a:t>Jemvelva</a:t>
            </a:r>
            <a:r>
              <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3"/>
              </a:rPr>
              <a:t>™ active</a:t>
            </a: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rPr>
              <a:t>	https://www.youtube.com/watch?v=MG5c35FimEs</a:t>
            </a:r>
            <a:endParaRPr kumimoji="0" lang="en-US" sz="12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54846824-3255-46AC-A349-BA04A4F64192}"/>
              </a:ext>
            </a:extLst>
          </p:cNvPr>
          <p:cNvSpPr txBox="1"/>
          <p:nvPr/>
        </p:nvSpPr>
        <p:spPr>
          <a:xfrm>
            <a:off x="726829" y="3389761"/>
            <a:ext cx="10955834" cy="258532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Review: The spinosyns, spinosad, spinetoram, and synthetic spinosyn mimics - discovery, exploration, and evolution of a natural product chemistry and the impact of computational tools. Sparks, T. C.; Crouse, G. D.; Benko, Z.; Demeter, D.; Giampietro, N. C.; Lambert, W.; Brown, A. V, </a:t>
            </a:r>
            <a:r>
              <a:rPr kumimoji="0" lang="en-US" sz="1800" b="0" i="1" u="none" strike="noStrike" kern="1200" cap="none" spc="0" normalizeH="0" baseline="0" noProof="0" dirty="0">
                <a:ln>
                  <a:noFill/>
                </a:ln>
                <a:solidFill>
                  <a:prstClr val="black"/>
                </a:solidFill>
                <a:effectLst/>
                <a:uLnTx/>
                <a:uFillTx/>
                <a:latin typeface="Arial"/>
                <a:ea typeface="+mn-ea"/>
                <a:cs typeface="+mn-cs"/>
              </a:rPr>
              <a:t>Pest </a:t>
            </a:r>
            <a:r>
              <a:rPr kumimoji="0" lang="en-US" sz="1800" b="0" i="1" u="none" strike="noStrike" kern="1200" cap="none" spc="0" normalizeH="0" baseline="0" noProof="0" dirty="0" err="1">
                <a:ln>
                  <a:noFill/>
                </a:ln>
                <a:solidFill>
                  <a:prstClr val="black"/>
                </a:solidFill>
                <a:effectLst/>
                <a:uLnTx/>
                <a:uFillTx/>
                <a:latin typeface="Arial"/>
                <a:ea typeface="+mn-ea"/>
                <a:cs typeface="+mn-cs"/>
              </a:rPr>
              <a:t>Manag</a:t>
            </a:r>
            <a:r>
              <a:rPr kumimoji="0" lang="en-US" sz="1800" b="0" i="1" u="none" strike="noStrike" kern="1200" cap="none" spc="0" normalizeH="0" baseline="0" noProof="0" dirty="0">
                <a:ln>
                  <a:noFill/>
                </a:ln>
                <a:solidFill>
                  <a:prstClr val="black"/>
                </a:solidFill>
                <a:effectLst/>
                <a:uLnTx/>
                <a:uFillTx/>
                <a:latin typeface="Arial"/>
                <a:ea typeface="+mn-ea"/>
                <a:cs typeface="+mn-cs"/>
              </a:rPr>
              <a:t>. Sci.</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2021</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a:ln>
                  <a:noFill/>
                </a:ln>
                <a:solidFill>
                  <a:prstClr val="black"/>
                </a:solidFill>
                <a:effectLst/>
                <a:uLnTx/>
                <a:uFillTx/>
                <a:latin typeface="Arial"/>
                <a:ea typeface="+mn-ea"/>
                <a:cs typeface="+mn-cs"/>
              </a:rPr>
              <a:t>77</a:t>
            </a:r>
            <a:r>
              <a:rPr kumimoji="0" lang="en-US" sz="1800" b="0" i="0" u="none" strike="noStrike" kern="1200" cap="none" spc="0" normalizeH="0" baseline="0" noProof="0" dirty="0">
                <a:ln>
                  <a:noFill/>
                </a:ln>
                <a:solidFill>
                  <a:prstClr val="black"/>
                </a:solidFill>
                <a:effectLst/>
                <a:uLnTx/>
                <a:uFillTx/>
                <a:latin typeface="Arial"/>
                <a:ea typeface="+mn-ea"/>
                <a:cs typeface="+mn-cs"/>
              </a:rPr>
              <a:t>, 3637-3649.</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A0DAB"/>
              </a:solidFill>
              <a:effectLst/>
              <a:uLnTx/>
              <a:uFillTx/>
              <a:latin typeface="Roboto" panose="02000000000000000000" pitchFamily="2" charset="0"/>
              <a:ea typeface="+mn-ea"/>
              <a:cs typeface="+mn-cs"/>
              <a:hlinkClick r:id="rId2"/>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Discovery of highly insecticidal synthetic spinosyn mimics – CAMD enabled de novo design simplifying a complex natural product. Sparks, T. C.; Crouse, G. D.; Demeter, D.; </a:t>
            </a:r>
            <a:r>
              <a:rPr kumimoji="0" lang="en-US" sz="1800" b="0" i="0" u="none" strike="noStrike" kern="1200" cap="none" spc="0" normalizeH="0" baseline="0" noProof="0" dirty="0" err="1">
                <a:ln>
                  <a:noFill/>
                </a:ln>
                <a:solidFill>
                  <a:prstClr val="black"/>
                </a:solidFill>
                <a:effectLst/>
                <a:uLnTx/>
                <a:uFillTx/>
                <a:latin typeface="Arial"/>
                <a:ea typeface="+mn-ea"/>
                <a:cs typeface="+mn-cs"/>
              </a:rPr>
              <a:t>Samaritoni</a:t>
            </a:r>
            <a:r>
              <a:rPr kumimoji="0" lang="en-US" sz="1800" b="0" i="0" u="none" strike="noStrike" kern="1200" cap="none" spc="0" normalizeH="0" baseline="0" noProof="0" dirty="0">
                <a:ln>
                  <a:noFill/>
                </a:ln>
                <a:solidFill>
                  <a:prstClr val="black"/>
                </a:solidFill>
                <a:effectLst/>
                <a:uLnTx/>
                <a:uFillTx/>
                <a:latin typeface="Arial"/>
                <a:ea typeface="+mn-ea"/>
                <a:cs typeface="+mn-cs"/>
              </a:rPr>
              <a:t>, G.; McLeod, C. L. </a:t>
            </a:r>
            <a:r>
              <a:rPr kumimoji="0" lang="en-US" sz="1800" b="0" i="1" u="none" strike="noStrike" kern="1200" cap="none" spc="0" normalizeH="0" baseline="0" noProof="0" dirty="0">
                <a:ln>
                  <a:noFill/>
                </a:ln>
                <a:solidFill>
                  <a:prstClr val="black"/>
                </a:solidFill>
                <a:effectLst/>
                <a:uLnTx/>
                <a:uFillTx/>
                <a:latin typeface="Arial"/>
                <a:ea typeface="+mn-ea"/>
                <a:cs typeface="+mn-cs"/>
              </a:rPr>
              <a:t>Pest </a:t>
            </a:r>
            <a:r>
              <a:rPr kumimoji="0" lang="en-US" sz="1800" b="0" i="1" u="none" strike="noStrike" kern="1200" cap="none" spc="0" normalizeH="0" baseline="0" noProof="0" dirty="0" err="1">
                <a:ln>
                  <a:noFill/>
                </a:ln>
                <a:solidFill>
                  <a:prstClr val="black"/>
                </a:solidFill>
                <a:effectLst/>
                <a:uLnTx/>
                <a:uFillTx/>
                <a:latin typeface="Arial"/>
                <a:ea typeface="+mn-ea"/>
                <a:cs typeface="+mn-cs"/>
              </a:rPr>
              <a:t>Manag</a:t>
            </a:r>
            <a:r>
              <a:rPr kumimoji="0" lang="en-US" sz="1800" b="0" i="1" u="none" strike="noStrike" kern="1200" cap="none" spc="0" normalizeH="0" baseline="0" noProof="0" dirty="0">
                <a:ln>
                  <a:noFill/>
                </a:ln>
                <a:solidFill>
                  <a:prstClr val="black"/>
                </a:solidFill>
                <a:effectLst/>
                <a:uLnTx/>
                <a:uFillTx/>
                <a:latin typeface="Arial"/>
                <a:ea typeface="+mn-ea"/>
                <a:cs typeface="+mn-cs"/>
              </a:rPr>
              <a:t>. Sci</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2019</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1" u="none" strike="noStrike" kern="1200" cap="none" spc="0" normalizeH="0" baseline="0" noProof="0" dirty="0">
                <a:ln>
                  <a:noFill/>
                </a:ln>
                <a:solidFill>
                  <a:prstClr val="black"/>
                </a:solidFill>
                <a:effectLst/>
                <a:uLnTx/>
                <a:uFillTx/>
                <a:latin typeface="Arial"/>
                <a:ea typeface="+mn-ea"/>
                <a:cs typeface="+mn-cs"/>
              </a:rPr>
              <a:t>75</a:t>
            </a:r>
            <a:r>
              <a:rPr kumimoji="0" lang="en-US" sz="1800" b="0" i="0" u="none" strike="noStrike" kern="1200" cap="none" spc="0" normalizeH="0" baseline="0" noProof="0" dirty="0">
                <a:ln>
                  <a:noFill/>
                </a:ln>
                <a:solidFill>
                  <a:prstClr val="black"/>
                </a:solidFill>
                <a:effectLst/>
                <a:uLnTx/>
                <a:uFillTx/>
                <a:latin typeface="Arial"/>
                <a:ea typeface="+mn-ea"/>
                <a:cs typeface="+mn-cs"/>
              </a:rPr>
              <a:t>, 309-313.</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39417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6BDE1-9F69-D444-9770-E7676ED456C3}"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3"/>
          <p:cNvPicPr>
            <a:picLocks noChangeAspect="1" noChangeArrowheads="1"/>
          </p:cNvPicPr>
          <p:nvPr/>
        </p:nvPicPr>
        <p:blipFill>
          <a:blip r:embed="rId3" cstate="print"/>
          <a:srcRect/>
          <a:stretch>
            <a:fillRect/>
          </a:stretch>
        </p:blipFill>
        <p:spPr bwMode="auto">
          <a:xfrm>
            <a:off x="4068417" y="530935"/>
            <a:ext cx="7900164" cy="521191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Title 1"/>
          <p:cNvSpPr txBox="1">
            <a:spLocks/>
          </p:cNvSpPr>
          <p:nvPr/>
        </p:nvSpPr>
        <p:spPr>
          <a:xfrm>
            <a:off x="223419" y="1748237"/>
            <a:ext cx="3494156" cy="97872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marL="0" marR="0" lvl="0" indent="0" algn="l" defTabSz="1219170" rtl="0" eaLnBrk="1" fontAlgn="base" latinLnBrk="0" hangingPunct="1">
              <a:lnSpc>
                <a:spcPct val="9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Arial"/>
              </a:rPr>
              <a:t>Thank You</a:t>
            </a:r>
          </a:p>
          <a:p>
            <a:pPr marL="0" marR="0" lvl="0" indent="0" algn="l" defTabSz="121917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Arial"/>
              </a:rPr>
              <a:t> </a:t>
            </a:r>
          </a:p>
        </p:txBody>
      </p:sp>
    </p:spTree>
    <p:extLst>
      <p:ext uri="{BB962C8B-B14F-4D97-AF65-F5344CB8AC3E}">
        <p14:creationId xmlns:p14="http://schemas.microsoft.com/office/powerpoint/2010/main" val="1652974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203D425-810A-4559-BA58-27C1687A759C}"/>
              </a:ext>
            </a:extLst>
          </p:cNvPr>
          <p:cNvPicPr>
            <a:picLocks noChangeAspect="1"/>
          </p:cNvPicPr>
          <p:nvPr/>
        </p:nvPicPr>
        <p:blipFill>
          <a:blip r:embed="rId5"/>
          <a:stretch>
            <a:fillRect/>
          </a:stretch>
        </p:blipFill>
        <p:spPr>
          <a:xfrm>
            <a:off x="1267575" y="4826106"/>
            <a:ext cx="1400433" cy="1385980"/>
          </a:xfrm>
          <a:prstGeom prst="rect">
            <a:avLst/>
          </a:prstGeom>
        </p:spPr>
      </p:pic>
      <p:pic>
        <p:nvPicPr>
          <p:cNvPr id="39" name="Picture 38">
            <a:extLst>
              <a:ext uri="{FF2B5EF4-FFF2-40B4-BE49-F238E27FC236}">
                <a16:creationId xmlns:a16="http://schemas.microsoft.com/office/drawing/2014/main" id="{FC701E3C-9C6D-4DDA-82D6-888F389BA78A}"/>
              </a:ext>
            </a:extLst>
          </p:cNvPr>
          <p:cNvPicPr>
            <a:picLocks noChangeAspect="1"/>
          </p:cNvPicPr>
          <p:nvPr/>
        </p:nvPicPr>
        <p:blipFill>
          <a:blip r:embed="rId6"/>
          <a:stretch>
            <a:fillRect/>
          </a:stretch>
        </p:blipFill>
        <p:spPr>
          <a:xfrm>
            <a:off x="1289864" y="971375"/>
            <a:ext cx="1501066" cy="1222978"/>
          </a:xfrm>
          <a:prstGeom prst="rect">
            <a:avLst/>
          </a:prstGeom>
        </p:spPr>
      </p:pic>
      <p:pic>
        <p:nvPicPr>
          <p:cNvPr id="45" name="Picture 44">
            <a:extLst>
              <a:ext uri="{FF2B5EF4-FFF2-40B4-BE49-F238E27FC236}">
                <a16:creationId xmlns:a16="http://schemas.microsoft.com/office/drawing/2014/main" id="{A7E352CF-F77C-4FC9-8145-FC55EA7BA3F6}"/>
              </a:ext>
            </a:extLst>
          </p:cNvPr>
          <p:cNvPicPr>
            <a:picLocks noChangeAspect="1"/>
          </p:cNvPicPr>
          <p:nvPr/>
        </p:nvPicPr>
        <p:blipFill>
          <a:blip r:embed="rId6"/>
          <a:stretch>
            <a:fillRect/>
          </a:stretch>
        </p:blipFill>
        <p:spPr>
          <a:xfrm>
            <a:off x="1291450" y="2207405"/>
            <a:ext cx="1501066" cy="1222978"/>
          </a:xfrm>
          <a:prstGeom prst="rect">
            <a:avLst/>
          </a:prstGeom>
        </p:spPr>
      </p:pic>
      <p:graphicFrame>
        <p:nvGraphicFramePr>
          <p:cNvPr id="157699" name="Object 3"/>
          <p:cNvGraphicFramePr>
            <a:graphicFrameLocks noChangeAspect="1"/>
          </p:cNvGraphicFramePr>
          <p:nvPr/>
        </p:nvGraphicFramePr>
        <p:xfrm>
          <a:off x="4614587" y="3951696"/>
          <a:ext cx="1976915" cy="703921"/>
        </p:xfrm>
        <a:graphic>
          <a:graphicData uri="http://schemas.openxmlformats.org/presentationml/2006/ole">
            <mc:AlternateContent xmlns:mc="http://schemas.openxmlformats.org/markup-compatibility/2006">
              <mc:Choice xmlns:v="urn:schemas-microsoft-com:vml" Requires="v">
                <p:oleObj spid="_x0000_s194578" name="CS ChemDraw Drawing" r:id="rId7" imgW="4653850" imgH="1657800" progId="ChemDraw.Document.6.0">
                  <p:embed/>
                </p:oleObj>
              </mc:Choice>
              <mc:Fallback>
                <p:oleObj name="CS ChemDraw Drawing" r:id="rId7" imgW="4653850" imgH="1657800" progId="ChemDraw.Document.6.0">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4587" y="3951696"/>
                        <a:ext cx="1976915" cy="703921"/>
                      </a:xfrm>
                      <a:prstGeom prst="rect">
                        <a:avLst/>
                      </a:prstGeom>
                      <a:noFill/>
                      <a:ln>
                        <a:noFill/>
                      </a:ln>
                      <a:effectLst/>
                    </p:spPr>
                  </p:pic>
                </p:oleObj>
              </mc:Fallback>
            </mc:AlternateContent>
          </a:graphicData>
        </a:graphic>
      </p:graphicFrame>
      <p:graphicFrame>
        <p:nvGraphicFramePr>
          <p:cNvPr id="157708" name="Object 12"/>
          <p:cNvGraphicFramePr>
            <a:graphicFrameLocks noChangeAspect="1"/>
          </p:cNvGraphicFramePr>
          <p:nvPr/>
        </p:nvGraphicFramePr>
        <p:xfrm>
          <a:off x="7836690" y="4007429"/>
          <a:ext cx="2146100" cy="555239"/>
        </p:xfrm>
        <a:graphic>
          <a:graphicData uri="http://schemas.openxmlformats.org/presentationml/2006/ole">
            <mc:AlternateContent xmlns:mc="http://schemas.openxmlformats.org/markup-compatibility/2006">
              <mc:Choice xmlns:v="urn:schemas-microsoft-com:vml" Requires="v">
                <p:oleObj spid="_x0000_s194579" name="CS ChemDraw Drawing" r:id="rId9" imgW="5007454" imgH="1294920" progId="ChemDraw.Document.6.0">
                  <p:embed/>
                </p:oleObj>
              </mc:Choice>
              <mc:Fallback>
                <p:oleObj name="CS ChemDraw Drawing" r:id="rId9" imgW="5007454" imgH="1294920" progId="ChemDraw.Document.6.0">
                  <p:embed/>
                  <p:pic>
                    <p:nvPicPr>
                      <p:cNvPr id="15770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6690" y="4007429"/>
                        <a:ext cx="2146100" cy="555239"/>
                      </a:xfrm>
                      <a:prstGeom prst="rect">
                        <a:avLst/>
                      </a:prstGeom>
                      <a:noFill/>
                      <a:ln>
                        <a:noFill/>
                      </a:ln>
                      <a:effectLst/>
                    </p:spPr>
                  </p:pic>
                </p:oleObj>
              </mc:Fallback>
            </mc:AlternateContent>
          </a:graphicData>
        </a:graphic>
      </p:graphicFrame>
      <p:sp>
        <p:nvSpPr>
          <p:cNvPr id="14" name="TextBox 13"/>
          <p:cNvSpPr txBox="1"/>
          <p:nvPr/>
        </p:nvSpPr>
        <p:spPr>
          <a:xfrm>
            <a:off x="7893457" y="4623793"/>
            <a:ext cx="2362200"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  </a:t>
            </a:r>
            <a:r>
              <a:rPr kumimoji="0" lang="en-US" sz="1351" b="0" i="1" u="none" strike="noStrike" kern="1200" cap="none" spc="0" normalizeH="0" baseline="0" noProof="0" dirty="0">
                <a:ln>
                  <a:noFill/>
                </a:ln>
                <a:solidFill>
                  <a:prstClr val="black"/>
                </a:solidFill>
                <a:effectLst/>
                <a:uLnTx/>
                <a:uFillTx/>
                <a:latin typeface="Arial"/>
                <a:ea typeface="+mn-ea"/>
                <a:cs typeface="+mn-cs"/>
              </a:rPr>
              <a:t>lambda</a:t>
            </a:r>
            <a:r>
              <a:rPr kumimoji="0" lang="en-US" sz="1351" b="0" i="0" u="none" strike="noStrike" kern="1200" cap="none" spc="0" normalizeH="0" baseline="0" noProof="0" dirty="0">
                <a:ln>
                  <a:noFill/>
                </a:ln>
                <a:solidFill>
                  <a:prstClr val="black"/>
                </a:solidFill>
                <a:effectLst/>
                <a:uLnTx/>
                <a:uFillTx/>
                <a:latin typeface="Arial"/>
                <a:ea typeface="+mn-ea"/>
                <a:cs typeface="+mn-cs"/>
              </a:rPr>
              <a:t>-Cyhalothrin</a:t>
            </a:r>
          </a:p>
        </p:txBody>
      </p:sp>
      <p:cxnSp>
        <p:nvCxnSpPr>
          <p:cNvPr id="18" name="Straight Arrow Connector 17"/>
          <p:cNvCxnSpPr/>
          <p:nvPr/>
        </p:nvCxnSpPr>
        <p:spPr>
          <a:xfrm>
            <a:off x="7040005" y="4228816"/>
            <a:ext cx="5153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025013" y="1399722"/>
            <a:ext cx="649467" cy="47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65353" y="1267372"/>
            <a:ext cx="201590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NP -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NP - Derivatives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inspiration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NPs – what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could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been</a:t>
            </a:r>
          </a:p>
        </p:txBody>
      </p:sp>
      <p:graphicFrame>
        <p:nvGraphicFramePr>
          <p:cNvPr id="32" name="Object 2"/>
          <p:cNvGraphicFramePr>
            <a:graphicFrameLocks noChangeAspect="1"/>
          </p:cNvGraphicFramePr>
          <p:nvPr/>
        </p:nvGraphicFramePr>
        <p:xfrm>
          <a:off x="8381109" y="5214270"/>
          <a:ext cx="1328295" cy="711129"/>
        </p:xfrm>
        <a:graphic>
          <a:graphicData uri="http://schemas.openxmlformats.org/presentationml/2006/ole">
            <mc:AlternateContent xmlns:mc="http://schemas.openxmlformats.org/markup-compatibility/2006">
              <mc:Choice xmlns:v="urn:schemas-microsoft-com:vml" Requires="v">
                <p:oleObj spid="_x0000_s194580" name="CS ChemDraw Drawing" r:id="rId11" imgW="2805331" imgH="1502280" progId="ChemDraw.Document.6.0">
                  <p:embed/>
                </p:oleObj>
              </mc:Choice>
              <mc:Fallback>
                <p:oleObj name="CS ChemDraw Drawing" r:id="rId11" imgW="2805331" imgH="1502280" progId="ChemDraw.Document.6.0">
                  <p:embed/>
                  <p:pic>
                    <p:nvPicPr>
                      <p:cNvPr id="32"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1109" y="5214270"/>
                        <a:ext cx="1328295" cy="711129"/>
                      </a:xfrm>
                      <a:prstGeom prst="rect">
                        <a:avLst/>
                      </a:prstGeom>
                      <a:noFill/>
                      <a:ln>
                        <a:noFill/>
                      </a:ln>
                      <a:effectLst/>
                    </p:spPr>
                  </p:pic>
                </p:oleObj>
              </mc:Fallback>
            </mc:AlternateContent>
          </a:graphicData>
        </a:graphic>
      </p:graphicFrame>
      <p:graphicFrame>
        <p:nvGraphicFramePr>
          <p:cNvPr id="36" name="Object 3"/>
          <p:cNvGraphicFramePr>
            <a:graphicFrameLocks noChangeAspect="1"/>
          </p:cNvGraphicFramePr>
          <p:nvPr/>
        </p:nvGraphicFramePr>
        <p:xfrm>
          <a:off x="4947501" y="5359984"/>
          <a:ext cx="726979" cy="565197"/>
        </p:xfrm>
        <a:graphic>
          <a:graphicData uri="http://schemas.openxmlformats.org/presentationml/2006/ole">
            <mc:AlternateContent xmlns:mc="http://schemas.openxmlformats.org/markup-compatibility/2006">
              <mc:Choice xmlns:v="urn:schemas-microsoft-com:vml" Requires="v">
                <p:oleObj spid="_x0000_s194581" name="CS ChemDraw Drawing" r:id="rId13" imgW="1676175" imgH="1304100" progId="ChemDraw.Document.6.0">
                  <p:embed/>
                </p:oleObj>
              </mc:Choice>
              <mc:Fallback>
                <p:oleObj name="CS ChemDraw Drawing" r:id="rId13" imgW="1676175" imgH="1304100" progId="ChemDraw.Document.6.0">
                  <p:embed/>
                  <p:pic>
                    <p:nvPicPr>
                      <p:cNvPr id="36" name="Object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47501" y="5359984"/>
                        <a:ext cx="726979" cy="565197"/>
                      </a:xfrm>
                      <a:prstGeom prst="rect">
                        <a:avLst/>
                      </a:prstGeom>
                      <a:noFill/>
                      <a:ln>
                        <a:noFill/>
                      </a:ln>
                      <a:effectLst/>
                    </p:spPr>
                  </p:pic>
                </p:oleObj>
              </mc:Fallback>
            </mc:AlternateContent>
          </a:graphicData>
        </a:graphic>
      </p:graphicFrame>
      <p:graphicFrame>
        <p:nvGraphicFramePr>
          <p:cNvPr id="10" name="Object 9"/>
          <p:cNvGraphicFramePr>
            <a:graphicFrameLocks noChangeAspect="1"/>
          </p:cNvGraphicFramePr>
          <p:nvPr/>
        </p:nvGraphicFramePr>
        <p:xfrm>
          <a:off x="5970345" y="5321762"/>
          <a:ext cx="1192607" cy="681815"/>
        </p:xfrm>
        <a:graphic>
          <a:graphicData uri="http://schemas.openxmlformats.org/presentationml/2006/ole">
            <mc:AlternateContent xmlns:mc="http://schemas.openxmlformats.org/markup-compatibility/2006">
              <mc:Choice xmlns:v="urn:schemas-microsoft-com:vml" Requires="v">
                <p:oleObj spid="_x0000_s194582" name="CS ChemDraw Drawing" r:id="rId15" imgW="2491362" imgH="1424706" progId="ChemDraw.Document.6.0">
                  <p:embed/>
                </p:oleObj>
              </mc:Choice>
              <mc:Fallback>
                <p:oleObj name="CS ChemDraw Drawing" r:id="rId15" imgW="2491362" imgH="1424706" progId="ChemDraw.Document.6.0">
                  <p:embed/>
                  <p:pic>
                    <p:nvPicPr>
                      <p:cNvPr id="10" name="Object 9"/>
                      <p:cNvPicPr/>
                      <p:nvPr/>
                    </p:nvPicPr>
                    <p:blipFill>
                      <a:blip r:embed="rId16"/>
                      <a:stretch>
                        <a:fillRect/>
                      </a:stretch>
                    </p:blipFill>
                    <p:spPr>
                      <a:xfrm>
                        <a:off x="5970345" y="5321762"/>
                        <a:ext cx="1192607" cy="681815"/>
                      </a:xfrm>
                      <a:prstGeom prst="rect">
                        <a:avLst/>
                      </a:prstGeom>
                    </p:spPr>
                  </p:pic>
                </p:oleObj>
              </mc:Fallback>
            </mc:AlternateContent>
          </a:graphicData>
        </a:graphic>
      </p:graphicFrame>
      <p:sp>
        <p:nvSpPr>
          <p:cNvPr id="11" name="TextBox 10"/>
          <p:cNvSpPr txBox="1"/>
          <p:nvPr/>
        </p:nvSpPr>
        <p:spPr>
          <a:xfrm>
            <a:off x="4696048" y="5988911"/>
            <a:ext cx="2375405"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Nicotine     Epibatidine</a:t>
            </a:r>
          </a:p>
        </p:txBody>
      </p:sp>
      <p:grpSp>
        <p:nvGrpSpPr>
          <p:cNvPr id="4" name="Group 3"/>
          <p:cNvGrpSpPr/>
          <p:nvPr/>
        </p:nvGrpSpPr>
        <p:grpSpPr>
          <a:xfrm>
            <a:off x="7509824" y="5359975"/>
            <a:ext cx="649467" cy="461665"/>
            <a:chOff x="4722633" y="5816227"/>
            <a:chExt cx="649466" cy="461666"/>
          </a:xfrm>
        </p:grpSpPr>
        <p:cxnSp>
          <p:nvCxnSpPr>
            <p:cNvPr id="37" name="Straight Arrow Connector 36"/>
            <p:cNvCxnSpPr/>
            <p:nvPr/>
          </p:nvCxnSpPr>
          <p:spPr>
            <a:xfrm>
              <a:off x="4722633" y="6068581"/>
              <a:ext cx="649466" cy="47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64218" y="5816227"/>
              <a:ext cx="354583" cy="461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a:t>
              </a:r>
            </a:p>
          </p:txBody>
        </p:sp>
      </p:grpSp>
      <p:sp>
        <p:nvSpPr>
          <p:cNvPr id="31" name="TextBox 30"/>
          <p:cNvSpPr txBox="1"/>
          <p:nvPr/>
        </p:nvSpPr>
        <p:spPr>
          <a:xfrm>
            <a:off x="8650727" y="932601"/>
            <a:ext cx="2311851" cy="6695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Abamectin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major component R = CH</a:t>
            </a:r>
            <a:r>
              <a:rPr kumimoji="0" lang="en-US" sz="1200" b="0" i="0" u="none" strike="noStrike" kern="1200" cap="none" spc="0" normalizeH="0" baseline="-25000" noProof="0" dirty="0">
                <a:ln>
                  <a:noFill/>
                </a:ln>
                <a:solidFill>
                  <a:prstClr val="black"/>
                </a:solidFill>
                <a:effectLst/>
                <a:uLnTx/>
                <a:uFillTx/>
                <a:latin typeface="Arial"/>
                <a:ea typeface="+mn-ea"/>
                <a:cs typeface="+mn-cs"/>
              </a:rPr>
              <a:t>2</a:t>
            </a:r>
            <a:r>
              <a:rPr kumimoji="0" lang="en-US" sz="1200" b="0" i="0" u="none" strike="noStrike" kern="1200" cap="none" spc="0" normalizeH="0" baseline="0" noProof="0" dirty="0">
                <a:ln>
                  <a:noFill/>
                </a:ln>
                <a:solidFill>
                  <a:prstClr val="black"/>
                </a:solidFill>
                <a:effectLst/>
                <a:uLnTx/>
                <a:uFillTx/>
                <a:latin typeface="Arial"/>
                <a:ea typeface="+mn-ea"/>
                <a:cs typeface="+mn-cs"/>
              </a:rPr>
              <a:t>CH</a:t>
            </a:r>
            <a:r>
              <a:rPr kumimoji="0" lang="en-US" sz="1200" b="0" i="0" u="none" strike="noStrike" kern="1200" cap="none" spc="0" normalizeH="0" baseline="-25000" noProof="0" dirty="0">
                <a:ln>
                  <a:noFill/>
                </a:ln>
                <a:solidFill>
                  <a:prstClr val="black"/>
                </a:solidFill>
                <a:effectLst/>
                <a:uLnTx/>
                <a:uFillTx/>
                <a:latin typeface="Arial"/>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minor component R = CH</a:t>
            </a:r>
            <a:r>
              <a:rPr kumimoji="0" lang="en-US" sz="1200" b="0" i="0" u="none" strike="noStrike" kern="1200" cap="none" spc="0" normalizeH="0" baseline="-25000" noProof="0" dirty="0">
                <a:ln>
                  <a:noFill/>
                </a:ln>
                <a:solidFill>
                  <a:prstClr val="black"/>
                </a:solidFill>
                <a:effectLst/>
                <a:uLnTx/>
                <a:uFillTx/>
                <a:latin typeface="Arial"/>
                <a:ea typeface="+mn-ea"/>
                <a:cs typeface="+mn-cs"/>
              </a:rPr>
              <a:t>3</a:t>
            </a:r>
          </a:p>
        </p:txBody>
      </p:sp>
      <p:graphicFrame>
        <p:nvGraphicFramePr>
          <p:cNvPr id="23" name="Object 22"/>
          <p:cNvGraphicFramePr>
            <a:graphicFrameLocks noChangeAspect="1"/>
          </p:cNvGraphicFramePr>
          <p:nvPr/>
        </p:nvGraphicFramePr>
        <p:xfrm>
          <a:off x="7803110" y="2221204"/>
          <a:ext cx="1688721" cy="1553957"/>
        </p:xfrm>
        <a:graphic>
          <a:graphicData uri="http://schemas.openxmlformats.org/presentationml/2006/ole">
            <mc:AlternateContent xmlns:mc="http://schemas.openxmlformats.org/markup-compatibility/2006">
              <mc:Choice xmlns:v="urn:schemas-microsoft-com:vml" Requires="v">
                <p:oleObj spid="_x0000_s194583" name="CS ChemDraw Drawing" r:id="rId17" imgW="4495260" imgH="4137175" progId="ChemDraw.Document.6.0">
                  <p:embed/>
                </p:oleObj>
              </mc:Choice>
              <mc:Fallback>
                <p:oleObj name="CS ChemDraw Drawing" r:id="rId17" imgW="4495260" imgH="4137175" progId="ChemDraw.Document.6.0">
                  <p:embed/>
                  <p:pic>
                    <p:nvPicPr>
                      <p:cNvPr id="23" name="Object 22"/>
                      <p:cNvPicPr/>
                      <p:nvPr/>
                    </p:nvPicPr>
                    <p:blipFill>
                      <a:blip r:embed="rId18"/>
                      <a:stretch>
                        <a:fillRect/>
                      </a:stretch>
                    </p:blipFill>
                    <p:spPr>
                      <a:xfrm>
                        <a:off x="7803110" y="2221204"/>
                        <a:ext cx="1688721" cy="1553957"/>
                      </a:xfrm>
                      <a:prstGeom prst="rect">
                        <a:avLst/>
                      </a:prstGeom>
                    </p:spPr>
                  </p:pic>
                </p:oleObj>
              </mc:Fallback>
            </mc:AlternateContent>
          </a:graphicData>
        </a:graphic>
      </p:graphicFrame>
      <p:cxnSp>
        <p:nvCxnSpPr>
          <p:cNvPr id="27" name="Straight Arrow Connector 26"/>
          <p:cNvCxnSpPr/>
          <p:nvPr/>
        </p:nvCxnSpPr>
        <p:spPr>
          <a:xfrm>
            <a:off x="6961093" y="2936330"/>
            <a:ext cx="649467" cy="477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3" name="Object 32"/>
          <p:cNvGraphicFramePr>
            <a:graphicFrameLocks noChangeAspect="1"/>
          </p:cNvGraphicFramePr>
          <p:nvPr/>
        </p:nvGraphicFramePr>
        <p:xfrm>
          <a:off x="4992270" y="2212141"/>
          <a:ext cx="1493615" cy="1367795"/>
        </p:xfrm>
        <a:graphic>
          <a:graphicData uri="http://schemas.openxmlformats.org/presentationml/2006/ole">
            <mc:AlternateContent xmlns:mc="http://schemas.openxmlformats.org/markup-compatibility/2006">
              <mc:Choice xmlns:v="urn:schemas-microsoft-com:vml" Requires="v">
                <p:oleObj spid="_x0000_s194584" name="CS ChemDraw Drawing" r:id="rId19" imgW="4089940" imgH="3744134" progId="ChemDraw.Document.6.0">
                  <p:embed/>
                </p:oleObj>
              </mc:Choice>
              <mc:Fallback>
                <p:oleObj name="CS ChemDraw Drawing" r:id="rId19" imgW="4089940" imgH="3744134" progId="ChemDraw.Document.6.0">
                  <p:embed/>
                  <p:pic>
                    <p:nvPicPr>
                      <p:cNvPr id="33" name="Object 32"/>
                      <p:cNvPicPr/>
                      <p:nvPr/>
                    </p:nvPicPr>
                    <p:blipFill>
                      <a:blip r:embed="rId20"/>
                      <a:stretch>
                        <a:fillRect/>
                      </a:stretch>
                    </p:blipFill>
                    <p:spPr>
                      <a:xfrm>
                        <a:off x="4992270" y="2212141"/>
                        <a:ext cx="1493615" cy="1367795"/>
                      </a:xfrm>
                      <a:prstGeom prst="rect">
                        <a:avLst/>
                      </a:prstGeom>
                      <a:solidFill>
                        <a:schemeClr val="bg1"/>
                      </a:solidFill>
                    </p:spPr>
                  </p:pic>
                </p:oleObj>
              </mc:Fallback>
            </mc:AlternateContent>
          </a:graphicData>
        </a:graphic>
      </p:graphicFrame>
      <p:sp>
        <p:nvSpPr>
          <p:cNvPr id="40" name="TextBox 39"/>
          <p:cNvSpPr txBox="1"/>
          <p:nvPr/>
        </p:nvSpPr>
        <p:spPr>
          <a:xfrm>
            <a:off x="9013808" y="3011657"/>
            <a:ext cx="1252266" cy="5080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Afidopyropen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(Meiji / BASF)</a:t>
            </a:r>
          </a:p>
        </p:txBody>
      </p:sp>
      <p:sp>
        <p:nvSpPr>
          <p:cNvPr id="41" name="TextBox 40"/>
          <p:cNvSpPr txBox="1"/>
          <p:nvPr/>
        </p:nvSpPr>
        <p:spPr>
          <a:xfrm>
            <a:off x="5727658" y="3245639"/>
            <a:ext cx="1175386"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Pyripropen A</a:t>
            </a:r>
          </a:p>
        </p:txBody>
      </p:sp>
      <p:sp>
        <p:nvSpPr>
          <p:cNvPr id="5" name="TextBox 4"/>
          <p:cNvSpPr txBox="1"/>
          <p:nvPr/>
        </p:nvSpPr>
        <p:spPr>
          <a:xfrm>
            <a:off x="5287581" y="4581533"/>
            <a:ext cx="973343" cy="3002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Pyrethrin I</a:t>
            </a:r>
          </a:p>
        </p:txBody>
      </p:sp>
      <p:sp>
        <p:nvSpPr>
          <p:cNvPr id="42" name="TextBox 41"/>
          <p:cNvSpPr txBox="1"/>
          <p:nvPr/>
        </p:nvSpPr>
        <p:spPr>
          <a:xfrm>
            <a:off x="8381110" y="6024061"/>
            <a:ext cx="1506175" cy="300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Arial"/>
                <a:ea typeface="+mn-ea"/>
                <a:cs typeface="+mn-cs"/>
              </a:rPr>
              <a:t>Imidacloprid</a:t>
            </a:r>
          </a:p>
        </p:txBody>
      </p:sp>
      <p:sp>
        <p:nvSpPr>
          <p:cNvPr id="6" name="Rectangle 5"/>
          <p:cNvSpPr/>
          <p:nvPr/>
        </p:nvSpPr>
        <p:spPr>
          <a:xfrm>
            <a:off x="2876085" y="2282880"/>
            <a:ext cx="2007780" cy="56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43" name="Rectangle 42"/>
          <p:cNvSpPr/>
          <p:nvPr/>
        </p:nvSpPr>
        <p:spPr>
          <a:xfrm>
            <a:off x="2689060" y="3519745"/>
            <a:ext cx="1486645" cy="952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sp>
        <p:nvSpPr>
          <p:cNvPr id="44" name="Rectangle 43"/>
          <p:cNvSpPr/>
          <p:nvPr/>
        </p:nvSpPr>
        <p:spPr>
          <a:xfrm>
            <a:off x="2862237" y="4922028"/>
            <a:ext cx="1475319" cy="10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38" name="Object 2">
            <a:extLst>
              <a:ext uri="{FF2B5EF4-FFF2-40B4-BE49-F238E27FC236}">
                <a16:creationId xmlns:a16="http://schemas.microsoft.com/office/drawing/2014/main" id="{015D0CC5-851D-4CD4-A463-8B754D65FEB7}"/>
              </a:ext>
            </a:extLst>
          </p:cNvPr>
          <p:cNvGraphicFramePr>
            <a:graphicFrameLocks noChangeAspect="1"/>
          </p:cNvGraphicFramePr>
          <p:nvPr/>
        </p:nvGraphicFramePr>
        <p:xfrm>
          <a:off x="5857875" y="912813"/>
          <a:ext cx="2533650" cy="1371600"/>
        </p:xfrm>
        <a:graphic>
          <a:graphicData uri="http://schemas.openxmlformats.org/presentationml/2006/ole">
            <mc:AlternateContent xmlns:mc="http://schemas.openxmlformats.org/markup-compatibility/2006">
              <mc:Choice xmlns:v="urn:schemas-microsoft-com:vml" Requires="v">
                <p:oleObj spid="_x0000_s194585" name="CS ChemDraw Drawing" r:id="rId21" imgW="6579852" imgH="3562607" progId="ChemDraw.Document.6.0">
                  <p:embed/>
                </p:oleObj>
              </mc:Choice>
              <mc:Fallback>
                <p:oleObj name="CS ChemDraw Drawing" r:id="rId21" imgW="6579852" imgH="3562607" progId="ChemDraw.Document.6.0">
                  <p:embed/>
                  <p:pic>
                    <p:nvPicPr>
                      <p:cNvPr id="38" name="Object 2">
                        <a:extLst>
                          <a:ext uri="{FF2B5EF4-FFF2-40B4-BE49-F238E27FC236}">
                            <a16:creationId xmlns:a16="http://schemas.microsoft.com/office/drawing/2014/main" id="{015D0CC5-851D-4CD4-A463-8B754D65FEB7}"/>
                          </a:ext>
                        </a:extLst>
                      </p:cNvPr>
                      <p:cNvPicPr>
                        <a:picLocks noChangeAspect="1" noChangeArrowheads="1"/>
                      </p:cNvPicPr>
                      <p:nvPr/>
                    </p:nvPicPr>
                    <p:blipFill>
                      <a:blip r:embed="rId22"/>
                      <a:srcRect/>
                      <a:stretch>
                        <a:fillRect/>
                      </a:stretch>
                    </p:blipFill>
                    <p:spPr bwMode="auto">
                      <a:xfrm>
                        <a:off x="5857875" y="912813"/>
                        <a:ext cx="2533650" cy="1371600"/>
                      </a:xfrm>
                      <a:prstGeom prst="rect">
                        <a:avLst/>
                      </a:prstGeom>
                      <a:noFill/>
                      <a:ln>
                        <a:noFill/>
                      </a:ln>
                      <a:effectLst/>
                    </p:spPr>
                  </p:pic>
                </p:oleObj>
              </mc:Fallback>
            </mc:AlternateContent>
          </a:graphicData>
        </a:graphic>
      </p:graphicFrame>
      <p:pic>
        <p:nvPicPr>
          <p:cNvPr id="55" name="Picture 54">
            <a:extLst>
              <a:ext uri="{FF2B5EF4-FFF2-40B4-BE49-F238E27FC236}">
                <a16:creationId xmlns:a16="http://schemas.microsoft.com/office/drawing/2014/main" id="{087D3C21-00A3-4E7A-A64D-EDFFA3C9980D}"/>
              </a:ext>
            </a:extLst>
          </p:cNvPr>
          <p:cNvPicPr>
            <a:picLocks noChangeAspect="1"/>
          </p:cNvPicPr>
          <p:nvPr/>
        </p:nvPicPr>
        <p:blipFill>
          <a:blip r:embed="rId23"/>
          <a:stretch>
            <a:fillRect/>
          </a:stretch>
        </p:blipFill>
        <p:spPr>
          <a:xfrm>
            <a:off x="1174502" y="3545849"/>
            <a:ext cx="1618014" cy="1291245"/>
          </a:xfrm>
          <a:prstGeom prst="rect">
            <a:avLst/>
          </a:prstGeom>
        </p:spPr>
      </p:pic>
      <p:sp>
        <p:nvSpPr>
          <p:cNvPr id="50" name="TextBox 49">
            <a:extLst>
              <a:ext uri="{FF2B5EF4-FFF2-40B4-BE49-F238E27FC236}">
                <a16:creationId xmlns:a16="http://schemas.microsoft.com/office/drawing/2014/main" id="{3207A08C-FBE7-44BF-8426-96273197E712}"/>
              </a:ext>
            </a:extLst>
          </p:cNvPr>
          <p:cNvSpPr txBox="1"/>
          <p:nvPr/>
        </p:nvSpPr>
        <p:spPr>
          <a:xfrm>
            <a:off x="1349217" y="3830524"/>
            <a:ext cx="13149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NP Synthetic Mimic (NPM) </a:t>
            </a:r>
          </a:p>
        </p:txBody>
      </p:sp>
      <p:sp>
        <p:nvSpPr>
          <p:cNvPr id="49" name="TextBox 48">
            <a:extLst>
              <a:ext uri="{FF2B5EF4-FFF2-40B4-BE49-F238E27FC236}">
                <a16:creationId xmlns:a16="http://schemas.microsoft.com/office/drawing/2014/main" id="{18D9A5DC-6603-48D1-9400-D92657A53113}"/>
              </a:ext>
            </a:extLst>
          </p:cNvPr>
          <p:cNvSpPr txBox="1"/>
          <p:nvPr/>
        </p:nvSpPr>
        <p:spPr>
          <a:xfrm>
            <a:off x="1281478" y="2381347"/>
            <a:ext cx="121451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NP Derivative (NPD)</a:t>
            </a:r>
          </a:p>
        </p:txBody>
      </p:sp>
      <p:sp>
        <p:nvSpPr>
          <p:cNvPr id="58" name="TextBox 57">
            <a:extLst>
              <a:ext uri="{FF2B5EF4-FFF2-40B4-BE49-F238E27FC236}">
                <a16:creationId xmlns:a16="http://schemas.microsoft.com/office/drawing/2014/main" id="{5DDFF634-BAB0-423B-A729-A63C9667F266}"/>
              </a:ext>
            </a:extLst>
          </p:cNvPr>
          <p:cNvSpPr txBox="1"/>
          <p:nvPr/>
        </p:nvSpPr>
        <p:spPr>
          <a:xfrm>
            <a:off x="1258480" y="1141813"/>
            <a:ext cx="119427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n-ea"/>
                <a:cs typeface="+mn-cs"/>
              </a:rPr>
              <a:t>Natural Product (NP)</a:t>
            </a:r>
          </a:p>
        </p:txBody>
      </p:sp>
      <p:sp>
        <p:nvSpPr>
          <p:cNvPr id="51" name="TextBox 50">
            <a:extLst>
              <a:ext uri="{FF2B5EF4-FFF2-40B4-BE49-F238E27FC236}">
                <a16:creationId xmlns:a16="http://schemas.microsoft.com/office/drawing/2014/main" id="{0BB18A7B-D29F-4C14-B216-8BF382123B8D}"/>
              </a:ext>
            </a:extLst>
          </p:cNvPr>
          <p:cNvSpPr txBox="1"/>
          <p:nvPr/>
        </p:nvSpPr>
        <p:spPr>
          <a:xfrm>
            <a:off x="1335934" y="5065952"/>
            <a:ext cx="131494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mn-ea"/>
                <a:cs typeface="+mn-cs"/>
              </a:rPr>
              <a:t>NP Synthetic Equivalent (NPSE)</a:t>
            </a:r>
          </a:p>
        </p:txBody>
      </p:sp>
      <p:sp>
        <p:nvSpPr>
          <p:cNvPr id="47" name="Title 1">
            <a:extLst>
              <a:ext uri="{FF2B5EF4-FFF2-40B4-BE49-F238E27FC236}">
                <a16:creationId xmlns:a16="http://schemas.microsoft.com/office/drawing/2014/main" id="{77CE1BEB-1071-4BDC-8CE5-3D98D1D8F9B6}"/>
              </a:ext>
            </a:extLst>
          </p:cNvPr>
          <p:cNvSpPr txBox="1">
            <a:spLocks/>
          </p:cNvSpPr>
          <p:nvPr/>
        </p:nvSpPr>
        <p:spPr>
          <a:xfrm>
            <a:off x="304798" y="0"/>
            <a:ext cx="11064240" cy="65868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j-ea"/>
                <a:cs typeface="+mj-cs"/>
              </a:rPr>
              <a:t>NPs as a Source of Crop Protection Products</a:t>
            </a:r>
          </a:p>
        </p:txBody>
      </p:sp>
      <p:sp>
        <p:nvSpPr>
          <p:cNvPr id="2" name="TextBox 1">
            <a:extLst>
              <a:ext uri="{FF2B5EF4-FFF2-40B4-BE49-F238E27FC236}">
                <a16:creationId xmlns:a16="http://schemas.microsoft.com/office/drawing/2014/main" id="{765037DC-B36B-4F9F-8DE3-BC7E46363F57}"/>
              </a:ext>
            </a:extLst>
          </p:cNvPr>
          <p:cNvSpPr txBox="1"/>
          <p:nvPr/>
        </p:nvSpPr>
        <p:spPr>
          <a:xfrm>
            <a:off x="171466" y="6081828"/>
            <a:ext cx="36776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Adapted from 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 </a:t>
            </a:r>
            <a:r>
              <a:rPr kumimoji="0" lang="en-US" sz="1200" b="0" i="0" u="none" strike="noStrike" kern="1200" cap="none" spc="0" normalizeH="0" baseline="0" noProof="0" dirty="0">
                <a:ln>
                  <a:noFill/>
                </a:ln>
                <a:solidFill>
                  <a:prstClr val="black"/>
                </a:solidFill>
                <a:effectLst/>
                <a:uLnTx/>
                <a:uFillTx/>
                <a:latin typeface="Arial"/>
                <a:ea typeface="+mn-ea"/>
                <a:cs typeface="+mn-cs"/>
              </a:rPr>
              <a:t>2017</a:t>
            </a:r>
          </a:p>
        </p:txBody>
      </p:sp>
    </p:spTree>
    <p:custDataLst>
      <p:tags r:id="rId2"/>
    </p:custDataLst>
    <p:extLst>
      <p:ext uri="{BB962C8B-B14F-4D97-AF65-F5344CB8AC3E}">
        <p14:creationId xmlns:p14="http://schemas.microsoft.com/office/powerpoint/2010/main" val="30393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xit" presetSubtype="0" fill="hold" grpId="0" nodeType="with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699"/>
                                        </p:tgtEl>
                                        <p:attrNameLst>
                                          <p:attrName>style.visibility</p:attrName>
                                        </p:attrNameLst>
                                      </p:cBhvr>
                                      <p:to>
                                        <p:strVal val="visible"/>
                                      </p:to>
                                    </p:set>
                                    <p:animEffect transition="in" filter="fade">
                                      <p:cBhvr>
                                        <p:cTn id="27" dur="500"/>
                                        <p:tgtEl>
                                          <p:spTgt spid="157699"/>
                                        </p:tgtEl>
                                      </p:cBhvr>
                                    </p:animEffect>
                                  </p:childTnLst>
                                </p:cTn>
                              </p:par>
                              <p:par>
                                <p:cTn id="28" presetID="10" presetClass="entr" presetSubtype="0" fill="hold" nodeType="withEffect">
                                  <p:stCondLst>
                                    <p:cond delay="0"/>
                                  </p:stCondLst>
                                  <p:childTnLst>
                                    <p:set>
                                      <p:cBhvr>
                                        <p:cTn id="29" dur="1" fill="hold">
                                          <p:stCondLst>
                                            <p:cond delay="0"/>
                                          </p:stCondLst>
                                        </p:cTn>
                                        <p:tgtEl>
                                          <p:spTgt spid="157708"/>
                                        </p:tgtEl>
                                        <p:attrNameLst>
                                          <p:attrName>style.visibility</p:attrName>
                                        </p:attrNameLst>
                                      </p:cBhvr>
                                      <p:to>
                                        <p:strVal val="visible"/>
                                      </p:to>
                                    </p:set>
                                    <p:animEffect transition="in" filter="fade">
                                      <p:cBhvr>
                                        <p:cTn id="30" dur="500"/>
                                        <p:tgtEl>
                                          <p:spTgt spid="15770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xit" presetSubtype="0" fill="hold" grpId="0" nodeType="with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40" grpId="0"/>
      <p:bldP spid="41" grpId="0"/>
      <p:bldP spid="5" grpId="0"/>
      <p:bldP spid="42" grpId="0"/>
      <p:bldP spid="6"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7" name="Straight Arrow Connector 6"/>
          <p:cNvCxnSpPr>
            <a:cxnSpLocks/>
          </p:cNvCxnSpPr>
          <p:nvPr/>
        </p:nvCxnSpPr>
        <p:spPr bwMode="auto">
          <a:xfrm>
            <a:off x="3593391" y="1766394"/>
            <a:ext cx="1213003" cy="1"/>
          </a:xfrm>
          <a:prstGeom prst="straightConnector1">
            <a:avLst/>
          </a:prstGeom>
          <a:solidFill>
            <a:schemeClr val="accent1"/>
          </a:solidFill>
          <a:ln w="57150" cap="flat" cmpd="sng" algn="ctr">
            <a:solidFill>
              <a:srgbClr val="008000"/>
            </a:solidFill>
            <a:prstDash val="solid"/>
            <a:round/>
            <a:headEnd type="none" w="med" len="med"/>
            <a:tailEnd type="triangle" w="lg" len="lg"/>
          </a:ln>
          <a:effectLst/>
        </p:spPr>
      </p:cxnSp>
      <p:sp>
        <p:nvSpPr>
          <p:cNvPr id="48" name="Hexagon 47">
            <a:extLst>
              <a:ext uri="{FF2B5EF4-FFF2-40B4-BE49-F238E27FC236}">
                <a16:creationId xmlns:a16="http://schemas.microsoft.com/office/drawing/2014/main" id="{5A9410D5-6B4F-4AFE-8A6E-224FD18DBCE8}"/>
              </a:ext>
            </a:extLst>
          </p:cNvPr>
          <p:cNvSpPr/>
          <p:nvPr/>
        </p:nvSpPr>
        <p:spPr>
          <a:xfrm>
            <a:off x="308214" y="879003"/>
            <a:ext cx="1022183" cy="900762"/>
          </a:xfrm>
          <a:prstGeom prst="hexagon">
            <a:avLst/>
          </a:prstGeom>
          <a:noFill/>
          <a:ln w="38100">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44" name="Content Placeholder 6">
            <a:extLst>
              <a:ext uri="{FF2B5EF4-FFF2-40B4-BE49-F238E27FC236}">
                <a16:creationId xmlns:a16="http://schemas.microsoft.com/office/drawing/2014/main" id="{2FEDF86A-7768-4731-AE10-63EBC088988A}"/>
              </a:ext>
            </a:extLst>
          </p:cNvPr>
          <p:cNvGraphicFramePr>
            <a:graphicFrameLocks/>
          </p:cNvGraphicFramePr>
          <p:nvPr/>
        </p:nvGraphicFramePr>
        <p:xfrm>
          <a:off x="-459556" y="352255"/>
          <a:ext cx="4278490" cy="3414395"/>
        </p:xfrm>
        <a:graphic>
          <a:graphicData uri="http://schemas.openxmlformats.org/drawingml/2006/chart">
            <c:chart xmlns:c="http://schemas.openxmlformats.org/drawingml/2006/chart" xmlns:r="http://schemas.openxmlformats.org/officeDocument/2006/relationships" r:id="rId4"/>
          </a:graphicData>
        </a:graphic>
      </p:graphicFrame>
      <p:sp>
        <p:nvSpPr>
          <p:cNvPr id="55" name="TextBox 54">
            <a:extLst>
              <a:ext uri="{FF2B5EF4-FFF2-40B4-BE49-F238E27FC236}">
                <a16:creationId xmlns:a16="http://schemas.microsoft.com/office/drawing/2014/main" id="{7DB3BBD3-5F03-47E6-8BCB-257A64367A99}"/>
              </a:ext>
            </a:extLst>
          </p:cNvPr>
          <p:cNvSpPr txBox="1"/>
          <p:nvPr/>
        </p:nvSpPr>
        <p:spPr>
          <a:xfrm>
            <a:off x="2182903" y="1566340"/>
            <a:ext cx="1489510"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a:cs typeface="+mn-cs"/>
              </a:rPr>
              <a:t>Screening</a:t>
            </a:r>
            <a:r>
              <a:rPr kumimoji="0" lang="en-US" sz="1800" b="1" i="0" u="none" strike="noStrike" kern="1200" cap="none" spc="0" normalizeH="0" baseline="0" noProof="0" dirty="0">
                <a:ln>
                  <a:noFill/>
                </a:ln>
                <a:solidFill>
                  <a:srgbClr val="000000"/>
                </a:solidFill>
                <a:effectLst/>
                <a:uLnTx/>
                <a:uFillTx/>
                <a:latin typeface="Arial"/>
                <a:ea typeface="ＭＳ Ｐゴシック"/>
                <a:cs typeface="+mn-cs"/>
              </a:rPr>
              <a:t> </a:t>
            </a:r>
          </a:p>
        </p:txBody>
      </p:sp>
      <p:graphicFrame>
        <p:nvGraphicFramePr>
          <p:cNvPr id="19" name="Content Placeholder 6">
            <a:extLst>
              <a:ext uri="{FF2B5EF4-FFF2-40B4-BE49-F238E27FC236}">
                <a16:creationId xmlns:a16="http://schemas.microsoft.com/office/drawing/2014/main" id="{3BD48CA3-85A3-40FB-A8A3-9BC6FD7248C0}"/>
              </a:ext>
            </a:extLst>
          </p:cNvPr>
          <p:cNvGraphicFramePr>
            <a:graphicFrameLocks/>
          </p:cNvGraphicFramePr>
          <p:nvPr/>
        </p:nvGraphicFramePr>
        <p:xfrm>
          <a:off x="4973758" y="158154"/>
          <a:ext cx="6494067" cy="6004560"/>
        </p:xfrm>
        <a:graphic>
          <a:graphicData uri="http://schemas.openxmlformats.org/drawingml/2006/table">
            <a:tbl>
              <a:tblPr firstRow="1" bandRow="1"/>
              <a:tblGrid>
                <a:gridCol w="722526">
                  <a:extLst>
                    <a:ext uri="{9D8B030D-6E8A-4147-A177-3AD203B41FA5}">
                      <a16:colId xmlns:a16="http://schemas.microsoft.com/office/drawing/2014/main" val="3245621654"/>
                    </a:ext>
                  </a:extLst>
                </a:gridCol>
                <a:gridCol w="728911">
                  <a:extLst>
                    <a:ext uri="{9D8B030D-6E8A-4147-A177-3AD203B41FA5}">
                      <a16:colId xmlns:a16="http://schemas.microsoft.com/office/drawing/2014/main" val="2171382125"/>
                    </a:ext>
                  </a:extLst>
                </a:gridCol>
                <a:gridCol w="716961">
                  <a:extLst>
                    <a:ext uri="{9D8B030D-6E8A-4147-A177-3AD203B41FA5}">
                      <a16:colId xmlns:a16="http://schemas.microsoft.com/office/drawing/2014/main" val="3878124569"/>
                    </a:ext>
                  </a:extLst>
                </a:gridCol>
                <a:gridCol w="537721">
                  <a:extLst>
                    <a:ext uri="{9D8B030D-6E8A-4147-A177-3AD203B41FA5}">
                      <a16:colId xmlns:a16="http://schemas.microsoft.com/office/drawing/2014/main" val="2375681232"/>
                    </a:ext>
                  </a:extLst>
                </a:gridCol>
                <a:gridCol w="561620">
                  <a:extLst>
                    <a:ext uri="{9D8B030D-6E8A-4147-A177-3AD203B41FA5}">
                      <a16:colId xmlns:a16="http://schemas.microsoft.com/office/drawing/2014/main" val="3626820318"/>
                    </a:ext>
                  </a:extLst>
                </a:gridCol>
                <a:gridCol w="538211">
                  <a:extLst>
                    <a:ext uri="{9D8B030D-6E8A-4147-A177-3AD203B41FA5}">
                      <a16:colId xmlns:a16="http://schemas.microsoft.com/office/drawing/2014/main" val="609448882"/>
                    </a:ext>
                  </a:extLst>
                </a:gridCol>
                <a:gridCol w="572877">
                  <a:extLst>
                    <a:ext uri="{9D8B030D-6E8A-4147-A177-3AD203B41FA5}">
                      <a16:colId xmlns:a16="http://schemas.microsoft.com/office/drawing/2014/main" val="123405057"/>
                    </a:ext>
                  </a:extLst>
                </a:gridCol>
                <a:gridCol w="550844">
                  <a:extLst>
                    <a:ext uri="{9D8B030D-6E8A-4147-A177-3AD203B41FA5}">
                      <a16:colId xmlns:a16="http://schemas.microsoft.com/office/drawing/2014/main" val="4064808142"/>
                    </a:ext>
                  </a:extLst>
                </a:gridCol>
                <a:gridCol w="539826">
                  <a:extLst>
                    <a:ext uri="{9D8B030D-6E8A-4147-A177-3AD203B41FA5}">
                      <a16:colId xmlns:a16="http://schemas.microsoft.com/office/drawing/2014/main" val="113416935"/>
                    </a:ext>
                  </a:extLst>
                </a:gridCol>
                <a:gridCol w="1024570">
                  <a:extLst>
                    <a:ext uri="{9D8B030D-6E8A-4147-A177-3AD203B41FA5}">
                      <a16:colId xmlns:a16="http://schemas.microsoft.com/office/drawing/2014/main" val="4172172113"/>
                    </a:ext>
                  </a:extLst>
                </a:gridCol>
              </a:tblGrid>
              <a:tr h="505120">
                <a:tc>
                  <a:txBody>
                    <a:bodyPr/>
                    <a:lstStyle/>
                    <a:p>
                      <a:r>
                        <a:rPr lang="en-US" b="1" dirty="0">
                          <a:solidFill>
                            <a:schemeClr val="tx1"/>
                          </a:solidFill>
                        </a:rPr>
                        <a:t>Spin</a:t>
                      </a:r>
                    </a:p>
                  </a:txBody>
                  <a:tcPr>
                    <a:solidFill>
                      <a:schemeClr val="bg1"/>
                    </a:solidFill>
                  </a:tcPr>
                </a:tc>
                <a:tc>
                  <a:txBody>
                    <a:bodyPr/>
                    <a:lstStyle/>
                    <a:p>
                      <a:r>
                        <a:rPr lang="en-US" b="1" dirty="0">
                          <a:solidFill>
                            <a:schemeClr val="tx1"/>
                          </a:solidFill>
                        </a:rPr>
                        <a:t>NR1”</a:t>
                      </a:r>
                    </a:p>
                  </a:txBody>
                  <a:tcPr>
                    <a:solidFill>
                      <a:schemeClr val="accent1">
                        <a:lumMod val="20000"/>
                        <a:lumOff val="80000"/>
                      </a:schemeClr>
                    </a:solidFill>
                  </a:tcPr>
                </a:tc>
                <a:tc>
                  <a:txBody>
                    <a:bodyPr/>
                    <a:lstStyle/>
                    <a:p>
                      <a:r>
                        <a:rPr lang="en-US" b="1" dirty="0">
                          <a:solidFill>
                            <a:schemeClr val="tx1"/>
                          </a:solidFill>
                        </a:rPr>
                        <a:t>NR2”</a:t>
                      </a:r>
                    </a:p>
                  </a:txBody>
                  <a:tcPr>
                    <a:solidFill>
                      <a:schemeClr val="accent1">
                        <a:lumMod val="20000"/>
                        <a:lumOff val="80000"/>
                      </a:schemeClr>
                    </a:solidFill>
                  </a:tcPr>
                </a:tc>
                <a:tc>
                  <a:txBody>
                    <a:bodyPr/>
                    <a:lstStyle/>
                    <a:p>
                      <a:r>
                        <a:rPr lang="en-US" b="1" dirty="0">
                          <a:solidFill>
                            <a:schemeClr val="tx1"/>
                          </a:solidFill>
                        </a:rPr>
                        <a:t>R6</a:t>
                      </a:r>
                    </a:p>
                  </a:txBody>
                  <a:tcPr>
                    <a:solidFill>
                      <a:schemeClr val="accent4">
                        <a:lumMod val="40000"/>
                        <a:lumOff val="60000"/>
                      </a:schemeClr>
                    </a:solidFill>
                  </a:tcPr>
                </a:tc>
                <a:tc>
                  <a:txBody>
                    <a:bodyPr/>
                    <a:lstStyle/>
                    <a:p>
                      <a:r>
                        <a:rPr lang="en-US" b="1" dirty="0">
                          <a:solidFill>
                            <a:schemeClr val="tx1"/>
                          </a:solidFill>
                        </a:rPr>
                        <a:t>R16</a:t>
                      </a:r>
                    </a:p>
                  </a:txBody>
                  <a:tcPr>
                    <a:solidFill>
                      <a:schemeClr val="accent4">
                        <a:lumMod val="40000"/>
                        <a:lumOff val="60000"/>
                      </a:schemeClr>
                    </a:solidFill>
                  </a:tcPr>
                </a:tc>
                <a:tc>
                  <a:txBody>
                    <a:bodyPr/>
                    <a:lstStyle/>
                    <a:p>
                      <a:r>
                        <a:rPr lang="en-US" b="1" dirty="0">
                          <a:solidFill>
                            <a:schemeClr val="tx1"/>
                          </a:solidFill>
                        </a:rPr>
                        <a:t>R21</a:t>
                      </a:r>
                    </a:p>
                  </a:txBody>
                  <a:tcPr>
                    <a:solidFill>
                      <a:schemeClr val="accent4">
                        <a:lumMod val="40000"/>
                        <a:lumOff val="60000"/>
                      </a:schemeClr>
                    </a:solidFill>
                  </a:tcPr>
                </a:tc>
                <a:tc>
                  <a:txBody>
                    <a:bodyPr/>
                    <a:lstStyle/>
                    <a:p>
                      <a:r>
                        <a:rPr lang="en-US" b="1" dirty="0">
                          <a:solidFill>
                            <a:schemeClr val="tx1"/>
                          </a:solidFill>
                        </a:rPr>
                        <a:t>R2’</a:t>
                      </a:r>
                    </a:p>
                  </a:txBody>
                  <a:tcPr>
                    <a:solidFill>
                      <a:schemeClr val="accent5">
                        <a:lumMod val="40000"/>
                        <a:lumOff val="60000"/>
                      </a:schemeClr>
                    </a:solidFill>
                  </a:tcPr>
                </a:tc>
                <a:tc>
                  <a:txBody>
                    <a:bodyPr/>
                    <a:lstStyle/>
                    <a:p>
                      <a:r>
                        <a:rPr lang="en-US" b="1" dirty="0">
                          <a:solidFill>
                            <a:schemeClr val="tx1"/>
                          </a:solidFill>
                        </a:rPr>
                        <a:t>R3’</a:t>
                      </a:r>
                    </a:p>
                  </a:txBody>
                  <a:tcPr>
                    <a:solidFill>
                      <a:schemeClr val="accent5">
                        <a:lumMod val="40000"/>
                        <a:lumOff val="60000"/>
                      </a:schemeClr>
                    </a:solidFill>
                  </a:tcPr>
                </a:tc>
                <a:tc>
                  <a:txBody>
                    <a:bodyPr/>
                    <a:lstStyle/>
                    <a:p>
                      <a:r>
                        <a:rPr lang="en-US" b="1" dirty="0">
                          <a:solidFill>
                            <a:schemeClr val="tx1"/>
                          </a:solidFill>
                        </a:rPr>
                        <a:t>R4’</a:t>
                      </a:r>
                    </a:p>
                  </a:txBody>
                  <a:tcPr>
                    <a:solidFill>
                      <a:schemeClr val="accent5">
                        <a:lumMod val="40000"/>
                        <a:lumOff val="60000"/>
                      </a:schemeClr>
                    </a:solidFill>
                  </a:tcPr>
                </a:tc>
                <a:tc>
                  <a:txBody>
                    <a:bodyPr/>
                    <a:lstStyle/>
                    <a:p>
                      <a:pPr algn="ctr"/>
                      <a:r>
                        <a:rPr lang="en-US" b="1" dirty="0">
                          <a:solidFill>
                            <a:schemeClr val="tx1"/>
                          </a:solidFill>
                        </a:rPr>
                        <a:t>TBW LC</a:t>
                      </a:r>
                      <a:r>
                        <a:rPr lang="en-US" b="1" baseline="-25000" dirty="0">
                          <a:solidFill>
                            <a:schemeClr val="tx1"/>
                          </a:solidFill>
                        </a:rPr>
                        <a:t>50</a:t>
                      </a:r>
                    </a:p>
                    <a:p>
                      <a:pPr algn="ctr"/>
                      <a:r>
                        <a:rPr lang="en-US" b="1" baseline="0" dirty="0">
                          <a:solidFill>
                            <a:schemeClr val="tx1"/>
                          </a:solidFill>
                        </a:rPr>
                        <a:t>(ppm)</a:t>
                      </a:r>
                    </a:p>
                  </a:txBody>
                  <a:tcPr>
                    <a:solidFill>
                      <a:schemeClr val="bg1"/>
                    </a:solidFill>
                  </a:tcPr>
                </a:tc>
                <a:extLst>
                  <a:ext uri="{0D108BD9-81ED-4DB2-BD59-A6C34878D82A}">
                    <a16:rowId xmlns:a16="http://schemas.microsoft.com/office/drawing/2014/main" val="1476811594"/>
                  </a:ext>
                </a:extLst>
              </a:tr>
              <a:tr h="297129">
                <a:tc>
                  <a:txBody>
                    <a:bodyPr/>
                    <a:lstStyle/>
                    <a:p>
                      <a:r>
                        <a:rPr lang="en-US" b="1" dirty="0"/>
                        <a:t>A</a:t>
                      </a:r>
                    </a:p>
                  </a:txBody>
                  <a:tcPr/>
                </a:tc>
                <a:tc>
                  <a:txBody>
                    <a:bodyPr/>
                    <a:lstStyle/>
                    <a:p>
                      <a:r>
                        <a:rPr lang="en-US" b="1" dirty="0"/>
                        <a:t>Me</a:t>
                      </a:r>
                    </a:p>
                  </a:txBody>
                  <a:tcPr/>
                </a:tc>
                <a:tc>
                  <a:txBody>
                    <a:bodyPr/>
                    <a:lstStyle/>
                    <a:p>
                      <a:r>
                        <a:rPr lang="en-US" b="1" dirty="0"/>
                        <a:t>Me</a:t>
                      </a:r>
                    </a:p>
                  </a:txBody>
                  <a:tcPr/>
                </a:tc>
                <a:tc>
                  <a:txBody>
                    <a:bodyPr/>
                    <a:lstStyle/>
                    <a:p>
                      <a:r>
                        <a:rPr lang="en-US" b="1" dirty="0"/>
                        <a:t>H</a:t>
                      </a:r>
                    </a:p>
                  </a:txBody>
                  <a:tcPr/>
                </a:tc>
                <a:tc>
                  <a:txBody>
                    <a:bodyPr/>
                    <a:lstStyle/>
                    <a:p>
                      <a:r>
                        <a:rPr lang="en-US" b="1" dirty="0"/>
                        <a:t>Me</a:t>
                      </a:r>
                    </a:p>
                  </a:txBody>
                  <a:tcPr/>
                </a:tc>
                <a:tc>
                  <a:txBody>
                    <a:bodyPr/>
                    <a:lstStyle/>
                    <a:p>
                      <a:r>
                        <a:rPr lang="en-US" b="1" dirty="0"/>
                        <a:t>Et</a:t>
                      </a:r>
                    </a:p>
                  </a:txBody>
                  <a:tcPr/>
                </a:tc>
                <a:tc>
                  <a:txBody>
                    <a:bodyPr/>
                    <a:lstStyle/>
                    <a:p>
                      <a:r>
                        <a:rPr lang="en-US" b="1" dirty="0"/>
                        <a:t>Me</a:t>
                      </a:r>
                    </a:p>
                  </a:txBody>
                  <a:tcPr/>
                </a:tc>
                <a:tc>
                  <a:txBody>
                    <a:bodyPr/>
                    <a:lstStyle/>
                    <a:p>
                      <a:r>
                        <a:rPr lang="en-US" b="1" dirty="0"/>
                        <a:t>Me</a:t>
                      </a:r>
                    </a:p>
                  </a:txBody>
                  <a:tcPr/>
                </a:tc>
                <a:tc>
                  <a:txBody>
                    <a:bodyPr/>
                    <a:lstStyle/>
                    <a:p>
                      <a:r>
                        <a:rPr lang="en-US" b="1" dirty="0"/>
                        <a:t>Me</a:t>
                      </a:r>
                    </a:p>
                  </a:txBody>
                  <a:tcPr/>
                </a:tc>
                <a:tc>
                  <a:txBody>
                    <a:bodyPr/>
                    <a:lstStyle/>
                    <a:p>
                      <a:pPr algn="ctr"/>
                      <a:r>
                        <a:rPr lang="en-US" b="1" dirty="0">
                          <a:highlight>
                            <a:srgbClr val="FFFF00"/>
                          </a:highlight>
                        </a:rPr>
                        <a:t>   0.3</a:t>
                      </a:r>
                    </a:p>
                  </a:txBody>
                  <a:tcPr/>
                </a:tc>
                <a:extLst>
                  <a:ext uri="{0D108BD9-81ED-4DB2-BD59-A6C34878D82A}">
                    <a16:rowId xmlns:a16="http://schemas.microsoft.com/office/drawing/2014/main" val="3689132980"/>
                  </a:ext>
                </a:extLst>
              </a:tr>
              <a:tr h="297129">
                <a:tc>
                  <a:txBody>
                    <a:bodyPr/>
                    <a:lstStyle/>
                    <a:p>
                      <a:r>
                        <a:rPr lang="en-US" b="1" dirty="0"/>
                        <a:t>B</a:t>
                      </a:r>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a:t>   0.4</a:t>
                      </a:r>
                    </a:p>
                  </a:txBody>
                  <a:tcPr/>
                </a:tc>
                <a:extLst>
                  <a:ext uri="{0D108BD9-81ED-4DB2-BD59-A6C34878D82A}">
                    <a16:rowId xmlns:a16="http://schemas.microsoft.com/office/drawing/2014/main" val="3881392134"/>
                  </a:ext>
                </a:extLst>
              </a:tr>
              <a:tr h="297129">
                <a:tc>
                  <a:txBody>
                    <a:bodyPr/>
                    <a:lstStyle/>
                    <a:p>
                      <a:r>
                        <a:rPr lang="en-US" b="1" dirty="0"/>
                        <a:t>C</a:t>
                      </a:r>
                    </a:p>
                  </a:txBody>
                  <a:tcPr/>
                </a:tc>
                <a:tc>
                  <a:txBody>
                    <a:bodyPr/>
                    <a:lstStyle/>
                    <a:p>
                      <a:r>
                        <a:rPr lang="en-US" b="1" dirty="0"/>
                        <a:t>H</a:t>
                      </a:r>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a:t>   0.8</a:t>
                      </a:r>
                    </a:p>
                  </a:txBody>
                  <a:tcPr/>
                </a:tc>
                <a:extLst>
                  <a:ext uri="{0D108BD9-81ED-4DB2-BD59-A6C34878D82A}">
                    <a16:rowId xmlns:a16="http://schemas.microsoft.com/office/drawing/2014/main" val="4148996819"/>
                  </a:ext>
                </a:extLst>
              </a:tr>
              <a:tr h="297129">
                <a:tc>
                  <a:txBody>
                    <a:bodyPr/>
                    <a:lstStyle/>
                    <a:p>
                      <a:r>
                        <a:rPr lang="en-US" b="1" dirty="0"/>
                        <a:t>D</a:t>
                      </a:r>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a:highlight>
                            <a:srgbClr val="FFFF00"/>
                          </a:highlight>
                        </a:rPr>
                        <a:t>   0.8</a:t>
                      </a:r>
                    </a:p>
                  </a:txBody>
                  <a:tcPr/>
                </a:tc>
                <a:extLst>
                  <a:ext uri="{0D108BD9-81ED-4DB2-BD59-A6C34878D82A}">
                    <a16:rowId xmlns:a16="http://schemas.microsoft.com/office/drawing/2014/main" val="1148412918"/>
                  </a:ext>
                </a:extLst>
              </a:tr>
              <a:tr h="297129">
                <a:tc>
                  <a:txBody>
                    <a:bodyPr/>
                    <a:lstStyle/>
                    <a:p>
                      <a:r>
                        <a:rPr lang="en-US" b="1" dirty="0"/>
                        <a:t>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a:t>   4.6</a:t>
                      </a:r>
                    </a:p>
                  </a:txBody>
                  <a:tcPr/>
                </a:tc>
                <a:extLst>
                  <a:ext uri="{0D108BD9-81ED-4DB2-BD59-A6C34878D82A}">
                    <a16:rowId xmlns:a16="http://schemas.microsoft.com/office/drawing/2014/main" val="2053356393"/>
                  </a:ext>
                </a:extLst>
              </a:tr>
              <a:tr h="297129">
                <a:tc>
                  <a:txBody>
                    <a:bodyPr/>
                    <a:lstStyle/>
                    <a:p>
                      <a:r>
                        <a:rPr lang="en-US" b="1" dirty="0"/>
                        <a:t>F</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pPr algn="ctr"/>
                      <a:r>
                        <a:rPr lang="en-US" b="1" dirty="0"/>
                        <a:t>   4.5</a:t>
                      </a:r>
                    </a:p>
                  </a:txBody>
                  <a:tcPr/>
                </a:tc>
                <a:extLst>
                  <a:ext uri="{0D108BD9-81ED-4DB2-BD59-A6C34878D82A}">
                    <a16:rowId xmlns:a16="http://schemas.microsoft.com/office/drawing/2014/main" val="3339784453"/>
                  </a:ext>
                </a:extLst>
              </a:tr>
              <a:tr h="297129">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pPr algn="ctr"/>
                      <a:r>
                        <a:rPr lang="en-US" b="1" dirty="0"/>
                        <a:t>   5.7</a:t>
                      </a:r>
                    </a:p>
                  </a:txBody>
                  <a:tcPr/>
                </a:tc>
                <a:extLst>
                  <a:ext uri="{0D108BD9-81ED-4DB2-BD59-A6C34878D82A}">
                    <a16:rowId xmlns:a16="http://schemas.microsoft.com/office/drawing/2014/main" val="2092083684"/>
                  </a:ext>
                </a:extLst>
              </a:tr>
              <a:tr h="297129">
                <a:tc>
                  <a:txBody>
                    <a:bodyPr/>
                    <a:lstStyle/>
                    <a:p>
                      <a:r>
                        <a:rPr lang="en-US" b="1" dirty="0"/>
                        <a:t>J</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pPr algn="ctr"/>
                      <a:r>
                        <a:rPr lang="en-US" b="1" dirty="0">
                          <a:highlight>
                            <a:srgbClr val="FFCCCC"/>
                          </a:highlight>
                        </a:rPr>
                        <a:t>&gt;80</a:t>
                      </a:r>
                    </a:p>
                  </a:txBody>
                  <a:tcPr/>
                </a:tc>
                <a:extLst>
                  <a:ext uri="{0D108BD9-81ED-4DB2-BD59-A6C34878D82A}">
                    <a16:rowId xmlns:a16="http://schemas.microsoft.com/office/drawing/2014/main" val="2157274661"/>
                  </a:ext>
                </a:extLst>
              </a:tr>
              <a:tr h="297129">
                <a:tc>
                  <a:txBody>
                    <a:bodyPr/>
                    <a:lstStyle/>
                    <a:p>
                      <a:r>
                        <a:rPr lang="en-US" b="1" dirty="0"/>
                        <a:t>K</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pPr algn="ctr"/>
                      <a:r>
                        <a:rPr lang="en-US" b="1" dirty="0"/>
                        <a:t>   3.5</a:t>
                      </a:r>
                    </a:p>
                  </a:txBody>
                  <a:tcPr/>
                </a:tc>
                <a:extLst>
                  <a:ext uri="{0D108BD9-81ED-4DB2-BD59-A6C34878D82A}">
                    <a16:rowId xmlns:a16="http://schemas.microsoft.com/office/drawing/2014/main" val="910464542"/>
                  </a:ext>
                </a:extLst>
              </a:tr>
              <a:tr h="297129">
                <a:tc>
                  <a:txBody>
                    <a:bodyPr/>
                    <a:lstStyle/>
                    <a:p>
                      <a:r>
                        <a:rPr lang="en-US" b="1" dirty="0"/>
                        <a:t>L</a:t>
                      </a:r>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pPr algn="ctr"/>
                      <a:r>
                        <a:rPr lang="en-US" b="1" dirty="0"/>
                        <a:t> 26</a:t>
                      </a:r>
                    </a:p>
                  </a:txBody>
                  <a:tcPr/>
                </a:tc>
                <a:extLst>
                  <a:ext uri="{0D108BD9-81ED-4DB2-BD59-A6C34878D82A}">
                    <a16:rowId xmlns:a16="http://schemas.microsoft.com/office/drawing/2014/main" val="1014867653"/>
                  </a:ext>
                </a:extLst>
              </a:tr>
              <a:tr h="297129">
                <a:tc>
                  <a:txBody>
                    <a:bodyPr/>
                    <a:lstStyle/>
                    <a:p>
                      <a:r>
                        <a:rPr lang="en-US" b="1" dirty="0"/>
                        <a:t>M</a:t>
                      </a:r>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pPr algn="ctr"/>
                      <a:r>
                        <a:rPr lang="en-US" b="1" dirty="0"/>
                        <a:t> 23</a:t>
                      </a:r>
                    </a:p>
                  </a:txBody>
                  <a:tcPr/>
                </a:tc>
                <a:extLst>
                  <a:ext uri="{0D108BD9-81ED-4DB2-BD59-A6C34878D82A}">
                    <a16:rowId xmlns:a16="http://schemas.microsoft.com/office/drawing/2014/main" val="788352710"/>
                  </a:ext>
                </a:extLst>
              </a:tr>
              <a:tr h="297129">
                <a:tc>
                  <a:txBody>
                    <a:bodyPr/>
                    <a:lstStyle/>
                    <a:p>
                      <a:r>
                        <a:rPr lang="en-US" b="1" dirty="0"/>
                        <a:t>N</a:t>
                      </a:r>
                    </a:p>
                  </a:txBody>
                  <a:tcPr/>
                </a:tc>
                <a:tc>
                  <a:txBody>
                    <a:bodyPr/>
                    <a:lstStyle/>
                    <a:p>
                      <a:endParaRPr lang="en-US" b="1" dirty="0"/>
                    </a:p>
                  </a:txBody>
                  <a:tcPr/>
                </a:tc>
                <a:tc>
                  <a:txBody>
                    <a:bodyPr/>
                    <a:lstStyle/>
                    <a:p>
                      <a:r>
                        <a:rPr lang="en-US" b="1" dirty="0"/>
                        <a:t>H</a:t>
                      </a:r>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pPr algn="ctr"/>
                      <a:r>
                        <a:rPr lang="en-US" b="1" dirty="0"/>
                        <a:t> 40</a:t>
                      </a:r>
                    </a:p>
                  </a:txBody>
                  <a:tcPr/>
                </a:tc>
                <a:extLst>
                  <a:ext uri="{0D108BD9-81ED-4DB2-BD59-A6C34878D82A}">
                    <a16:rowId xmlns:a16="http://schemas.microsoft.com/office/drawing/2014/main" val="3307923017"/>
                  </a:ext>
                </a:extLst>
              </a:tr>
              <a:tr h="297129">
                <a:tc>
                  <a:txBody>
                    <a:bodyPr/>
                    <a:lstStyle/>
                    <a:p>
                      <a:r>
                        <a:rPr lang="en-US" b="1" dirty="0"/>
                        <a:t>O</a:t>
                      </a:r>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pPr algn="ctr"/>
                      <a:r>
                        <a:rPr lang="en-US" b="1" dirty="0"/>
                        <a:t>   1.4</a:t>
                      </a:r>
                    </a:p>
                  </a:txBody>
                  <a:tcPr/>
                </a:tc>
                <a:extLst>
                  <a:ext uri="{0D108BD9-81ED-4DB2-BD59-A6C34878D82A}">
                    <a16:rowId xmlns:a16="http://schemas.microsoft.com/office/drawing/2014/main" val="1685282143"/>
                  </a:ext>
                </a:extLst>
              </a:tr>
              <a:tr h="297129">
                <a:tc>
                  <a:txBody>
                    <a:bodyPr/>
                    <a:lstStyle/>
                    <a:p>
                      <a:r>
                        <a:rPr lang="en-US" b="1" dirty="0"/>
                        <a:t>P</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r>
                        <a:rPr lang="en-US" b="1" dirty="0"/>
                        <a:t>H</a:t>
                      </a:r>
                    </a:p>
                  </a:txBody>
                  <a:tcPr/>
                </a:tc>
                <a:tc>
                  <a:txBody>
                    <a:bodyPr/>
                    <a:lstStyle/>
                    <a:p>
                      <a:pPr algn="ctr"/>
                      <a:r>
                        <a:rPr lang="en-US" b="1" dirty="0">
                          <a:highlight>
                            <a:srgbClr val="FFCCCC"/>
                          </a:highlight>
                        </a:rPr>
                        <a:t>&gt;64</a:t>
                      </a:r>
                    </a:p>
                  </a:txBody>
                  <a:tcPr/>
                </a:tc>
                <a:extLst>
                  <a:ext uri="{0D108BD9-81ED-4DB2-BD59-A6C34878D82A}">
                    <a16:rowId xmlns:a16="http://schemas.microsoft.com/office/drawing/2014/main" val="2907078135"/>
                  </a:ext>
                </a:extLst>
              </a:tr>
              <a:tr h="297129">
                <a:tc>
                  <a:txBody>
                    <a:bodyPr/>
                    <a:lstStyle/>
                    <a:p>
                      <a:r>
                        <a:rPr lang="en-US" b="1" dirty="0"/>
                        <a:t>Q</a:t>
                      </a:r>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pPr algn="ctr"/>
                      <a:r>
                        <a:rPr lang="en-US" b="1" dirty="0"/>
                        <a:t>   0.5</a:t>
                      </a:r>
                    </a:p>
                  </a:txBody>
                  <a:tcPr/>
                </a:tc>
                <a:extLst>
                  <a:ext uri="{0D108BD9-81ED-4DB2-BD59-A6C34878D82A}">
                    <a16:rowId xmlns:a16="http://schemas.microsoft.com/office/drawing/2014/main" val="3377062173"/>
                  </a:ext>
                </a:extLst>
              </a:tr>
              <a:tr h="297129">
                <a:tc>
                  <a:txBody>
                    <a:bodyPr/>
                    <a:lstStyle/>
                    <a:p>
                      <a:r>
                        <a:rPr lang="en-US" b="1" dirty="0"/>
                        <a:t>R</a:t>
                      </a:r>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pPr algn="ctr"/>
                      <a:r>
                        <a:rPr lang="en-US" b="1" dirty="0"/>
                        <a:t>  14.5</a:t>
                      </a:r>
                    </a:p>
                  </a:txBody>
                  <a:tcPr/>
                </a:tc>
                <a:extLst>
                  <a:ext uri="{0D108BD9-81ED-4DB2-BD59-A6C34878D82A}">
                    <a16:rowId xmlns:a16="http://schemas.microsoft.com/office/drawing/2014/main" val="2963416399"/>
                  </a:ext>
                </a:extLst>
              </a:tr>
              <a:tr h="231047">
                <a:tc>
                  <a:txBody>
                    <a:bodyPr/>
                    <a:lstStyle/>
                    <a:p>
                      <a:r>
                        <a:rPr lang="en-US" b="1" dirty="0"/>
                        <a:t>S</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r>
                        <a:rPr lang="en-US" b="1" dirty="0"/>
                        <a:t>H</a:t>
                      </a:r>
                    </a:p>
                  </a:txBody>
                  <a:tcPr/>
                </a:tc>
                <a:tc>
                  <a:txBody>
                    <a:bodyPr/>
                    <a:lstStyle/>
                    <a:p>
                      <a:endParaRPr lang="en-US" b="1" dirty="0"/>
                    </a:p>
                  </a:txBody>
                  <a:tcPr/>
                </a:tc>
                <a:tc>
                  <a:txBody>
                    <a:bodyPr/>
                    <a:lstStyle/>
                    <a:p>
                      <a:endParaRPr lang="en-US" b="1" dirty="0"/>
                    </a:p>
                  </a:txBody>
                  <a:tcPr/>
                </a:tc>
                <a:tc>
                  <a:txBody>
                    <a:bodyPr/>
                    <a:lstStyle/>
                    <a:p>
                      <a:pPr algn="ctr"/>
                      <a:r>
                        <a:rPr lang="en-US" b="1" dirty="0"/>
                        <a:t>53</a:t>
                      </a:r>
                    </a:p>
                  </a:txBody>
                  <a:tcPr/>
                </a:tc>
                <a:extLst>
                  <a:ext uri="{0D108BD9-81ED-4DB2-BD59-A6C34878D82A}">
                    <a16:rowId xmlns:a16="http://schemas.microsoft.com/office/drawing/2014/main" val="3785014563"/>
                  </a:ext>
                </a:extLst>
              </a:tr>
              <a:tr h="222080">
                <a:tc>
                  <a:txBody>
                    <a:bodyPr/>
                    <a:lstStyle/>
                    <a:p>
                      <a:r>
                        <a:rPr lang="en-US" b="1" dirty="0"/>
                        <a:t>Y</a:t>
                      </a:r>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endParaRPr lang="en-US" b="1" dirty="0"/>
                    </a:p>
                  </a:txBody>
                  <a:tcPr/>
                </a:tc>
                <a:tc>
                  <a:txBody>
                    <a:bodyPr/>
                    <a:lstStyle/>
                    <a:p>
                      <a:r>
                        <a:rPr lang="en-US" b="1" dirty="0"/>
                        <a:t>Me</a:t>
                      </a:r>
                    </a:p>
                  </a:txBody>
                  <a:tcPr/>
                </a:tc>
                <a:tc>
                  <a:txBody>
                    <a:bodyPr/>
                    <a:lstStyle/>
                    <a:p>
                      <a:endParaRPr lang="en-US" b="1" dirty="0"/>
                    </a:p>
                  </a:txBody>
                  <a:tcPr/>
                </a:tc>
                <a:tc>
                  <a:txBody>
                    <a:bodyPr/>
                    <a:lstStyle/>
                    <a:p>
                      <a:endParaRPr lang="en-US" b="1" dirty="0"/>
                    </a:p>
                  </a:txBody>
                  <a:tcPr/>
                </a:tc>
                <a:tc>
                  <a:txBody>
                    <a:bodyPr/>
                    <a:lstStyle/>
                    <a:p>
                      <a:r>
                        <a:rPr lang="en-US" b="1" dirty="0"/>
                        <a:t>H</a:t>
                      </a:r>
                    </a:p>
                  </a:txBody>
                  <a:tcPr/>
                </a:tc>
                <a:tc>
                  <a:txBody>
                    <a:bodyPr/>
                    <a:lstStyle/>
                    <a:p>
                      <a:pPr algn="ctr"/>
                      <a:r>
                        <a:rPr lang="en-US" b="1" dirty="0"/>
                        <a:t>20</a:t>
                      </a:r>
                    </a:p>
                  </a:txBody>
                  <a:tcPr/>
                </a:tc>
                <a:extLst>
                  <a:ext uri="{0D108BD9-81ED-4DB2-BD59-A6C34878D82A}">
                    <a16:rowId xmlns:a16="http://schemas.microsoft.com/office/drawing/2014/main" val="2450251836"/>
                  </a:ext>
                </a:extLst>
              </a:tr>
            </a:tbl>
          </a:graphicData>
        </a:graphic>
      </p:graphicFrame>
      <p:grpSp>
        <p:nvGrpSpPr>
          <p:cNvPr id="3" name="Group 2">
            <a:extLst>
              <a:ext uri="{FF2B5EF4-FFF2-40B4-BE49-F238E27FC236}">
                <a16:creationId xmlns:a16="http://schemas.microsoft.com/office/drawing/2014/main" id="{11153DC5-FF48-45AF-A424-FA4F3436AA1D}"/>
              </a:ext>
            </a:extLst>
          </p:cNvPr>
          <p:cNvGrpSpPr/>
          <p:nvPr/>
        </p:nvGrpSpPr>
        <p:grpSpPr>
          <a:xfrm>
            <a:off x="821307" y="3708317"/>
            <a:ext cx="3253606" cy="2416456"/>
            <a:chOff x="821307" y="3708317"/>
            <a:chExt cx="3253606" cy="2416456"/>
          </a:xfrm>
        </p:grpSpPr>
        <p:sp>
          <p:nvSpPr>
            <p:cNvPr id="21" name="Oval 20">
              <a:extLst>
                <a:ext uri="{FF2B5EF4-FFF2-40B4-BE49-F238E27FC236}">
                  <a16:creationId xmlns:a16="http://schemas.microsoft.com/office/drawing/2014/main" id="{49851F05-14B4-4F3C-A612-2C749040963A}"/>
                </a:ext>
              </a:extLst>
            </p:cNvPr>
            <p:cNvSpPr/>
            <p:nvPr/>
          </p:nvSpPr>
          <p:spPr>
            <a:xfrm rot="19382103">
              <a:off x="3595245" y="5548699"/>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Oval 21">
              <a:extLst>
                <a:ext uri="{FF2B5EF4-FFF2-40B4-BE49-F238E27FC236}">
                  <a16:creationId xmlns:a16="http://schemas.microsoft.com/office/drawing/2014/main" id="{7431B066-0333-46F2-A05D-7DE60C44FCA4}"/>
                </a:ext>
              </a:extLst>
            </p:cNvPr>
            <p:cNvSpPr/>
            <p:nvPr/>
          </p:nvSpPr>
          <p:spPr>
            <a:xfrm rot="19382103">
              <a:off x="3571215" y="5047444"/>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4C861DEE-1F7D-41F3-BBDB-4072B49CF285}"/>
                </a:ext>
              </a:extLst>
            </p:cNvPr>
            <p:cNvSpPr/>
            <p:nvPr/>
          </p:nvSpPr>
          <p:spPr>
            <a:xfrm rot="19382103">
              <a:off x="3081474" y="4857427"/>
              <a:ext cx="479668" cy="46833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482D38AB-430C-4F51-859A-2ED4E8AF97E8}"/>
                </a:ext>
              </a:extLst>
            </p:cNvPr>
            <p:cNvSpPr/>
            <p:nvPr/>
          </p:nvSpPr>
          <p:spPr>
            <a:xfrm rot="19382103">
              <a:off x="2340810" y="5656439"/>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Oval 24">
              <a:extLst>
                <a:ext uri="{FF2B5EF4-FFF2-40B4-BE49-F238E27FC236}">
                  <a16:creationId xmlns:a16="http://schemas.microsoft.com/office/drawing/2014/main" id="{D043C1B6-712D-4497-876C-47CAA0E4EA12}"/>
                </a:ext>
              </a:extLst>
            </p:cNvPr>
            <p:cNvSpPr/>
            <p:nvPr/>
          </p:nvSpPr>
          <p:spPr>
            <a:xfrm rot="19382103">
              <a:off x="945653" y="5018363"/>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43205450-ECEA-498E-B425-86F9FCE8FC87}"/>
                </a:ext>
              </a:extLst>
            </p:cNvPr>
            <p:cNvSpPr/>
            <p:nvPr/>
          </p:nvSpPr>
          <p:spPr>
            <a:xfrm rot="19382103">
              <a:off x="2044285" y="4526108"/>
              <a:ext cx="479668" cy="46833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Oval 1">
              <a:extLst>
                <a:ext uri="{FF2B5EF4-FFF2-40B4-BE49-F238E27FC236}">
                  <a16:creationId xmlns:a16="http://schemas.microsoft.com/office/drawing/2014/main" id="{BD357B5C-0F90-4802-9C2D-ACDCEC2009A2}"/>
                </a:ext>
              </a:extLst>
            </p:cNvPr>
            <p:cNvSpPr/>
            <p:nvPr/>
          </p:nvSpPr>
          <p:spPr>
            <a:xfrm rot="19382103">
              <a:off x="821307" y="3708317"/>
              <a:ext cx="882947" cy="50602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 name="Object 4">
              <a:extLst>
                <a:ext uri="{FF2B5EF4-FFF2-40B4-BE49-F238E27FC236}">
                  <a16:creationId xmlns:a16="http://schemas.microsoft.com/office/drawing/2014/main" id="{3DD4B8E6-3558-4E1D-9DB9-97DC8625123F}"/>
                </a:ext>
              </a:extLst>
            </p:cNvPr>
            <p:cNvGraphicFramePr>
              <a:graphicFrameLocks noChangeAspect="1"/>
            </p:cNvGraphicFramePr>
            <p:nvPr/>
          </p:nvGraphicFramePr>
          <p:xfrm>
            <a:off x="1017800" y="3762826"/>
            <a:ext cx="2951413" cy="2189975"/>
          </p:xfrm>
          <a:graphic>
            <a:graphicData uri="http://schemas.openxmlformats.org/presentationml/2006/ole">
              <mc:AlternateContent xmlns:mc="http://schemas.openxmlformats.org/markup-compatibility/2006">
                <mc:Choice xmlns:v="urn:schemas-microsoft-com:vml" Requires="v">
                  <p:oleObj spid="_x0000_s195588" name="CS ChemDraw Drawing" r:id="rId5" imgW="2873768" imgH="2131168" progId="ChemDraw.Document.6.0">
                    <p:embed/>
                  </p:oleObj>
                </mc:Choice>
                <mc:Fallback>
                  <p:oleObj name="CS ChemDraw Drawing" r:id="rId5" imgW="2873768" imgH="2131168" progId="ChemDraw.Document.6.0">
                    <p:embed/>
                    <p:pic>
                      <p:nvPicPr>
                        <p:cNvPr id="20" name="Object 4">
                          <a:extLst>
                            <a:ext uri="{FF2B5EF4-FFF2-40B4-BE49-F238E27FC236}">
                              <a16:creationId xmlns:a16="http://schemas.microsoft.com/office/drawing/2014/main" id="{3DD4B8E6-3558-4E1D-9DB9-97DC8625123F}"/>
                            </a:ext>
                          </a:extLst>
                        </p:cNvPr>
                        <p:cNvPicPr>
                          <a:picLocks noGrp="1" noChangeAspect="1" noChangeArrowheads="1"/>
                        </p:cNvPicPr>
                        <p:nvPr/>
                      </p:nvPicPr>
                      <p:blipFill>
                        <a:blip r:embed="rId6"/>
                        <a:srcRect/>
                        <a:stretch>
                          <a:fillRect/>
                        </a:stretch>
                      </p:blipFill>
                      <p:spPr bwMode="auto">
                        <a:xfrm>
                          <a:off x="1017800" y="3762826"/>
                          <a:ext cx="2951413" cy="2189975"/>
                        </a:xfrm>
                        <a:prstGeom prst="rect">
                          <a:avLst/>
                        </a:prstGeom>
                        <a:noFill/>
                        <a:ln>
                          <a:noFill/>
                        </a:ln>
                        <a:effectLst/>
                      </p:spPr>
                    </p:pic>
                  </p:oleObj>
                </mc:Fallback>
              </mc:AlternateContent>
            </a:graphicData>
          </a:graphic>
        </p:graphicFrame>
      </p:grpSp>
      <p:sp>
        <p:nvSpPr>
          <p:cNvPr id="27" name="TextBox 26">
            <a:extLst>
              <a:ext uri="{FF2B5EF4-FFF2-40B4-BE49-F238E27FC236}">
                <a16:creationId xmlns:a16="http://schemas.microsoft.com/office/drawing/2014/main" id="{EA3E6D4E-18D3-45D1-A47A-0699B1288978}"/>
              </a:ext>
            </a:extLst>
          </p:cNvPr>
          <p:cNvSpPr txBox="1"/>
          <p:nvPr/>
        </p:nvSpPr>
        <p:spPr>
          <a:xfrm>
            <a:off x="2493506" y="2311065"/>
            <a:ext cx="2451287" cy="21390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&gt;20 naturally occurring spinosyns.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&gt;210-fold difference in activity between spinosyn A and the least active analogs (J, P, W, </a:t>
            </a:r>
            <a:r>
              <a:rPr kumimoji="0" lang="en-US" sz="1800" b="0" i="0" u="none" strike="noStrike" kern="1200" cap="none" spc="0" normalizeH="0" baseline="0" noProof="0" dirty="0">
                <a:ln>
                  <a:noFill/>
                </a:ln>
                <a:solidFill>
                  <a:prstClr val="black"/>
                </a:solidFill>
                <a:effectLst/>
                <a:uLnTx/>
                <a:uFillTx/>
                <a:latin typeface="Arial"/>
                <a:ea typeface="+mn-ea"/>
                <a:cs typeface="+mn-cs"/>
              </a:rPr>
              <a:t>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496C2AF8-43D4-4C8E-9AD0-14A2C545F32B}"/>
              </a:ext>
            </a:extLst>
          </p:cNvPr>
          <p:cNvSpPr txBox="1"/>
          <p:nvPr/>
        </p:nvSpPr>
        <p:spPr>
          <a:xfrm>
            <a:off x="482604" y="185795"/>
            <a:ext cx="2430479" cy="436443"/>
          </a:xfrm>
          <a:prstGeom prst="rect">
            <a:avLst/>
          </a:prstGeom>
          <a:no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Family of Spinosyns </a:t>
            </a:r>
          </a:p>
        </p:txBody>
      </p:sp>
    </p:spTree>
    <p:extLst>
      <p:ext uri="{BB962C8B-B14F-4D97-AF65-F5344CB8AC3E}">
        <p14:creationId xmlns:p14="http://schemas.microsoft.com/office/powerpoint/2010/main" val="2284757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2FED7-5CEC-4766-8174-F9A2A56B1E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5B0C6-AD63-4B9C-AB2F-9350F21B15E6}" type="slidenum">
              <a:rPr kumimoji="0" lang="en-US" sz="10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BF0C8417-9FB6-49EA-A286-9DE0436DF546}"/>
              </a:ext>
            </a:extLst>
          </p:cNvPr>
          <p:cNvGrpSpPr/>
          <p:nvPr/>
        </p:nvGrpSpPr>
        <p:grpSpPr>
          <a:xfrm>
            <a:off x="425546" y="1800724"/>
            <a:ext cx="5628651" cy="4712667"/>
            <a:chOff x="5939532" y="1447878"/>
            <a:chExt cx="5369592" cy="3367088"/>
          </a:xfrm>
        </p:grpSpPr>
        <p:graphicFrame>
          <p:nvGraphicFramePr>
            <p:cNvPr id="4" name="Content Placeholder 5">
              <a:extLst>
                <a:ext uri="{FF2B5EF4-FFF2-40B4-BE49-F238E27FC236}">
                  <a16:creationId xmlns:a16="http://schemas.microsoft.com/office/drawing/2014/main" id="{15F98005-B20E-43CC-844E-F8BA71567E2A}"/>
                </a:ext>
              </a:extLst>
            </p:cNvPr>
            <p:cNvGraphicFramePr>
              <a:graphicFrameLocks/>
            </p:cNvGraphicFramePr>
            <p:nvPr/>
          </p:nvGraphicFramePr>
          <p:xfrm>
            <a:off x="5939532" y="1447878"/>
            <a:ext cx="5148480" cy="336708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45DF2FC-911E-42F9-AC42-97D133A972CF}"/>
                </a:ext>
              </a:extLst>
            </p:cNvPr>
            <p:cNvSpPr txBox="1"/>
            <p:nvPr/>
          </p:nvSpPr>
          <p:spPr>
            <a:xfrm>
              <a:off x="6916731" y="1673838"/>
              <a:ext cx="4392393" cy="2539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RR =  311        139         123        259         0.3   </a:t>
              </a:r>
            </a:p>
          </p:txBody>
        </p:sp>
      </p:grpSp>
      <p:graphicFrame>
        <p:nvGraphicFramePr>
          <p:cNvPr id="6" name="Content Placeholder 5">
            <a:extLst>
              <a:ext uri="{FF2B5EF4-FFF2-40B4-BE49-F238E27FC236}">
                <a16:creationId xmlns:a16="http://schemas.microsoft.com/office/drawing/2014/main" id="{FA5ADF1C-6D61-4D78-B8A6-9F86CDA56B63}"/>
              </a:ext>
            </a:extLst>
          </p:cNvPr>
          <p:cNvGraphicFramePr>
            <a:graphicFrameLocks/>
          </p:cNvGraphicFramePr>
          <p:nvPr/>
        </p:nvGraphicFramePr>
        <p:xfrm>
          <a:off x="6271175" y="1821876"/>
          <a:ext cx="5396869" cy="5036124"/>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566A31F1-CFCD-4182-A354-AA5DEE5907DF}"/>
              </a:ext>
            </a:extLst>
          </p:cNvPr>
          <p:cNvSpPr txBox="1"/>
          <p:nvPr/>
        </p:nvSpPr>
        <p:spPr>
          <a:xfrm>
            <a:off x="7472059" y="1885418"/>
            <a:ext cx="4126451"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RR = 1850       3000        2450       1513         1.9 </a:t>
            </a:r>
          </a:p>
        </p:txBody>
      </p:sp>
      <p:graphicFrame>
        <p:nvGraphicFramePr>
          <p:cNvPr id="8" name="Object 4">
            <a:extLst>
              <a:ext uri="{FF2B5EF4-FFF2-40B4-BE49-F238E27FC236}">
                <a16:creationId xmlns:a16="http://schemas.microsoft.com/office/drawing/2014/main" id="{7D45BEAE-1E20-4B22-BFF7-A54E453C8361}"/>
              </a:ext>
            </a:extLst>
          </p:cNvPr>
          <p:cNvGraphicFramePr>
            <a:graphicFrameLocks noChangeAspect="1"/>
          </p:cNvGraphicFramePr>
          <p:nvPr/>
        </p:nvGraphicFramePr>
        <p:xfrm>
          <a:off x="7344468" y="285943"/>
          <a:ext cx="2697501" cy="1101058"/>
        </p:xfrm>
        <a:graphic>
          <a:graphicData uri="http://schemas.openxmlformats.org/presentationml/2006/ole">
            <mc:AlternateContent xmlns:mc="http://schemas.openxmlformats.org/markup-compatibility/2006">
              <mc:Choice xmlns:v="urn:schemas-microsoft-com:vml" Requires="v">
                <p:oleObj spid="_x0000_s196612" name="CS ChemDraw Drawing" r:id="rId5" imgW="3106833" imgH="1268552" progId="ChemDraw.Document.6.0">
                  <p:embed/>
                </p:oleObj>
              </mc:Choice>
              <mc:Fallback>
                <p:oleObj name="CS ChemDraw Drawing" r:id="rId5" imgW="3106833" imgH="1268552" progId="ChemDraw.Document.6.0">
                  <p:embed/>
                  <p:pic>
                    <p:nvPicPr>
                      <p:cNvPr id="8" name="Object 4">
                        <a:extLst>
                          <a:ext uri="{FF2B5EF4-FFF2-40B4-BE49-F238E27FC236}">
                            <a16:creationId xmlns:a16="http://schemas.microsoft.com/office/drawing/2014/main" id="{7D45BEAE-1E20-4B22-BFF7-A54E453C8361}"/>
                          </a:ext>
                        </a:extLst>
                      </p:cNvPr>
                      <p:cNvPicPr>
                        <a:picLocks noGrp="1" noChangeAspect="1" noChangeArrowheads="1"/>
                      </p:cNvPicPr>
                      <p:nvPr/>
                    </p:nvPicPr>
                    <p:blipFill>
                      <a:blip r:embed="rId6"/>
                      <a:srcRect/>
                      <a:stretch>
                        <a:fillRect/>
                      </a:stretch>
                    </p:blipFill>
                    <p:spPr bwMode="auto">
                      <a:xfrm>
                        <a:off x="7344468" y="285943"/>
                        <a:ext cx="2697501" cy="1101058"/>
                      </a:xfrm>
                      <a:prstGeom prst="rect">
                        <a:avLst/>
                      </a:prstGeom>
                      <a:noFill/>
                      <a:ln>
                        <a:noFill/>
                      </a:ln>
                      <a:effectLst/>
                    </p:spPr>
                  </p:pic>
                </p:oleObj>
              </mc:Fallback>
            </mc:AlternateContent>
          </a:graphicData>
        </a:graphic>
      </p:graphicFrame>
      <p:sp>
        <p:nvSpPr>
          <p:cNvPr id="10" name="TextBox 9">
            <a:extLst>
              <a:ext uri="{FF2B5EF4-FFF2-40B4-BE49-F238E27FC236}">
                <a16:creationId xmlns:a16="http://schemas.microsoft.com/office/drawing/2014/main" id="{84942597-E432-4ACC-B7E5-5ABCFDF030A8}"/>
              </a:ext>
            </a:extLst>
          </p:cNvPr>
          <p:cNvSpPr txBox="1"/>
          <p:nvPr/>
        </p:nvSpPr>
        <p:spPr>
          <a:xfrm>
            <a:off x="1604847" y="1486687"/>
            <a:ext cx="4065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Fruit fly -</a:t>
            </a:r>
            <a:r>
              <a:rPr kumimoji="0" lang="en-US" sz="2000" b="0" i="1" u="none" strike="noStrike" kern="1200" cap="none" spc="0" normalizeH="0" baseline="0" noProof="0" dirty="0">
                <a:ln>
                  <a:noFill/>
                </a:ln>
                <a:solidFill>
                  <a:prstClr val="black"/>
                </a:solidFill>
                <a:effectLst/>
                <a:uLnTx/>
                <a:uFillTx/>
                <a:latin typeface="Arial"/>
                <a:ea typeface="+mn-ea"/>
                <a:cs typeface="+mn-cs"/>
              </a:rPr>
              <a:t> Drosophila melanogaster</a:t>
            </a:r>
          </a:p>
        </p:txBody>
      </p:sp>
      <p:sp>
        <p:nvSpPr>
          <p:cNvPr id="11" name="TextBox 10">
            <a:extLst>
              <a:ext uri="{FF2B5EF4-FFF2-40B4-BE49-F238E27FC236}">
                <a16:creationId xmlns:a16="http://schemas.microsoft.com/office/drawing/2014/main" id="{96B685C4-1F1B-45FB-84D0-0255B9D6BA5A}"/>
              </a:ext>
            </a:extLst>
          </p:cNvPr>
          <p:cNvSpPr txBox="1"/>
          <p:nvPr/>
        </p:nvSpPr>
        <p:spPr>
          <a:xfrm>
            <a:off x="7434633" y="1517474"/>
            <a:ext cx="46821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Diamondback moth </a:t>
            </a:r>
            <a:r>
              <a:rPr kumimoji="0" lang="en-US" sz="2000" b="0" i="1" u="none" strike="noStrike" kern="1200" cap="none" spc="0" normalizeH="0" baseline="0" noProof="0" dirty="0">
                <a:ln>
                  <a:noFill/>
                </a:ln>
                <a:solidFill>
                  <a:prstClr val="black"/>
                </a:solidFill>
                <a:effectLst/>
                <a:uLnTx/>
                <a:uFillTx/>
                <a:latin typeface="Arial"/>
                <a:ea typeface="+mn-ea"/>
                <a:cs typeface="+mn-cs"/>
              </a:rPr>
              <a:t>- Plutella xylostella</a:t>
            </a:r>
          </a:p>
        </p:txBody>
      </p:sp>
      <p:sp>
        <p:nvSpPr>
          <p:cNvPr id="12" name="TextBox 11">
            <a:extLst>
              <a:ext uri="{FF2B5EF4-FFF2-40B4-BE49-F238E27FC236}">
                <a16:creationId xmlns:a16="http://schemas.microsoft.com/office/drawing/2014/main" id="{7E8FF434-418D-43E8-B1F1-2F12B9EFD3B9}"/>
              </a:ext>
            </a:extLst>
          </p:cNvPr>
          <p:cNvSpPr txBox="1"/>
          <p:nvPr/>
        </p:nvSpPr>
        <p:spPr>
          <a:xfrm>
            <a:off x="460287" y="265246"/>
            <a:ext cx="6884182"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Cross-Resistance of Spinosyn Mimics: D</a:t>
            </a:r>
            <a:r>
              <a:rPr kumimoji="0" lang="el-GR"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α</a:t>
            </a: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6 and </a:t>
            </a:r>
            <a:r>
              <a:rPr kumimoji="0" lang="en-US" sz="2800" b="1" i="1"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Px</a:t>
            </a:r>
            <a:r>
              <a:rPr kumimoji="0" lang="el-GR"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α</a:t>
            </a:r>
            <a:r>
              <a:rPr kumimoji="0" lang="en-US" sz="2800" b="1" i="0" u="none" strike="noStrike" kern="1200" cap="none" spc="0" normalizeH="0" baseline="0" noProof="0" dirty="0">
                <a:ln>
                  <a:noFill/>
                </a:ln>
                <a:solidFill>
                  <a:srgbClr val="7FA2E6">
                    <a:lumMod val="75000"/>
                  </a:srgbClr>
                </a:solidFill>
                <a:effectLst>
                  <a:outerShdw blurRad="38100" dist="38100" dir="2700000" algn="tl">
                    <a:srgbClr val="000000">
                      <a:alpha val="43137"/>
                    </a:srgbClr>
                  </a:outerShdw>
                </a:effectLst>
                <a:uLnTx/>
                <a:uFillTx/>
                <a:latin typeface="Arial"/>
                <a:ea typeface="+mn-ea"/>
                <a:cs typeface="+mn-cs"/>
              </a:rPr>
              <a:t>6 mutants </a:t>
            </a:r>
          </a:p>
        </p:txBody>
      </p:sp>
      <p:sp>
        <p:nvSpPr>
          <p:cNvPr id="13" name="TextBox 12">
            <a:extLst>
              <a:ext uri="{FF2B5EF4-FFF2-40B4-BE49-F238E27FC236}">
                <a16:creationId xmlns:a16="http://schemas.microsoft.com/office/drawing/2014/main" id="{D82B7433-6110-4C1D-AB9E-9637DA31A093}"/>
              </a:ext>
            </a:extLst>
          </p:cNvPr>
          <p:cNvSpPr txBox="1"/>
          <p:nvPr/>
        </p:nvSpPr>
        <p:spPr>
          <a:xfrm>
            <a:off x="10175751" y="595532"/>
            <a:ext cx="16017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26 R = ethyl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27 R = </a:t>
            </a:r>
            <a:r>
              <a:rPr kumimoji="0" lang="en-US" sz="1800" b="0" i="1" u="none" strike="noStrike" kern="1200" cap="none" spc="0" normalizeH="0" baseline="0" noProof="0" dirty="0">
                <a:ln>
                  <a:noFill/>
                </a:ln>
                <a:solidFill>
                  <a:prstClr val="black"/>
                </a:solidFill>
                <a:effectLst/>
                <a:uLnTx/>
                <a:uFillTx/>
                <a:latin typeface="Arial"/>
                <a:ea typeface="+mn-ea"/>
                <a:cs typeface="+mn-cs"/>
              </a:rPr>
              <a:t>n</a:t>
            </a:r>
            <a:r>
              <a:rPr kumimoji="0" lang="en-US" sz="1800" b="0" i="0" u="none" strike="noStrike" kern="1200" cap="none" spc="0" normalizeH="0" baseline="0" noProof="0" dirty="0">
                <a:ln>
                  <a:noFill/>
                </a:ln>
                <a:solidFill>
                  <a:prstClr val="black"/>
                </a:solidFill>
                <a:effectLst/>
                <a:uLnTx/>
                <a:uFillTx/>
                <a:latin typeface="Arial"/>
                <a:ea typeface="+mn-ea"/>
                <a:cs typeface="+mn-cs"/>
              </a:rPr>
              <a:t>-prop</a:t>
            </a:r>
          </a:p>
        </p:txBody>
      </p:sp>
      <p:sp>
        <p:nvSpPr>
          <p:cNvPr id="14" name="TextBox 13">
            <a:extLst>
              <a:ext uri="{FF2B5EF4-FFF2-40B4-BE49-F238E27FC236}">
                <a16:creationId xmlns:a16="http://schemas.microsoft.com/office/drawing/2014/main" id="{BEE10B9A-42EB-4D21-9FD7-DD5E52416998}"/>
              </a:ext>
            </a:extLst>
          </p:cNvPr>
          <p:cNvSpPr txBox="1"/>
          <p:nvPr/>
        </p:nvSpPr>
        <p:spPr>
          <a:xfrm>
            <a:off x="141083" y="6116671"/>
            <a:ext cx="3925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Sparks et al. </a:t>
            </a:r>
            <a:r>
              <a:rPr kumimoji="0" lang="en-US" sz="1200" b="0" i="1" u="none" strike="noStrike" kern="1200" cap="none" spc="0" normalizeH="0" baseline="0" noProof="0" dirty="0">
                <a:ln>
                  <a:noFill/>
                </a:ln>
                <a:solidFill>
                  <a:prstClr val="black"/>
                </a:solidFill>
                <a:effectLst/>
                <a:uLnTx/>
                <a:uFillTx/>
                <a:latin typeface="Arial"/>
                <a:ea typeface="+mn-ea"/>
                <a:cs typeface="+mn-cs"/>
              </a:rPr>
              <a:t>Pest Manag. Sci</a:t>
            </a:r>
            <a:r>
              <a:rPr kumimoji="0" lang="en-US" sz="1200" b="0" i="0" u="none" strike="noStrike" kern="1200" cap="none" spc="0" normalizeH="0" baseline="0" noProof="0" dirty="0">
                <a:ln>
                  <a:noFill/>
                </a:ln>
                <a:solidFill>
                  <a:prstClr val="black"/>
                </a:solidFill>
                <a:effectLst/>
                <a:uLnTx/>
                <a:uFillTx/>
                <a:latin typeface="Arial"/>
                <a:ea typeface="+mn-ea"/>
                <a:cs typeface="+mn-cs"/>
              </a:rPr>
              <a:t>. 2019, Sparks ACS 2019</a:t>
            </a:r>
          </a:p>
        </p:txBody>
      </p:sp>
    </p:spTree>
    <p:extLst>
      <p:ext uri="{BB962C8B-B14F-4D97-AF65-F5344CB8AC3E}">
        <p14:creationId xmlns:p14="http://schemas.microsoft.com/office/powerpoint/2010/main" val="18206289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980" t="-9927" r="54838" b="28299"/>
          <a:stretch/>
        </p:blipFill>
        <p:spPr>
          <a:xfrm>
            <a:off x="7466308" y="5098942"/>
            <a:ext cx="4733438" cy="1266915"/>
          </a:xfrm>
          <a:prstGeom prst="rect">
            <a:avLst/>
          </a:prstGeom>
        </p:spPr>
      </p:pic>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marL="0" marR="0" lvl="0" indent="0" algn="r" defTabSz="914354"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rPr>
              <a:pPr marL="0" marR="0" lvl="0" indent="0" algn="r" defTabSz="914354" rtl="0" eaLnBrk="1" fontAlgn="base" latinLnBrk="0" hangingPunct="1">
                <a:lnSpc>
                  <a:spcPct val="100000"/>
                </a:lnSpc>
                <a:spcBef>
                  <a:spcPct val="0"/>
                </a:spcBef>
                <a:spcAft>
                  <a:spcPct val="0"/>
                </a:spcAft>
                <a:buClrTx/>
                <a:buSzTx/>
                <a:buFontTx/>
                <a:buNone/>
                <a:tabLst/>
                <a:defRPr/>
              </a:pPr>
              <a:t>59</a:t>
            </a:fld>
            <a:endParaRPr kumimoji="0" lang="en-US" sz="800" b="0" i="0" u="none" strike="noStrike" kern="1200" cap="none" spc="0" normalizeH="0" baseline="0" noProof="0" dirty="0">
              <a:ln>
                <a:noFill/>
              </a:ln>
              <a:solidFill>
                <a:srgbClr val="073DA3"/>
              </a:solidFill>
              <a:effectLst/>
              <a:uLnTx/>
              <a:uFillTx/>
              <a:latin typeface="Arial" charset="0"/>
              <a:ea typeface="ＭＳ Ｐゴシック" pitchFamily="34" charset="-128"/>
              <a:cs typeface="Arial" charset="0"/>
              <a:sym typeface="Arial"/>
            </a:endParaRPr>
          </a:p>
        </p:txBody>
      </p:sp>
      <p:sp>
        <p:nvSpPr>
          <p:cNvPr id="24" name="Text Box 10">
            <a:extLst>
              <a:ext uri="{FF2B5EF4-FFF2-40B4-BE49-F238E27FC236}">
                <a16:creationId xmlns:a16="http://schemas.microsoft.com/office/drawing/2014/main" id="{89F76E07-6DE3-904C-9651-DC20E13FC78D}"/>
              </a:ext>
            </a:extLst>
          </p:cNvPr>
          <p:cNvSpPr txBox="1">
            <a:spLocks noChangeArrowheads="1"/>
          </p:cNvSpPr>
          <p:nvPr/>
        </p:nvSpPr>
        <p:spPr bwMode="auto">
          <a:xfrm>
            <a:off x="4202430" y="6419633"/>
            <a:ext cx="3722867" cy="39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hlinkClick r:id="rId4"/>
              </a:rPr>
              <a:t>https://www.gcande.org</a:t>
            </a:r>
            <a:r>
              <a:rPr kumimoji="0" lang="en-US" altLang="en-US" sz="2000" b="0" i="0" u="none" strike="noStrike" kern="1200" cap="none" spc="0" normalizeH="0" baseline="0" noProof="0" dirty="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rPr>
              <a:t> </a:t>
            </a:r>
          </a:p>
        </p:txBody>
      </p:sp>
      <p:pic>
        <p:nvPicPr>
          <p:cNvPr id="2" name="Picture 1"/>
          <p:cNvPicPr>
            <a:picLocks noChangeAspect="1"/>
          </p:cNvPicPr>
          <p:nvPr/>
        </p:nvPicPr>
        <p:blipFill rotWithShape="1">
          <a:blip r:embed="rId5"/>
          <a:srcRect l="22354" t="6141" r="-29" b="14918"/>
          <a:stretch/>
        </p:blipFill>
        <p:spPr>
          <a:xfrm>
            <a:off x="0" y="0"/>
            <a:ext cx="7996121" cy="1212016"/>
          </a:xfrm>
          <a:prstGeom prst="rect">
            <a:avLst/>
          </a:prstGeom>
        </p:spPr>
      </p:pic>
      <p:grpSp>
        <p:nvGrpSpPr>
          <p:cNvPr id="15" name="Group 14"/>
          <p:cNvGrpSpPr/>
          <p:nvPr/>
        </p:nvGrpSpPr>
        <p:grpSpPr>
          <a:xfrm>
            <a:off x="7959090" y="1565"/>
            <a:ext cx="4228135" cy="1210451"/>
            <a:chOff x="7959090" y="1565"/>
            <a:chExt cx="4228135" cy="1210451"/>
          </a:xfrm>
        </p:grpSpPr>
        <p:pic>
          <p:nvPicPr>
            <p:cNvPr id="25" name="Picture 24"/>
            <p:cNvPicPr>
              <a:picLocks noChangeAspect="1"/>
            </p:cNvPicPr>
            <p:nvPr/>
          </p:nvPicPr>
          <p:blipFill rotWithShape="1">
            <a:blip r:embed="rId6"/>
            <a:srcRect b="75880"/>
            <a:stretch/>
          </p:blipFill>
          <p:spPr>
            <a:xfrm>
              <a:off x="7959090" y="1565"/>
              <a:ext cx="4228135" cy="1210451"/>
            </a:xfrm>
            <a:prstGeom prst="rect">
              <a:avLst/>
            </a:prstGeom>
          </p:spPr>
        </p:pic>
        <p:pic>
          <p:nvPicPr>
            <p:cNvPr id="9" name="Picture 8"/>
            <p:cNvPicPr>
              <a:picLocks noChangeAspect="1"/>
            </p:cNvPicPr>
            <p:nvPr/>
          </p:nvPicPr>
          <p:blipFill rotWithShape="1">
            <a:blip r:embed="rId6"/>
            <a:srcRect r="13647"/>
            <a:stretch/>
          </p:blipFill>
          <p:spPr>
            <a:xfrm>
              <a:off x="8649284" y="1565"/>
              <a:ext cx="3537941" cy="987682"/>
            </a:xfrm>
            <a:prstGeom prst="rect">
              <a:avLst/>
            </a:prstGeom>
          </p:spPr>
        </p:pic>
      </p:grpSp>
      <p:pic>
        <p:nvPicPr>
          <p:cNvPr id="27" name="Picture 26"/>
          <p:cNvPicPr>
            <a:picLocks noChangeAspect="1"/>
          </p:cNvPicPr>
          <p:nvPr/>
        </p:nvPicPr>
        <p:blipFill rotWithShape="1">
          <a:blip r:embed="rId7"/>
          <a:srcRect l="7365" t="7397" r="10872" b="11934"/>
          <a:stretch/>
        </p:blipFill>
        <p:spPr>
          <a:xfrm>
            <a:off x="1025019" y="3166859"/>
            <a:ext cx="2323036" cy="2674620"/>
          </a:xfrm>
          <a:prstGeom prst="rect">
            <a:avLst/>
          </a:prstGeom>
          <a:ln w="38100" cap="sq">
            <a:solidFill>
              <a:srgbClr val="095402"/>
            </a:solidFill>
            <a:prstDash val="solid"/>
            <a:miter lim="800000"/>
          </a:ln>
          <a:effectLst/>
        </p:spPr>
      </p:pic>
      <p:sp>
        <p:nvSpPr>
          <p:cNvPr id="28" name="Rectangle 27"/>
          <p:cNvSpPr/>
          <p:nvPr/>
        </p:nvSpPr>
        <p:spPr>
          <a:xfrm>
            <a:off x="857250" y="1409808"/>
            <a:ext cx="6096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 order to highlight the importance of this approach to chemistry and engineering and to facilitate critical discussions on these topics, the theme of each GC&amp;E Conference focuses on one of the stages of the chemical life cycle; put simply: </a:t>
            </a:r>
            <a:r>
              <a:rPr kumimoji="0" lang="en-US" sz="1800" b="1" i="0" u="none" strike="noStrike" kern="1200" cap="none" spc="0" normalizeH="0" baseline="0" noProof="0" dirty="0">
                <a:ln>
                  <a:noFill/>
                </a:ln>
                <a:solidFill>
                  <a:srgbClr val="095402"/>
                </a:solidFill>
                <a:effectLst/>
                <a:uLnTx/>
                <a:uFillTx/>
                <a:latin typeface="Calibri"/>
                <a:ea typeface="+mn-ea"/>
                <a:cs typeface="+mn-cs"/>
              </a:rPr>
              <a:t>Design, Make, Use, and Closing the Loop. </a:t>
            </a:r>
            <a:endParaRPr kumimoji="0" lang="es-ES_tradnl" sz="1800" b="1" i="0" u="none" strike="noStrike" kern="1200" cap="none" spc="0" normalizeH="0" baseline="0" noProof="0" dirty="0">
              <a:ln>
                <a:noFill/>
              </a:ln>
              <a:solidFill>
                <a:srgbClr val="095402"/>
              </a:solidFill>
              <a:effectLst/>
              <a:uLnTx/>
              <a:uFillTx/>
              <a:latin typeface="Calibri"/>
              <a:ea typeface="+mn-ea"/>
              <a:cs typeface="+mn-cs"/>
            </a:endParaRPr>
          </a:p>
        </p:txBody>
      </p:sp>
      <p:pic>
        <p:nvPicPr>
          <p:cNvPr id="29" name="Picture 28"/>
          <p:cNvPicPr>
            <a:picLocks noChangeAspect="1"/>
          </p:cNvPicPr>
          <p:nvPr/>
        </p:nvPicPr>
        <p:blipFill rotWithShape="1">
          <a:blip r:embed="rId6"/>
          <a:srcRect b="75880"/>
          <a:stretch/>
        </p:blipFill>
        <p:spPr>
          <a:xfrm>
            <a:off x="0" y="1212016"/>
            <a:ext cx="483870" cy="5645984"/>
          </a:xfrm>
          <a:prstGeom prst="rect">
            <a:avLst/>
          </a:prstGeom>
        </p:spPr>
      </p:pic>
      <p:pic>
        <p:nvPicPr>
          <p:cNvPr id="30" name="Picture 29"/>
          <p:cNvPicPr>
            <a:picLocks noChangeAspect="1"/>
          </p:cNvPicPr>
          <p:nvPr/>
        </p:nvPicPr>
        <p:blipFill rotWithShape="1">
          <a:blip r:embed="rId6"/>
          <a:srcRect b="75880"/>
          <a:stretch/>
        </p:blipFill>
        <p:spPr>
          <a:xfrm rot="5400000" flipH="1">
            <a:off x="6311047" y="544204"/>
            <a:ext cx="53775" cy="11708129"/>
          </a:xfrm>
          <a:prstGeom prst="rect">
            <a:avLst/>
          </a:prstGeom>
        </p:spPr>
      </p:pic>
      <p:pic>
        <p:nvPicPr>
          <p:cNvPr id="32" name="Picture 31"/>
          <p:cNvPicPr>
            <a:picLocks noChangeAspect="1"/>
          </p:cNvPicPr>
          <p:nvPr/>
        </p:nvPicPr>
        <p:blipFill rotWithShape="1">
          <a:blip r:embed="rId8"/>
          <a:srcRect r="5389"/>
          <a:stretch/>
        </p:blipFill>
        <p:spPr>
          <a:xfrm>
            <a:off x="3532536" y="2902165"/>
            <a:ext cx="3726278" cy="3042372"/>
          </a:xfrm>
          <a:prstGeom prst="rect">
            <a:avLst/>
          </a:prstGeom>
        </p:spPr>
      </p:pic>
      <p:pic>
        <p:nvPicPr>
          <p:cNvPr id="4" name="Picture 3">
            <a:extLst>
              <a:ext uri="{FF2B5EF4-FFF2-40B4-BE49-F238E27FC236}">
                <a16:creationId xmlns:a16="http://schemas.microsoft.com/office/drawing/2014/main" id="{03949FEB-1C54-4888-846A-0F8269457A45}"/>
              </a:ext>
            </a:extLst>
          </p:cNvPr>
          <p:cNvPicPr>
            <a:picLocks noChangeAspect="1"/>
          </p:cNvPicPr>
          <p:nvPr/>
        </p:nvPicPr>
        <p:blipFill>
          <a:blip r:embed="rId9"/>
          <a:stretch>
            <a:fillRect/>
          </a:stretch>
        </p:blipFill>
        <p:spPr>
          <a:xfrm>
            <a:off x="4246699" y="9197"/>
            <a:ext cx="3717166" cy="1193622"/>
          </a:xfrm>
          <a:prstGeom prst="rect">
            <a:avLst/>
          </a:prstGeom>
        </p:spPr>
      </p:pic>
      <p:pic>
        <p:nvPicPr>
          <p:cNvPr id="6" name="Picture 5">
            <a:extLst>
              <a:ext uri="{FF2B5EF4-FFF2-40B4-BE49-F238E27FC236}">
                <a16:creationId xmlns:a16="http://schemas.microsoft.com/office/drawing/2014/main" id="{5CCFC165-3B09-44EF-8963-BE8155E74C20}"/>
              </a:ext>
            </a:extLst>
          </p:cNvPr>
          <p:cNvPicPr>
            <a:picLocks noChangeAspect="1"/>
          </p:cNvPicPr>
          <p:nvPr/>
        </p:nvPicPr>
        <p:blipFill>
          <a:blip r:embed="rId10"/>
          <a:stretch>
            <a:fillRect/>
          </a:stretch>
        </p:blipFill>
        <p:spPr>
          <a:xfrm>
            <a:off x="7466308" y="1214326"/>
            <a:ext cx="4730467" cy="4126425"/>
          </a:xfrm>
          <a:prstGeom prst="rect">
            <a:avLst/>
          </a:prstGeom>
        </p:spPr>
      </p:pic>
    </p:spTree>
    <p:extLst>
      <p:ext uri="{BB962C8B-B14F-4D97-AF65-F5344CB8AC3E}">
        <p14:creationId xmlns:p14="http://schemas.microsoft.com/office/powerpoint/2010/main" val="271413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marL="0" marR="0" lvl="0" indent="0" algn="r" defTabSz="914286"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rPr>
              <a:pPr marL="0" marR="0" lvl="0" indent="0" algn="r" defTabSz="914286" rtl="0" eaLnBrk="1" fontAlgn="base" latinLnBrk="0" hangingPunct="1">
                <a:lnSpc>
                  <a:spcPct val="100000"/>
                </a:lnSpc>
                <a:spcBef>
                  <a:spcPct val="0"/>
                </a:spcBef>
                <a:spcAft>
                  <a:spcPct val="0"/>
                </a:spcAft>
                <a:buClrTx/>
                <a:buSzTx/>
                <a:buFontTx/>
                <a:buNone/>
                <a:tabLst/>
                <a:defRPr/>
              </a:pPr>
              <a:t>6</a:t>
            </a:fld>
            <a:endPar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4971233"/>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9173EE-1EE2-4F67-B788-56828058C480}"/>
              </a:ext>
            </a:extLst>
          </p:cNvPr>
          <p:cNvPicPr>
            <a:picLocks noChangeAspect="1"/>
          </p:cNvPicPr>
          <p:nvPr/>
        </p:nvPicPr>
        <p:blipFill>
          <a:blip r:embed="rId3"/>
          <a:srcRect/>
          <a:stretch/>
        </p:blipFill>
        <p:spPr>
          <a:xfrm>
            <a:off x="2542183" y="-379363"/>
            <a:ext cx="9649817" cy="7237363"/>
          </a:xfrm>
          <a:prstGeom prst="rect">
            <a:avLst/>
          </a:prstGeom>
        </p:spPr>
      </p:pic>
      <p:sp>
        <p:nvSpPr>
          <p:cNvPr id="2" name="Rectangle 1">
            <a:extLst>
              <a:ext uri="{FF2B5EF4-FFF2-40B4-BE49-F238E27FC236}">
                <a16:creationId xmlns:a16="http://schemas.microsoft.com/office/drawing/2014/main" id="{FCC50029-D839-7B43-9BDB-A956ABB85042}"/>
              </a:ext>
            </a:extLst>
          </p:cNvPr>
          <p:cNvSpPr/>
          <p:nvPr/>
        </p:nvSpPr>
        <p:spPr>
          <a:xfrm rot="18951736">
            <a:off x="-5169808" y="-4429068"/>
            <a:ext cx="13544550" cy="6953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16" name="Slide Number Placeholder 1"/>
          <p:cNvSpPr txBox="1">
            <a:spLocks/>
          </p:cNvSpPr>
          <p:nvPr/>
        </p:nvSpPr>
        <p:spPr bwMode="auto">
          <a:xfrm>
            <a:off x="11778267" y="6647826"/>
            <a:ext cx="420686" cy="2003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r" defTabSz="914264" rtl="0" eaLnBrk="0" fontAlgn="auto" latinLnBrk="0" hangingPunct="0">
              <a:spcBef>
                <a:spcPct val="10000"/>
              </a:spcBef>
              <a:spcAft>
                <a:spcPct val="40000"/>
              </a:spcAft>
              <a:buChar char="•"/>
              <a:defRPr sz="800" b="1" kern="1200">
                <a:solidFill>
                  <a:srgbClr val="0039A6"/>
                </a:solidFill>
                <a:latin typeface="Arial" panose="020B0604020202020204" pitchFamily="34" charset="0"/>
                <a:ea typeface="MS PGothic" pitchFamily="34" charset="-128"/>
                <a:cs typeface="+mn-cs"/>
                <a:sym typeface="Arial"/>
              </a:defRPr>
            </a:lvl1pPr>
            <a:lvl2pPr marL="741269" indent="-284129" algn="l" defTabSz="914400" rtl="0" eaLnBrk="1" latinLnBrk="0" hangingPunct="1">
              <a:spcBef>
                <a:spcPct val="10000"/>
              </a:spcBef>
              <a:spcAft>
                <a:spcPct val="40000"/>
              </a:spcAft>
              <a:buChar char="–"/>
              <a:defRPr sz="1600" kern="1200">
                <a:solidFill>
                  <a:srgbClr val="0039A6"/>
                </a:solidFill>
                <a:latin typeface="Arial" panose="020B0604020202020204" pitchFamily="34" charset="0"/>
                <a:ea typeface="+mn-ea"/>
                <a:cs typeface="+mn-cs"/>
              </a:defRPr>
            </a:lvl2pPr>
            <a:lvl3pPr marL="1141273" indent="-226986" algn="l" defTabSz="914400" rtl="0" eaLnBrk="1" latinLnBrk="0" hangingPunct="1">
              <a:spcBef>
                <a:spcPct val="10000"/>
              </a:spcBef>
              <a:spcAft>
                <a:spcPct val="40000"/>
              </a:spcAft>
              <a:buChar char="•"/>
              <a:defRPr sz="1400" kern="1200">
                <a:solidFill>
                  <a:srgbClr val="0039A6"/>
                </a:solidFill>
                <a:latin typeface="Arial" panose="020B0604020202020204" pitchFamily="34" charset="0"/>
                <a:ea typeface="+mn-ea"/>
                <a:cs typeface="+mn-cs"/>
              </a:defRPr>
            </a:lvl3pPr>
            <a:lvl4pPr marL="1598413" indent="-226986" algn="l" defTabSz="914400" rtl="0" eaLnBrk="1" latinLnBrk="0" hangingPunct="1">
              <a:spcBef>
                <a:spcPct val="10000"/>
              </a:spcBef>
              <a:spcAft>
                <a:spcPct val="40000"/>
              </a:spcAft>
              <a:buChar char="–"/>
              <a:defRPr sz="1200" kern="1200">
                <a:solidFill>
                  <a:srgbClr val="0039A6"/>
                </a:solidFill>
                <a:latin typeface="Arial" panose="020B0604020202020204" pitchFamily="34" charset="0"/>
                <a:ea typeface="+mn-ea"/>
                <a:cs typeface="+mn-cs"/>
              </a:defRPr>
            </a:lvl4pPr>
            <a:lvl5pPr marL="2055555" indent="-226986" algn="l" defTabSz="914400" rtl="0" eaLnBrk="1" latinLnBrk="0" hangingPunct="1">
              <a:spcBef>
                <a:spcPct val="10000"/>
              </a:spcBef>
              <a:spcAft>
                <a:spcPct val="40000"/>
              </a:spcAft>
              <a:buChar char="»"/>
              <a:defRPr sz="1000" kern="1200">
                <a:solidFill>
                  <a:srgbClr val="0039A6"/>
                </a:solidFill>
                <a:latin typeface="Arial" panose="020B0604020202020204" pitchFamily="34" charset="0"/>
                <a:ea typeface="+mn-ea"/>
                <a:cs typeface="+mn-cs"/>
              </a:defRPr>
            </a:lvl5pPr>
            <a:lvl6pPr marL="251270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6pPr>
            <a:lvl7pPr marL="2969842"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7pPr>
            <a:lvl8pPr marL="3426986"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8pPr>
            <a:lvl9pPr marL="3884130" indent="-226986" algn="l" defTabSz="914400" rtl="0" eaLnBrk="0" fontAlgn="base" latinLnBrk="0" hangingPunct="0">
              <a:spcBef>
                <a:spcPct val="10000"/>
              </a:spcBef>
              <a:spcAft>
                <a:spcPct val="40000"/>
              </a:spcAft>
              <a:buChar char="»"/>
              <a:defRPr sz="1000" kern="1200">
                <a:solidFill>
                  <a:srgbClr val="0039A6"/>
                </a:solidFill>
                <a:latin typeface="Arial" panose="020B0604020202020204" pitchFamily="34" charset="0"/>
                <a:ea typeface="+mn-ea"/>
                <a:cs typeface="+mn-cs"/>
              </a:defRPr>
            </a:lvl9pPr>
          </a:lstStyle>
          <a:p>
            <a:pPr marL="0" marR="0" lvl="0" indent="0" algn="ctr" defTabSz="914286" rtl="0" eaLnBrk="1" fontAlgn="base" latinLnBrk="0" hangingPunct="1">
              <a:lnSpc>
                <a:spcPct val="100000"/>
              </a:lnSpc>
              <a:spcBef>
                <a:spcPct val="0"/>
              </a:spcBef>
              <a:spcAft>
                <a:spcPct val="0"/>
              </a:spcAft>
              <a:buClrTx/>
              <a:buSzTx/>
              <a:buFontTx/>
              <a:buNone/>
              <a:tabLst/>
              <a:defRPr/>
            </a:pPr>
            <a:fld id="{70286312-CF18-4C5F-9250-783BDC77CF0E}" type="slidenum">
              <a:rPr kumimoji="0" lang="en-GB" altLang="es-ES" sz="800" b="0" i="0" u="none" strike="noStrike" kern="1200" cap="none" spc="0" normalizeH="0" baseline="0" noProof="0" smtClean="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rPr>
              <a:pPr marL="0" marR="0" lvl="0" indent="0" algn="ctr" defTabSz="914286" rtl="0" eaLnBrk="1" fontAlgn="base" latinLnBrk="0" hangingPunct="1">
                <a:lnSpc>
                  <a:spcPct val="100000"/>
                </a:lnSpc>
                <a:spcBef>
                  <a:spcPct val="0"/>
                </a:spcBef>
                <a:spcAft>
                  <a:spcPct val="0"/>
                </a:spcAft>
                <a:buClrTx/>
                <a:buSzTx/>
                <a:buFontTx/>
                <a:buNone/>
                <a:tabLst/>
                <a:defRPr/>
              </a:pPr>
              <a:t>60</a:t>
            </a:fld>
            <a:endParaRPr kumimoji="0" lang="en-GB" altLang="es-ES" sz="800" b="0" i="0" u="none" strike="noStrike" kern="1200" cap="none" spc="0" normalizeH="0" baseline="0" noProof="0" dirty="0">
              <a:ln>
                <a:noFill/>
              </a:ln>
              <a:solidFill>
                <a:srgbClr val="FFFFFF"/>
              </a:solidFill>
              <a:effectLst/>
              <a:uLnTx/>
              <a:uFillTx/>
              <a:latin typeface="Lato" panose="020F0502020204030203" pitchFamily="34" charset="0"/>
              <a:ea typeface="Lato" panose="020F0502020204030203" pitchFamily="34" charset="0"/>
              <a:cs typeface="Lato" panose="020F0502020204030203" pitchFamily="34" charset="0"/>
              <a:sym typeface="Arial" panose="020B0604020202020204" pitchFamily="34" charset="0"/>
            </a:endParaRPr>
          </a:p>
        </p:txBody>
      </p:sp>
      <p:sp>
        <p:nvSpPr>
          <p:cNvPr id="17" name="Rectangle 16">
            <a:extLst>
              <a:ext uri="{FF2B5EF4-FFF2-40B4-BE49-F238E27FC236}">
                <a16:creationId xmlns:a16="http://schemas.microsoft.com/office/drawing/2014/main" id="{1F39BEF3-3446-194A-AD44-AFB748967533}"/>
              </a:ext>
            </a:extLst>
          </p:cNvPr>
          <p:cNvSpPr/>
          <p:nvPr/>
        </p:nvSpPr>
        <p:spPr>
          <a:xfrm rot="18951736">
            <a:off x="289900" y="3896852"/>
            <a:ext cx="5482581" cy="6953609"/>
          </a:xfrm>
          <a:prstGeom prst="rect">
            <a:avLst/>
          </a:prstGeom>
          <a:solidFill>
            <a:srgbClr val="1C53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23" name="TextBox 22">
            <a:extLst>
              <a:ext uri="{FF2B5EF4-FFF2-40B4-BE49-F238E27FC236}">
                <a16:creationId xmlns:a16="http://schemas.microsoft.com/office/drawing/2014/main" id="{C1C4078B-0ADE-9B42-9879-23BB9E9B4D18}"/>
              </a:ext>
            </a:extLst>
          </p:cNvPr>
          <p:cNvSpPr txBox="1"/>
          <p:nvPr/>
        </p:nvSpPr>
        <p:spPr>
          <a:xfrm>
            <a:off x="-406747" y="5222140"/>
            <a:ext cx="5236454" cy="1477328"/>
          </a:xfrm>
          <a:prstGeom prst="rect">
            <a:avLst/>
          </a:prstGeom>
          <a:noFill/>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THE LIVE Q&amp;A</a:t>
            </a:r>
            <a:r>
              <a:rPr kumimoji="0" lang="en-US" sz="2000" b="1" i="0" u="none" strike="noStrike" kern="0" cap="none" spc="0" normalizeH="0" baseline="3000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 </a:t>
            </a:r>
            <a:r>
              <a:rPr kumimoji="0" lang="en-US" sz="2000" b="1" i="0" u="none" strike="noStrike" kern="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IS</a:t>
            </a:r>
          </a:p>
          <a:p>
            <a:pPr marL="0" marR="0" lvl="0" indent="0" algn="ctr" defTabSz="914309" rtl="0" eaLnBrk="1" fontAlgn="auto" latinLnBrk="0" hangingPunct="1">
              <a:lnSpc>
                <a:spcPts val="21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BCE35"/>
                </a:solidFill>
                <a:effectLst/>
                <a:uLnTx/>
                <a:uFillTx/>
                <a:latin typeface="Lato" panose="020F0502020204030203" pitchFamily="34" charset="0"/>
                <a:ea typeface="Lato" panose="020F0502020204030203" pitchFamily="34" charset="0"/>
                <a:cs typeface="Lato" panose="020F0502020204030203" pitchFamily="34" charset="0"/>
                <a:sym typeface="Arial"/>
              </a:rPr>
              <a:t>ABOUT TO BEGIN!</a:t>
            </a:r>
          </a:p>
          <a:p>
            <a:pPr marL="0" marR="0" lvl="0" indent="0" algn="ctr" defTabSz="914309" rtl="0" eaLnBrk="1" fontAlgn="auto" latinLnBrk="0" hangingPunct="1">
              <a:lnSpc>
                <a:spcPts val="15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C000"/>
              </a:solidFill>
              <a:effectLst/>
              <a:uLnTx/>
              <a:uFillTx/>
              <a:latin typeface="Lato" panose="020F0502020204030203" pitchFamily="34" charset="0"/>
              <a:ea typeface="Lato" panose="020F0502020204030203" pitchFamily="34" charset="0"/>
              <a:cs typeface="Lato" panose="020F0502020204030203" pitchFamily="34" charset="0"/>
              <a:sym typeface="Arial"/>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rPr>
              <a:t>Keep submitting your questions </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Lato" panose="020F0502020204030203" pitchFamily="34" charset="0"/>
                <a:ea typeface="Lato" panose="020F0502020204030203" pitchFamily="34" charset="0"/>
                <a:cs typeface="Lato" panose="020F0502020204030203" pitchFamily="34" charset="0"/>
                <a:sym typeface="Arial"/>
              </a:rPr>
              <a:t>in the questions window!</a:t>
            </a:r>
          </a:p>
        </p:txBody>
      </p:sp>
      <p:pic>
        <p:nvPicPr>
          <p:cNvPr id="19" name="Picture 18">
            <a:extLst>
              <a:ext uri="{FF2B5EF4-FFF2-40B4-BE49-F238E27FC236}">
                <a16:creationId xmlns:a16="http://schemas.microsoft.com/office/drawing/2014/main" id="{8310FFB1-0022-F64B-A41E-C621083D5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600" y="175856"/>
            <a:ext cx="4360219" cy="1297344"/>
          </a:xfrm>
          <a:prstGeom prst="rect">
            <a:avLst/>
          </a:prstGeom>
        </p:spPr>
      </p:pic>
      <p:sp>
        <p:nvSpPr>
          <p:cNvPr id="21" name="Text Box 10">
            <a:extLst>
              <a:ext uri="{FF2B5EF4-FFF2-40B4-BE49-F238E27FC236}">
                <a16:creationId xmlns:a16="http://schemas.microsoft.com/office/drawing/2014/main" id="{56B6E17B-EC01-7446-A32A-068EF0A1B422}"/>
              </a:ext>
            </a:extLst>
          </p:cNvPr>
          <p:cNvSpPr txBox="1">
            <a:spLocks noChangeArrowheads="1"/>
          </p:cNvSpPr>
          <p:nvPr/>
        </p:nvSpPr>
        <p:spPr bwMode="auto">
          <a:xfrm>
            <a:off x="131389" y="1474886"/>
            <a:ext cx="3133722" cy="296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23" rtl="0" eaLnBrk="1" fontAlgn="base" latinLnBrk="0" hangingPunct="1">
              <a:lnSpc>
                <a:spcPct val="100000"/>
              </a:lnSpc>
              <a:spcBef>
                <a:spcPct val="0"/>
              </a:spcBef>
              <a:spcAft>
                <a:spcPct val="0"/>
              </a:spcAft>
              <a:buClrTx/>
              <a:buSzTx/>
              <a:buFontTx/>
              <a:buNone/>
              <a:tabLst/>
              <a:defRPr/>
            </a:pPr>
            <a:r>
              <a:rPr kumimoji="0" lang="en-US" altLang="en-US" sz="1333" b="0" i="0" u="none" strike="noStrike" kern="1200" cap="none" spc="0" normalizeH="0" baseline="0" noProof="0" dirty="0" err="1">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Helvetica Light"/>
              </a:rPr>
              <a:t>www.acs.org</a:t>
            </a:r>
            <a:r>
              <a:rPr kumimoji="0" lang="en-US" altLang="en-US" sz="1333" b="0" i="0" u="none" strike="noStrike" kern="1200" cap="none" spc="0" normalizeH="0" baseline="0" noProof="0" dirty="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rPr>
              <a:t>/</a:t>
            </a:r>
            <a:r>
              <a:rPr kumimoji="0" lang="en-US" altLang="en-US" sz="1333" b="0" i="0" u="none" strike="noStrike" kern="1200" cap="none" spc="0" normalizeH="0" baseline="0" noProof="0" dirty="0" err="1">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rPr>
              <a:t>acswebinars</a:t>
            </a:r>
            <a:endParaRPr kumimoji="0" lang="en-US" altLang="en-US" sz="1333" b="0" i="0" u="none" strike="noStrike" kern="1200" cap="none" spc="0" normalizeH="0" baseline="0" noProof="0" dirty="0">
              <a:ln>
                <a:noFill/>
              </a:ln>
              <a:solidFill>
                <a:srgbClr val="1C53A5"/>
              </a:solidFill>
              <a:effectLst/>
              <a:uLnTx/>
              <a:uFillTx/>
              <a:latin typeface="Lato" panose="020F0502020204030203" pitchFamily="34" charset="0"/>
              <a:ea typeface="Lato" panose="020F0502020204030203" pitchFamily="34" charset="0"/>
              <a:cs typeface="Lato" panose="020F0502020204030203" pitchFamily="34" charset="0"/>
              <a:sym typeface="Helvetica Light"/>
            </a:endParaRPr>
          </a:p>
        </p:txBody>
      </p:sp>
      <p:cxnSp>
        <p:nvCxnSpPr>
          <p:cNvPr id="14" name="Straight Connector 13">
            <a:extLst>
              <a:ext uri="{FF2B5EF4-FFF2-40B4-BE49-F238E27FC236}">
                <a16:creationId xmlns:a16="http://schemas.microsoft.com/office/drawing/2014/main" id="{8304BFC6-D8A0-9E4F-8286-5CD5D4EE25C6}"/>
              </a:ext>
            </a:extLst>
          </p:cNvPr>
          <p:cNvCxnSpPr>
            <a:cxnSpLocks/>
          </p:cNvCxnSpPr>
          <p:nvPr/>
        </p:nvCxnSpPr>
        <p:spPr>
          <a:xfrm flipV="1">
            <a:off x="2125043" y="-3153281"/>
            <a:ext cx="6143625" cy="6029325"/>
          </a:xfrm>
          <a:prstGeom prst="line">
            <a:avLst/>
          </a:prstGeom>
          <a:ln w="393700" cap="rnd" cmpd="sng">
            <a:solidFill>
              <a:srgbClr val="FFCE35"/>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37E00-7017-8141-88A0-DAEA2B1C5D05}"/>
              </a:ext>
            </a:extLst>
          </p:cNvPr>
          <p:cNvCxnSpPr>
            <a:cxnSpLocks/>
          </p:cNvCxnSpPr>
          <p:nvPr/>
        </p:nvCxnSpPr>
        <p:spPr>
          <a:xfrm flipV="1">
            <a:off x="-384497" y="-400050"/>
            <a:ext cx="6143625" cy="6029325"/>
          </a:xfrm>
          <a:prstGeom prst="line">
            <a:avLst/>
          </a:prstGeom>
          <a:ln w="393700" cap="rnd" cmpd="sng">
            <a:solidFill>
              <a:srgbClr val="1C53A5"/>
            </a:solidFill>
            <a:tailEnd type="none" w="lg" len="lg"/>
          </a:ln>
        </p:spPr>
        <p:style>
          <a:lnRef idx="1">
            <a:schemeClr val="accent1"/>
          </a:lnRef>
          <a:fillRef idx="0">
            <a:schemeClr val="accent1"/>
          </a:fillRef>
          <a:effectRef idx="0">
            <a:schemeClr val="accent1"/>
          </a:effectRef>
          <a:fontRef idx="minor">
            <a:schemeClr val="tx1"/>
          </a:fontRef>
        </p:style>
      </p:cxnSp>
      <p:pic>
        <p:nvPicPr>
          <p:cNvPr id="8" name="Picture 7" descr="Icon&#10;&#10;Description automatically generated">
            <a:extLst>
              <a:ext uri="{FF2B5EF4-FFF2-40B4-BE49-F238E27FC236}">
                <a16:creationId xmlns:a16="http://schemas.microsoft.com/office/drawing/2014/main" id="{2FA7FC1B-DDC0-2B4E-A33D-1B4F5B6CE6A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81913" y="3550386"/>
            <a:ext cx="1659134" cy="1659134"/>
          </a:xfrm>
          <a:prstGeom prst="rect">
            <a:avLst/>
          </a:prstGeom>
        </p:spPr>
      </p:pic>
    </p:spTree>
    <p:extLst>
      <p:ext uri="{BB962C8B-B14F-4D97-AF65-F5344CB8AC3E}">
        <p14:creationId xmlns:p14="http://schemas.microsoft.com/office/powerpoint/2010/main" val="30862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81BD787-F4A2-B04B-8C2E-764BC369006A}"/>
              </a:ext>
            </a:extLst>
          </p:cNvPr>
          <p:cNvGrpSpPr/>
          <p:nvPr/>
        </p:nvGrpSpPr>
        <p:grpSpPr>
          <a:xfrm>
            <a:off x="716239" y="5843282"/>
            <a:ext cx="10970479" cy="669472"/>
            <a:chOff x="768491" y="5921339"/>
            <a:chExt cx="10970479" cy="669472"/>
          </a:xfrm>
        </p:grpSpPr>
        <p:sp>
          <p:nvSpPr>
            <p:cNvPr id="10" name="Rectangle 9">
              <a:extLst>
                <a:ext uri="{FF2B5EF4-FFF2-40B4-BE49-F238E27FC236}">
                  <a16:creationId xmlns:a16="http://schemas.microsoft.com/office/drawing/2014/main" id="{0DAECD5B-2005-104C-8011-78ABE6426816}"/>
                </a:ext>
              </a:extLst>
            </p:cNvPr>
            <p:cNvSpPr/>
            <p:nvPr/>
          </p:nvSpPr>
          <p:spPr>
            <a:xfrm>
              <a:off x="768491" y="5921339"/>
              <a:ext cx="2318657" cy="669472"/>
            </a:xfrm>
            <a:prstGeom prst="rect">
              <a:avLst/>
            </a:prstGeom>
            <a:solidFill>
              <a:srgbClr val="FBCE3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Register for Free</a:t>
              </a:r>
            </a:p>
          </p:txBody>
        </p:sp>
        <p:sp>
          <p:nvSpPr>
            <p:cNvPr id="43" name="TextBox 42">
              <a:extLst>
                <a:ext uri="{FF2B5EF4-FFF2-40B4-BE49-F238E27FC236}">
                  <a16:creationId xmlns:a16="http://schemas.microsoft.com/office/drawing/2014/main" id="{91B7B29F-5085-524A-91DE-09E6756B7E9D}"/>
                </a:ext>
              </a:extLst>
            </p:cNvPr>
            <p:cNvSpPr txBox="1"/>
            <p:nvPr/>
          </p:nvSpPr>
          <p:spPr>
            <a:xfrm>
              <a:off x="3199658" y="6014356"/>
              <a:ext cx="8539312"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Browse the Upcoming Schedule at </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www.acs.org</a:t>
              </a:r>
              <a:r>
                <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t>
              </a:r>
              <a:r>
                <a:rPr kumimoji="0" lang="en-US" altLang="en-US" sz="2400" b="1" i="0" u="none" strike="noStrike" kern="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3"/>
                </a:rPr>
                <a:t>acswebinars</a:t>
              </a:r>
              <a:endPar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sp>
        <p:nvSpPr>
          <p:cNvPr id="13" name="TextBox 12">
            <a:extLst>
              <a:ext uri="{FF2B5EF4-FFF2-40B4-BE49-F238E27FC236}">
                <a16:creationId xmlns:a16="http://schemas.microsoft.com/office/drawing/2014/main" id="{808B4A8E-19ED-FE4B-A2CA-E45EA12F909B}"/>
              </a:ext>
            </a:extLst>
          </p:cNvPr>
          <p:cNvSpPr txBox="1"/>
          <p:nvPr/>
        </p:nvSpPr>
        <p:spPr>
          <a:xfrm>
            <a:off x="336548" y="4648615"/>
            <a:ext cx="3571422" cy="400110"/>
          </a:xfrm>
          <a:prstGeom prst="rect">
            <a:avLst/>
          </a:prstGeom>
          <a:noFill/>
        </p:spPr>
        <p:txBody>
          <a:bodyPr wrap="square">
            <a:spAutoFit/>
          </a:bodyPr>
          <a:lstStyle/>
          <a:p>
            <a:pPr marL="0" marR="0" lvl="0" indent="0" algn="l" defTabSz="912723" rtl="0" eaLnBrk="1" fontAlgn="base" latinLnBrk="0" hangingPunct="1">
              <a:lnSpc>
                <a:spcPts val="2380"/>
              </a:lnSpc>
              <a:spcBef>
                <a:spcPct val="0"/>
              </a:spcBef>
              <a:spcAft>
                <a:spcPct val="0"/>
              </a:spcAft>
              <a:buClrTx/>
              <a:buSzTx/>
              <a:buFontTx/>
              <a:buNone/>
              <a:tabLst/>
              <a:defRPr/>
            </a:pPr>
            <a:endParaRPr kumimoji="0" lang="en-US" altLang="en-US" sz="24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nvGrpSpPr>
          <p:cNvPr id="24" name="Group 23">
            <a:extLst>
              <a:ext uri="{FF2B5EF4-FFF2-40B4-BE49-F238E27FC236}">
                <a16:creationId xmlns:a16="http://schemas.microsoft.com/office/drawing/2014/main" id="{A4FB06C1-B16B-4675-B2CE-603EB745E334}"/>
              </a:ext>
            </a:extLst>
          </p:cNvPr>
          <p:cNvGrpSpPr/>
          <p:nvPr/>
        </p:nvGrpSpPr>
        <p:grpSpPr>
          <a:xfrm>
            <a:off x="333509" y="2010820"/>
            <a:ext cx="3991123" cy="3770347"/>
            <a:chOff x="4236066" y="2004505"/>
            <a:chExt cx="3991123" cy="3770347"/>
          </a:xfrm>
        </p:grpSpPr>
        <p:grpSp>
          <p:nvGrpSpPr>
            <p:cNvPr id="25" name="Group 24">
              <a:extLst>
                <a:ext uri="{FF2B5EF4-FFF2-40B4-BE49-F238E27FC236}">
                  <a16:creationId xmlns:a16="http://schemas.microsoft.com/office/drawing/2014/main" id="{826067A1-7B9D-435A-9BF5-B8EF8909894B}"/>
                </a:ext>
              </a:extLst>
            </p:cNvPr>
            <p:cNvGrpSpPr/>
            <p:nvPr/>
          </p:nvGrpSpPr>
          <p:grpSpPr>
            <a:xfrm>
              <a:off x="4236066" y="2004505"/>
              <a:ext cx="3991123" cy="3770347"/>
              <a:chOff x="4236066" y="2004505"/>
              <a:chExt cx="3991123" cy="3770347"/>
            </a:xfrm>
          </p:grpSpPr>
          <p:pic>
            <p:nvPicPr>
              <p:cNvPr id="32" name="Picture 31">
                <a:extLst>
                  <a:ext uri="{FF2B5EF4-FFF2-40B4-BE49-F238E27FC236}">
                    <a16:creationId xmlns:a16="http://schemas.microsoft.com/office/drawing/2014/main" id="{9B41438A-26D4-46BD-A78A-A31D07963BA3}"/>
                  </a:ext>
                </a:extLst>
              </p:cNvPr>
              <p:cNvPicPr>
                <a:picLocks noChangeAspect="1"/>
              </p:cNvPicPr>
              <p:nvPr/>
            </p:nvPicPr>
            <p:blipFill>
              <a:blip r:embed="rId4"/>
              <a:srcRect/>
              <a:stretch/>
            </p:blipFill>
            <p:spPr>
              <a:xfrm>
                <a:off x="4317712" y="2004505"/>
                <a:ext cx="3555090" cy="2370060"/>
              </a:xfrm>
              <a:prstGeom prst="rect">
                <a:avLst/>
              </a:prstGeom>
            </p:spPr>
          </p:pic>
          <p:sp>
            <p:nvSpPr>
              <p:cNvPr id="36" name="TextBox 35">
                <a:extLst>
                  <a:ext uri="{FF2B5EF4-FFF2-40B4-BE49-F238E27FC236}">
                    <a16:creationId xmlns:a16="http://schemas.microsoft.com/office/drawing/2014/main" id="{07F60934-0328-44E8-8883-F5693AA8A013}"/>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s-E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¿Cómo Ser Empresaria de la Industria Química?</a:t>
                </a:r>
                <a:endPar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sp>
            <p:nvSpPr>
              <p:cNvPr id="37" name="TextBox 36">
                <a:extLst>
                  <a:ext uri="{FF2B5EF4-FFF2-40B4-BE49-F238E27FC236}">
                    <a16:creationId xmlns:a16="http://schemas.microsoft.com/office/drawing/2014/main" id="{E6E0EFFD-7B2C-428D-85F0-189463433F8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April 26, 2022 | 2pm – 3pm ET  </a:t>
                </a:r>
              </a:p>
            </p:txBody>
          </p:sp>
          <p:sp>
            <p:nvSpPr>
              <p:cNvPr id="38" name="TextBox 37">
                <a:extLst>
                  <a:ext uri="{FF2B5EF4-FFF2-40B4-BE49-F238E27FC236}">
                    <a16:creationId xmlns:a16="http://schemas.microsoft.com/office/drawing/2014/main" id="{8DB2BFB5-0EE8-4845-804F-CB7AE7D60C9A}"/>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a:t>
                </a:r>
                <a:r>
                  <a:rPr kumimoji="0" lang="es-E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Sociedad Química de México and </a:t>
                </a:r>
                <a:r>
                  <a:rPr kumimoji="0" lang="es-E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&amp; Engineering News</a:t>
                </a:r>
                <a:endParaRPr kumimoji="0" lang="en-US" altLang="en-US" sz="1000" b="0" i="1"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grpSp>
          <p:nvGrpSpPr>
            <p:cNvPr id="26" name="Group 25">
              <a:extLst>
                <a:ext uri="{FF2B5EF4-FFF2-40B4-BE49-F238E27FC236}">
                  <a16:creationId xmlns:a16="http://schemas.microsoft.com/office/drawing/2014/main" id="{3929A52F-F7F9-4E35-9F65-1E399C9A7F24}"/>
                </a:ext>
              </a:extLst>
            </p:cNvPr>
            <p:cNvGrpSpPr/>
            <p:nvPr/>
          </p:nvGrpSpPr>
          <p:grpSpPr>
            <a:xfrm>
              <a:off x="4246005" y="2065308"/>
              <a:ext cx="1578413" cy="504815"/>
              <a:chOff x="348450" y="2065309"/>
              <a:chExt cx="1578413" cy="504815"/>
            </a:xfrm>
          </p:grpSpPr>
          <p:pic>
            <p:nvPicPr>
              <p:cNvPr id="27" name="Picture 26" descr="Shape, rectangle&#10;&#10;Description automatically generated">
                <a:extLst>
                  <a:ext uri="{FF2B5EF4-FFF2-40B4-BE49-F238E27FC236}">
                    <a16:creationId xmlns:a16="http://schemas.microsoft.com/office/drawing/2014/main" id="{493231CE-9DD2-4E76-A50F-E50BBDF85761}"/>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28" name="TextBox 27">
                <a:extLst>
                  <a:ext uri="{FF2B5EF4-FFF2-40B4-BE49-F238E27FC236}">
                    <a16:creationId xmlns:a16="http://schemas.microsoft.com/office/drawing/2014/main" id="{E62BC74E-D171-4145-AEBB-507C8088932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39" name="Group 38">
            <a:extLst>
              <a:ext uri="{FF2B5EF4-FFF2-40B4-BE49-F238E27FC236}">
                <a16:creationId xmlns:a16="http://schemas.microsoft.com/office/drawing/2014/main" id="{6D0AEF54-8EBB-41D4-8FB9-F8815104EC23}"/>
              </a:ext>
            </a:extLst>
          </p:cNvPr>
          <p:cNvGrpSpPr/>
          <p:nvPr/>
        </p:nvGrpSpPr>
        <p:grpSpPr>
          <a:xfrm>
            <a:off x="4235323" y="2003378"/>
            <a:ext cx="3991123" cy="3770347"/>
            <a:chOff x="4236066" y="2004505"/>
            <a:chExt cx="3991123" cy="3770347"/>
          </a:xfrm>
        </p:grpSpPr>
        <p:grpSp>
          <p:nvGrpSpPr>
            <p:cNvPr id="40" name="Group 39">
              <a:extLst>
                <a:ext uri="{FF2B5EF4-FFF2-40B4-BE49-F238E27FC236}">
                  <a16:creationId xmlns:a16="http://schemas.microsoft.com/office/drawing/2014/main" id="{196C4379-F2E0-4CE6-823C-33BD05B33F40}"/>
                </a:ext>
              </a:extLst>
            </p:cNvPr>
            <p:cNvGrpSpPr/>
            <p:nvPr/>
          </p:nvGrpSpPr>
          <p:grpSpPr>
            <a:xfrm>
              <a:off x="4236066" y="2004505"/>
              <a:ext cx="3991123" cy="3770347"/>
              <a:chOff x="4236066" y="2004505"/>
              <a:chExt cx="3991123" cy="3770347"/>
            </a:xfrm>
          </p:grpSpPr>
          <p:pic>
            <p:nvPicPr>
              <p:cNvPr id="45" name="Picture 44">
                <a:extLst>
                  <a:ext uri="{FF2B5EF4-FFF2-40B4-BE49-F238E27FC236}">
                    <a16:creationId xmlns:a16="http://schemas.microsoft.com/office/drawing/2014/main" id="{34D892BF-3A21-49C6-8B0C-D291BD7579D8}"/>
                  </a:ext>
                </a:extLst>
              </p:cNvPr>
              <p:cNvPicPr>
                <a:picLocks noChangeAspect="1"/>
              </p:cNvPicPr>
              <p:nvPr/>
            </p:nvPicPr>
            <p:blipFill>
              <a:blip r:embed="rId6"/>
              <a:srcRect/>
              <a:stretch/>
            </p:blipFill>
            <p:spPr>
              <a:xfrm>
                <a:off x="4317713" y="2004505"/>
                <a:ext cx="3555089" cy="2370060"/>
              </a:xfrm>
              <a:prstGeom prst="rect">
                <a:avLst/>
              </a:prstGeom>
            </p:spPr>
          </p:pic>
          <p:sp>
            <p:nvSpPr>
              <p:cNvPr id="46" name="TextBox 45">
                <a:extLst>
                  <a:ext uri="{FF2B5EF4-FFF2-40B4-BE49-F238E27FC236}">
                    <a16:creationId xmlns:a16="http://schemas.microsoft.com/office/drawing/2014/main" id="{91E1FA29-5375-47F5-AD69-4828D7741827}"/>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Hydrogen Fuel to Solar Cells </a:t>
                </a:r>
              </a:p>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and Beyond</a:t>
                </a:r>
              </a:p>
            </p:txBody>
          </p:sp>
          <p:sp>
            <p:nvSpPr>
              <p:cNvPr id="47" name="TextBox 46">
                <a:extLst>
                  <a:ext uri="{FF2B5EF4-FFF2-40B4-BE49-F238E27FC236}">
                    <a16:creationId xmlns:a16="http://schemas.microsoft.com/office/drawing/2014/main" id="{292E6C07-BE0F-4BF5-91A2-3FBFF892CD67}"/>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Wed., May 4, 2022 | 2pm – 3pm ET  </a:t>
                </a:r>
              </a:p>
            </p:txBody>
          </p:sp>
          <p:sp>
            <p:nvSpPr>
              <p:cNvPr id="48" name="TextBox 47">
                <a:extLst>
                  <a:ext uri="{FF2B5EF4-FFF2-40B4-BE49-F238E27FC236}">
                    <a16:creationId xmlns:a16="http://schemas.microsoft.com/office/drawing/2014/main" id="{D09CF706-99E3-4AB5-B1F9-F1610EFB6DC8}"/>
                  </a:ext>
                </a:extLst>
              </p:cNvPr>
              <p:cNvSpPr txBox="1"/>
              <p:nvPr/>
            </p:nvSpPr>
            <p:spPr>
              <a:xfrm>
                <a:off x="4246005" y="5374742"/>
                <a:ext cx="3847856" cy="40011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CAS, a division of the American </a:t>
                </a:r>
              </a:p>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Chemical Society</a:t>
                </a:r>
              </a:p>
            </p:txBody>
          </p:sp>
        </p:grpSp>
        <p:grpSp>
          <p:nvGrpSpPr>
            <p:cNvPr id="41" name="Group 40">
              <a:extLst>
                <a:ext uri="{FF2B5EF4-FFF2-40B4-BE49-F238E27FC236}">
                  <a16:creationId xmlns:a16="http://schemas.microsoft.com/office/drawing/2014/main" id="{8E017C11-BF5E-4F75-98D2-E76DA3B88E8E}"/>
                </a:ext>
              </a:extLst>
            </p:cNvPr>
            <p:cNvGrpSpPr/>
            <p:nvPr/>
          </p:nvGrpSpPr>
          <p:grpSpPr>
            <a:xfrm>
              <a:off x="4246005" y="2065308"/>
              <a:ext cx="1578413" cy="504815"/>
              <a:chOff x="348450" y="2065309"/>
              <a:chExt cx="1578413" cy="504815"/>
            </a:xfrm>
          </p:grpSpPr>
          <p:pic>
            <p:nvPicPr>
              <p:cNvPr id="42" name="Picture 41" descr="Shape, rectangle&#10;&#10;Description automatically generated">
                <a:extLst>
                  <a:ext uri="{FF2B5EF4-FFF2-40B4-BE49-F238E27FC236}">
                    <a16:creationId xmlns:a16="http://schemas.microsoft.com/office/drawing/2014/main" id="{BC604A56-8880-4424-A389-73BBCE3ABCDF}"/>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44" name="TextBox 43">
                <a:extLst>
                  <a:ext uri="{FF2B5EF4-FFF2-40B4-BE49-F238E27FC236}">
                    <a16:creationId xmlns:a16="http://schemas.microsoft.com/office/drawing/2014/main" id="{7A594157-AAB6-4172-89A1-641D5B5726CF}"/>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grpSp>
        <p:nvGrpSpPr>
          <p:cNvPr id="52" name="Group 51">
            <a:extLst>
              <a:ext uri="{FF2B5EF4-FFF2-40B4-BE49-F238E27FC236}">
                <a16:creationId xmlns:a16="http://schemas.microsoft.com/office/drawing/2014/main" id="{A9DC5F95-D8C2-41DD-B6C5-A35589C68BC0}"/>
              </a:ext>
            </a:extLst>
          </p:cNvPr>
          <p:cNvGrpSpPr/>
          <p:nvPr/>
        </p:nvGrpSpPr>
        <p:grpSpPr>
          <a:xfrm>
            <a:off x="8137137" y="2003378"/>
            <a:ext cx="3991123" cy="3616458"/>
            <a:chOff x="4236066" y="2004505"/>
            <a:chExt cx="3991123" cy="3616458"/>
          </a:xfrm>
        </p:grpSpPr>
        <p:grpSp>
          <p:nvGrpSpPr>
            <p:cNvPr id="53" name="Group 52">
              <a:extLst>
                <a:ext uri="{FF2B5EF4-FFF2-40B4-BE49-F238E27FC236}">
                  <a16:creationId xmlns:a16="http://schemas.microsoft.com/office/drawing/2014/main" id="{140EF595-CDA3-4AD5-84F8-22135F7E04B2}"/>
                </a:ext>
              </a:extLst>
            </p:cNvPr>
            <p:cNvGrpSpPr/>
            <p:nvPr/>
          </p:nvGrpSpPr>
          <p:grpSpPr>
            <a:xfrm>
              <a:off x="4236066" y="2004505"/>
              <a:ext cx="3991123" cy="3616458"/>
              <a:chOff x="4236066" y="2004505"/>
              <a:chExt cx="3991123" cy="3616458"/>
            </a:xfrm>
          </p:grpSpPr>
          <p:pic>
            <p:nvPicPr>
              <p:cNvPr id="63" name="Picture 62">
                <a:extLst>
                  <a:ext uri="{FF2B5EF4-FFF2-40B4-BE49-F238E27FC236}">
                    <a16:creationId xmlns:a16="http://schemas.microsoft.com/office/drawing/2014/main" id="{614099CA-5113-4936-8E1A-1A71713ADA24}"/>
                  </a:ext>
                </a:extLst>
              </p:cNvPr>
              <p:cNvPicPr>
                <a:picLocks noChangeAspect="1"/>
              </p:cNvPicPr>
              <p:nvPr/>
            </p:nvPicPr>
            <p:blipFill>
              <a:blip r:embed="rId7"/>
              <a:srcRect/>
              <a:stretch/>
            </p:blipFill>
            <p:spPr>
              <a:xfrm>
                <a:off x="4317713" y="2004505"/>
                <a:ext cx="3555089" cy="2370059"/>
              </a:xfrm>
              <a:prstGeom prst="rect">
                <a:avLst/>
              </a:prstGeom>
            </p:spPr>
          </p:pic>
          <p:sp>
            <p:nvSpPr>
              <p:cNvPr id="64" name="TextBox 63">
                <a:extLst>
                  <a:ext uri="{FF2B5EF4-FFF2-40B4-BE49-F238E27FC236}">
                    <a16:creationId xmlns:a16="http://schemas.microsoft.com/office/drawing/2014/main" id="{A1718840-7D61-4418-B253-20B8114B8C0F}"/>
                  </a:ext>
                </a:extLst>
              </p:cNvPr>
              <p:cNvSpPr txBox="1"/>
              <p:nvPr/>
            </p:nvSpPr>
            <p:spPr>
              <a:xfrm>
                <a:off x="4236066" y="4677661"/>
                <a:ext cx="3991123" cy="630942"/>
              </a:xfrm>
              <a:prstGeom prst="rect">
                <a:avLst/>
              </a:prstGeom>
              <a:noFill/>
            </p:spPr>
            <p:txBody>
              <a:bodyPr wrap="square">
                <a:spAutoFit/>
              </a:bodyPr>
              <a:lstStyle/>
              <a:p>
                <a:pPr marL="0" marR="0" lvl="0" indent="0" algn="l" defTabSz="912723" rtl="0" eaLnBrk="1" fontAlgn="base" latinLnBrk="0" hangingPunct="1">
                  <a:lnSpc>
                    <a:spcPts val="208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Polymer Science in Water Purification Membranes</a:t>
                </a:r>
              </a:p>
            </p:txBody>
          </p:sp>
          <p:sp>
            <p:nvSpPr>
              <p:cNvPr id="65" name="TextBox 64">
                <a:extLst>
                  <a:ext uri="{FF2B5EF4-FFF2-40B4-BE49-F238E27FC236}">
                    <a16:creationId xmlns:a16="http://schemas.microsoft.com/office/drawing/2014/main" id="{0545EC73-DF1A-45E6-B6D1-385D728507F5}"/>
                  </a:ext>
                </a:extLst>
              </p:cNvPr>
              <p:cNvSpPr txBox="1"/>
              <p:nvPr/>
            </p:nvSpPr>
            <p:spPr>
              <a:xfrm>
                <a:off x="4236067" y="4411467"/>
                <a:ext cx="3555093" cy="292388"/>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50" b="0" i="0" u="none" strike="noStrike" kern="0" cap="none" spc="0" normalizeH="0" baseline="0" noProof="0" dirty="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Thurs., May 5, 2022 | 2pm – 3:30pm ET  </a:t>
                </a:r>
              </a:p>
            </p:txBody>
          </p:sp>
          <p:sp>
            <p:nvSpPr>
              <p:cNvPr id="66" name="TextBox 65">
                <a:extLst>
                  <a:ext uri="{FF2B5EF4-FFF2-40B4-BE49-F238E27FC236}">
                    <a16:creationId xmlns:a16="http://schemas.microsoft.com/office/drawing/2014/main" id="{AF2FC62B-5E03-4B91-9683-376C23B0076D}"/>
                  </a:ext>
                </a:extLst>
              </p:cNvPr>
              <p:cNvSpPr txBox="1"/>
              <p:nvPr/>
            </p:nvSpPr>
            <p:spPr>
              <a:xfrm>
                <a:off x="4246005" y="5374742"/>
                <a:ext cx="3847856" cy="246221"/>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000" b="0" i="0" u="none" strike="noStrike" kern="0" cap="none" spc="0" normalizeH="0" baseline="0" noProof="0" dirty="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Co-produced with the ACS Division of Polymer Chemistry</a:t>
                </a:r>
              </a:p>
            </p:txBody>
          </p:sp>
        </p:grpSp>
        <p:grpSp>
          <p:nvGrpSpPr>
            <p:cNvPr id="54" name="Group 53">
              <a:extLst>
                <a:ext uri="{FF2B5EF4-FFF2-40B4-BE49-F238E27FC236}">
                  <a16:creationId xmlns:a16="http://schemas.microsoft.com/office/drawing/2014/main" id="{79BBC982-30EA-42F4-ACB5-5F96D3CABC88}"/>
                </a:ext>
              </a:extLst>
            </p:cNvPr>
            <p:cNvGrpSpPr/>
            <p:nvPr/>
          </p:nvGrpSpPr>
          <p:grpSpPr>
            <a:xfrm>
              <a:off x="4246005" y="2065308"/>
              <a:ext cx="1578413" cy="504815"/>
              <a:chOff x="348450" y="2065309"/>
              <a:chExt cx="1578413" cy="504815"/>
            </a:xfrm>
          </p:grpSpPr>
          <p:pic>
            <p:nvPicPr>
              <p:cNvPr id="61" name="Picture 60" descr="Shape, rectangle&#10;&#10;Description automatically generated">
                <a:extLst>
                  <a:ext uri="{FF2B5EF4-FFF2-40B4-BE49-F238E27FC236}">
                    <a16:creationId xmlns:a16="http://schemas.microsoft.com/office/drawing/2014/main" id="{2EEBE06C-1DAA-45AF-9423-0DCEC3D73BEB}"/>
                  </a:ext>
                </a:extLst>
              </p:cNvPr>
              <p:cNvPicPr>
                <a:picLocks noChangeAspect="1"/>
              </p:cNvPicPr>
              <p:nvPr/>
            </p:nvPicPr>
            <p:blipFill rotWithShape="1">
              <a:blip r:embed="rId5" cstate="print">
                <a:alphaModFix amt="0"/>
                <a:extLst>
                  <a:ext uri="{28A0092B-C50C-407E-A947-70E740481C1C}">
                    <a14:useLocalDpi xmlns:a14="http://schemas.microsoft.com/office/drawing/2010/main" val="0"/>
                  </a:ext>
                </a:extLst>
              </a:blip>
              <a:srcRect r="15757"/>
              <a:stretch/>
            </p:blipFill>
            <p:spPr>
              <a:xfrm>
                <a:off x="348450" y="2065309"/>
                <a:ext cx="1534394" cy="504815"/>
              </a:xfrm>
              <a:prstGeom prst="rect">
                <a:avLst/>
              </a:prstGeom>
            </p:spPr>
          </p:pic>
          <p:sp>
            <p:nvSpPr>
              <p:cNvPr id="62" name="TextBox 61">
                <a:extLst>
                  <a:ext uri="{FF2B5EF4-FFF2-40B4-BE49-F238E27FC236}">
                    <a16:creationId xmlns:a16="http://schemas.microsoft.com/office/drawing/2014/main" id="{1A226F48-DF35-4AFB-BB49-B04CD05AD0D1}"/>
                  </a:ext>
                </a:extLst>
              </p:cNvPr>
              <p:cNvSpPr txBox="1"/>
              <p:nvPr/>
            </p:nvSpPr>
            <p:spPr>
              <a:xfrm>
                <a:off x="392469" y="2187476"/>
                <a:ext cx="15343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noFill/>
                    <a:effectLst/>
                    <a:uLnTx/>
                    <a:uFillTx/>
                    <a:latin typeface="Lato" panose="020F0502020204030203" pitchFamily="34" charset="0"/>
                    <a:ea typeface="Lato" panose="020F0502020204030203" pitchFamily="34" charset="0"/>
                    <a:cs typeface="Lato" panose="020F0502020204030203" pitchFamily="34" charset="0"/>
                  </a:rPr>
                  <a:t>TOMORROW!</a:t>
                </a:r>
              </a:p>
            </p:txBody>
          </p:sp>
        </p:grpSp>
      </p:grpSp>
    </p:spTree>
    <p:extLst>
      <p:ext uri="{BB962C8B-B14F-4D97-AF65-F5344CB8AC3E}">
        <p14:creationId xmlns:p14="http://schemas.microsoft.com/office/powerpoint/2010/main" val="1490312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CD7737-5081-2D44-B9B8-CA0F909DF8A5}"/>
              </a:ext>
            </a:extLst>
          </p:cNvPr>
          <p:cNvGrpSpPr/>
          <p:nvPr/>
        </p:nvGrpSpPr>
        <p:grpSpPr>
          <a:xfrm>
            <a:off x="5205117" y="3188767"/>
            <a:ext cx="6649426" cy="1441367"/>
            <a:chOff x="5205117" y="3188767"/>
            <a:chExt cx="6649426" cy="1441367"/>
          </a:xfrm>
        </p:grpSpPr>
        <p:sp>
          <p:nvSpPr>
            <p:cNvPr id="51" name="TextBox 50">
              <a:extLst>
                <a:ext uri="{FF2B5EF4-FFF2-40B4-BE49-F238E27FC236}">
                  <a16:creationId xmlns:a16="http://schemas.microsoft.com/office/drawing/2014/main" id="{82FB2675-53CC-2B41-9679-853FD247A3E9}"/>
                </a:ext>
              </a:extLst>
            </p:cNvPr>
            <p:cNvSpPr txBox="1"/>
            <p:nvPr/>
          </p:nvSpPr>
          <p:spPr>
            <a:xfrm>
              <a:off x="6228251" y="3328655"/>
              <a:ext cx="5351884"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1D52A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Edited Recordings</a:t>
              </a:r>
            </a:p>
          </p:txBody>
        </p:sp>
        <p:pic>
          <p:nvPicPr>
            <p:cNvPr id="13" name="Picture 12">
              <a:extLst>
                <a:ext uri="{FF2B5EF4-FFF2-40B4-BE49-F238E27FC236}">
                  <a16:creationId xmlns:a16="http://schemas.microsoft.com/office/drawing/2014/main" id="{ED9D827F-CA28-DF42-880D-6D3234EA6E16}"/>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205117" y="3188767"/>
              <a:ext cx="890084" cy="890084"/>
            </a:xfrm>
            <a:prstGeom prst="rect">
              <a:avLst/>
            </a:prstGeom>
          </p:spPr>
        </p:pic>
        <p:sp>
          <p:nvSpPr>
            <p:cNvPr id="64" name="TextBox 63">
              <a:extLst>
                <a:ext uri="{FF2B5EF4-FFF2-40B4-BE49-F238E27FC236}">
                  <a16:creationId xmlns:a16="http://schemas.microsoft.com/office/drawing/2014/main" id="{45A01A08-AAF8-CE4C-82A2-E02CCEEFEFD0}"/>
                </a:ext>
              </a:extLst>
            </p:cNvPr>
            <p:cNvSpPr txBox="1"/>
            <p:nvPr/>
          </p:nvSpPr>
          <p:spPr>
            <a:xfrm>
              <a:off x="6260235" y="3706804"/>
              <a:ext cx="5594308" cy="92333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are an exclusive benefit for ACS Members with the Premium Package and can be accessed in the </a:t>
              </a:r>
            </a:p>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ACS Webinars</a:t>
              </a:r>
              <a:r>
                <a:rPr kumimoji="0" lang="en-US" altLang="en-US" sz="1800" b="0" i="0" u="none" strike="noStrike" kern="0" cap="none" spc="0" normalizeH="0" baseline="30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Library at</a:t>
              </a:r>
              <a:r>
                <a:rPr kumimoji="0" lang="en-US" altLang="en-US" sz="18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a:t>
              </a: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4"/>
                </a:rPr>
                <a:t>www.acs.org/acswebinars</a:t>
              </a:r>
              <a:endParaRPr kumimoji="0" lang="en-US" altLang="en-US" sz="1800" b="1" i="0" u="none" strike="noStrike" kern="0" cap="none" spc="0" normalizeH="0" baseline="0" noProof="0">
                <a:ln>
                  <a:noFill/>
                </a:ln>
                <a:solidFill>
                  <a:srgbClr val="F65413"/>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grpSp>
      <p:grpSp>
        <p:nvGrpSpPr>
          <p:cNvPr id="2" name="Group 1">
            <a:extLst>
              <a:ext uri="{FF2B5EF4-FFF2-40B4-BE49-F238E27FC236}">
                <a16:creationId xmlns:a16="http://schemas.microsoft.com/office/drawing/2014/main" id="{70811799-B926-A747-8B05-68A531190F27}"/>
              </a:ext>
            </a:extLst>
          </p:cNvPr>
          <p:cNvGrpSpPr/>
          <p:nvPr/>
        </p:nvGrpSpPr>
        <p:grpSpPr>
          <a:xfrm>
            <a:off x="4614002" y="1661972"/>
            <a:ext cx="7446244" cy="1320562"/>
            <a:chOff x="4614002" y="1661972"/>
            <a:chExt cx="7446244" cy="1320562"/>
          </a:xfrm>
        </p:grpSpPr>
        <p:sp>
          <p:nvSpPr>
            <p:cNvPr id="44" name="TextBox 43">
              <a:extLst>
                <a:ext uri="{FF2B5EF4-FFF2-40B4-BE49-F238E27FC236}">
                  <a16:creationId xmlns:a16="http://schemas.microsoft.com/office/drawing/2014/main" id="{09C8F697-1E3C-5B46-9327-E4FE9201410C}"/>
                </a:ext>
              </a:extLst>
            </p:cNvPr>
            <p:cNvSpPr txBox="1"/>
            <p:nvPr/>
          </p:nvSpPr>
          <p:spPr>
            <a:xfrm>
              <a:off x="4614002" y="1661972"/>
              <a:ext cx="7446244"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Learn from the best and brightest minds in chemistry!</a:t>
              </a:r>
            </a:p>
          </p:txBody>
        </p:sp>
        <p:sp>
          <p:nvSpPr>
            <p:cNvPr id="50" name="TextBox 49">
              <a:extLst>
                <a:ext uri="{FF2B5EF4-FFF2-40B4-BE49-F238E27FC236}">
                  <a16:creationId xmlns:a16="http://schemas.microsoft.com/office/drawing/2014/main" id="{EE6878CD-7C02-2342-9653-23EA0C897DCA}"/>
                </a:ext>
              </a:extLst>
            </p:cNvPr>
            <p:cNvSpPr txBox="1"/>
            <p:nvPr/>
          </p:nvSpPr>
          <p:spPr>
            <a:xfrm>
              <a:off x="4620153" y="2059204"/>
              <a:ext cx="6644957" cy="923330"/>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Hundreds of webinars on a wide range of topics </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relevant to chemistry professionals at all stages of their careers, presented by top experts in the chemical sciences and enterprise.</a:t>
              </a:r>
            </a:p>
          </p:txBody>
        </p:sp>
      </p:grpSp>
      <p:grpSp>
        <p:nvGrpSpPr>
          <p:cNvPr id="5" name="Group 4">
            <a:extLst>
              <a:ext uri="{FF2B5EF4-FFF2-40B4-BE49-F238E27FC236}">
                <a16:creationId xmlns:a16="http://schemas.microsoft.com/office/drawing/2014/main" id="{AE7FB53C-B3A4-474C-9574-2A04DC147BE0}"/>
              </a:ext>
            </a:extLst>
          </p:cNvPr>
          <p:cNvGrpSpPr/>
          <p:nvPr/>
        </p:nvGrpSpPr>
        <p:grpSpPr>
          <a:xfrm>
            <a:off x="5188494" y="4713177"/>
            <a:ext cx="6451634" cy="1741412"/>
            <a:chOff x="5188494" y="4713177"/>
            <a:chExt cx="6451634" cy="1741412"/>
          </a:xfrm>
        </p:grpSpPr>
        <p:pic>
          <p:nvPicPr>
            <p:cNvPr id="4" name="Picture 3">
              <a:extLst>
                <a:ext uri="{FF2B5EF4-FFF2-40B4-BE49-F238E27FC236}">
                  <a16:creationId xmlns:a16="http://schemas.microsoft.com/office/drawing/2014/main" id="{89B09705-76B9-5C48-9CB6-3F57E4014766}"/>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5188494" y="4713177"/>
              <a:ext cx="923330" cy="923330"/>
            </a:xfrm>
            <a:prstGeom prst="rect">
              <a:avLst/>
            </a:prstGeom>
          </p:spPr>
        </p:pic>
        <p:sp>
          <p:nvSpPr>
            <p:cNvPr id="52" name="TextBox 51">
              <a:extLst>
                <a:ext uri="{FF2B5EF4-FFF2-40B4-BE49-F238E27FC236}">
                  <a16:creationId xmlns:a16="http://schemas.microsoft.com/office/drawing/2014/main" id="{00B44C7B-8037-8944-89E1-D06D234AE060}"/>
                </a:ext>
              </a:extLst>
            </p:cNvPr>
            <p:cNvSpPr txBox="1"/>
            <p:nvPr/>
          </p:nvSpPr>
          <p:spPr>
            <a:xfrm>
              <a:off x="6256261" y="4854339"/>
              <a:ext cx="5351884" cy="461665"/>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1D52A5"/>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Live Broadcasts</a:t>
              </a:r>
            </a:p>
          </p:txBody>
        </p:sp>
        <p:sp>
          <p:nvSpPr>
            <p:cNvPr id="54" name="TextBox 53">
              <a:extLst>
                <a:ext uri="{FF2B5EF4-FFF2-40B4-BE49-F238E27FC236}">
                  <a16:creationId xmlns:a16="http://schemas.microsoft.com/office/drawing/2014/main" id="{9038BDCA-59AA-2C4B-AB67-63831E5F6E82}"/>
                </a:ext>
              </a:extLst>
            </p:cNvPr>
            <p:cNvSpPr txBox="1"/>
            <p:nvPr/>
          </p:nvSpPr>
          <p:spPr>
            <a:xfrm>
              <a:off x="6288245" y="5254260"/>
              <a:ext cx="5351883" cy="1200329"/>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of ACS Webinars</a:t>
              </a:r>
              <a:r>
                <a:rPr kumimoji="0" lang="en-US" altLang="en-US" sz="1800" b="0" i="0" u="none" strike="noStrike" kern="0" cap="none" spc="0" normalizeH="0" baseline="30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continue to be available free to the general public several times a week generally from 2-3pm ET. Visit </a:t>
              </a: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hlinkClick r:id="rId4"/>
                </a:rPr>
                <a:t>www.acs.org/acswebinars</a:t>
              </a:r>
              <a:r>
                <a:rPr kumimoji="0" lang="en-US" altLang="en-US" sz="1800" b="1"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 </a:t>
              </a:r>
              <a:r>
                <a:rPr kumimoji="0" lang="en-US" altLang="en-US" sz="1800" b="0" i="0" u="none" strike="noStrike" kern="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to register* for upcoming webinars. </a:t>
              </a:r>
            </a:p>
          </p:txBody>
        </p:sp>
      </p:grpSp>
      <p:sp>
        <p:nvSpPr>
          <p:cNvPr id="55" name="TextBox 54">
            <a:extLst>
              <a:ext uri="{FF2B5EF4-FFF2-40B4-BE49-F238E27FC236}">
                <a16:creationId xmlns:a16="http://schemas.microsoft.com/office/drawing/2014/main" id="{284DAF22-BA0D-E247-9547-AADF52554D33}"/>
              </a:ext>
            </a:extLst>
          </p:cNvPr>
          <p:cNvSpPr txBox="1"/>
          <p:nvPr/>
        </p:nvSpPr>
        <p:spPr>
          <a:xfrm>
            <a:off x="9724577" y="6380683"/>
            <a:ext cx="1855558" cy="276999"/>
          </a:xfrm>
          <a:prstGeom prst="rect">
            <a:avLst/>
          </a:prstGeom>
          <a:noFill/>
        </p:spPr>
        <p:txBody>
          <a:bodyPr wrap="square">
            <a:spAutoFit/>
          </a:bodyPr>
          <a:lstStyle/>
          <a:p>
            <a:pPr marL="0" marR="0" lvl="0" indent="0" algn="l" defTabSz="912723" rtl="0" eaLnBrk="1" fontAlgn="base" latinLnBrk="0" hangingPunct="1">
              <a:lnSpc>
                <a:spcPct val="100000"/>
              </a:lnSpc>
              <a:spcBef>
                <a:spcPct val="0"/>
              </a:spcBef>
              <a:spcAft>
                <a:spcPct val="0"/>
              </a:spcAft>
              <a:buClrTx/>
              <a:buSzTx/>
              <a:buFontTx/>
              <a:buNone/>
              <a:tabLst/>
              <a:defRPr/>
            </a:pPr>
            <a:r>
              <a:rPr kumimoji="0" lang="en-US" altLang="en-US" sz="1200" b="0" i="0" u="none" strike="noStrike" kern="0" cap="none" spc="0" normalizeH="0" baseline="0" noProof="0">
                <a:ln>
                  <a:noFill/>
                </a:ln>
                <a:solidFill>
                  <a:srgbClr val="485062"/>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rPr>
              <a:t>*Requires FREE ACS ID</a:t>
            </a:r>
            <a:endParaRPr kumimoji="0" lang="en-US" altLang="en-US" sz="1200" b="0" i="0" u="none" strike="noStrike" kern="0" cap="none" spc="0" normalizeH="0" baseline="0" noProof="0">
              <a:ln>
                <a:noFill/>
              </a:ln>
              <a:solidFill>
                <a:srgbClr val="F65413"/>
              </a:solidFill>
              <a:effectLst/>
              <a:uLnTx/>
              <a:uFillTx/>
              <a:latin typeface="Lato" panose="020F0502020204030203" pitchFamily="34" charset="0"/>
              <a:ea typeface="Lato" panose="020F0502020204030203" pitchFamily="34" charset="0"/>
              <a:cs typeface="Lato" panose="020F0502020204030203" pitchFamily="34" charset="0"/>
              <a:sym typeface="Arial" pitchFamily="34" charset="0"/>
            </a:endParaRPr>
          </a:p>
        </p:txBody>
      </p:sp>
      <p:pic>
        <p:nvPicPr>
          <p:cNvPr id="15" name="Picture 14" descr="A person wearing a garment&#10;&#10;Description automatically generated with medium confidence">
            <a:extLst>
              <a:ext uri="{FF2B5EF4-FFF2-40B4-BE49-F238E27FC236}">
                <a16:creationId xmlns:a16="http://schemas.microsoft.com/office/drawing/2014/main" id="{97DA8A03-B13E-6343-9FD5-BB5103EB88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567" y="1537047"/>
            <a:ext cx="3691055" cy="5460739"/>
          </a:xfrm>
          <a:prstGeom prst="rect">
            <a:avLst/>
          </a:prstGeom>
          <a:effectLst>
            <a:outerShdw blurRad="190500" sx="99000" sy="99000" algn="ctr" rotWithShape="0">
              <a:srgbClr val="000000">
                <a:alpha val="31000"/>
              </a:srgbClr>
            </a:outerShdw>
          </a:effectLst>
        </p:spPr>
      </p:pic>
    </p:spTree>
    <p:extLst>
      <p:ext uri="{BB962C8B-B14F-4D97-AF65-F5344CB8AC3E}">
        <p14:creationId xmlns:p14="http://schemas.microsoft.com/office/powerpoint/2010/main" val="14889875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85BA0-79F7-8747-B189-2354BD516D17}"/>
              </a:ext>
            </a:extLst>
          </p:cNvPr>
          <p:cNvSpPr txBox="1"/>
          <p:nvPr/>
        </p:nvSpPr>
        <p:spPr>
          <a:xfrm>
            <a:off x="4507224" y="2382559"/>
            <a:ext cx="6748955"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ACS Webinars</a:t>
            </a:r>
            <a:r>
              <a:rPr kumimoji="0" lang="en-US" sz="2600" b="0" i="0" u="none" strike="noStrike" kern="1200" cap="none" spc="0" normalizeH="0" baseline="3000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2600" b="0" i="0" u="none" strike="noStrike" kern="1200" cap="none" spc="0" normalizeH="0" baseline="0" noProof="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 does not endorse any products or services. The views expressed in this presentation are those of the presenter and do not necessarily reflect the views or policies of the American Chemical Society.</a:t>
            </a:r>
          </a:p>
        </p:txBody>
      </p:sp>
      <p:pic>
        <p:nvPicPr>
          <p:cNvPr id="4" name="Picture 3">
            <a:extLst>
              <a:ext uri="{FF2B5EF4-FFF2-40B4-BE49-F238E27FC236}">
                <a16:creationId xmlns:a16="http://schemas.microsoft.com/office/drawing/2014/main" id="{729B2269-8BA5-C742-8864-13776E65F2D8}"/>
              </a:ext>
            </a:extLst>
          </p:cNvPr>
          <p:cNvPicPr>
            <a:picLocks noChangeAspect="1"/>
          </p:cNvPicPr>
          <p:nvPr/>
        </p:nvPicPr>
        <p:blipFill>
          <a:blip r:embed="rId3"/>
          <a:stretch>
            <a:fillRect/>
          </a:stretch>
        </p:blipFill>
        <p:spPr>
          <a:xfrm>
            <a:off x="7091483" y="5592581"/>
            <a:ext cx="4910780" cy="988977"/>
          </a:xfrm>
          <a:prstGeom prst="rect">
            <a:avLst/>
          </a:prstGeom>
        </p:spPr>
      </p:pic>
      <p:sp>
        <p:nvSpPr>
          <p:cNvPr id="49" name="TextBox 48">
            <a:extLst>
              <a:ext uri="{FF2B5EF4-FFF2-40B4-BE49-F238E27FC236}">
                <a16:creationId xmlns:a16="http://schemas.microsoft.com/office/drawing/2014/main" id="{FB6F7F0C-28AF-7E4B-83AD-F188E70FC1F7}"/>
              </a:ext>
            </a:extLst>
          </p:cNvPr>
          <p:cNvSpPr txBox="1"/>
          <p:nvPr/>
        </p:nvSpPr>
        <p:spPr>
          <a:xfrm>
            <a:off x="4134688" y="4728077"/>
            <a:ext cx="649300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Contact ACS Webinars</a:t>
            </a:r>
            <a:r>
              <a:rPr kumimoji="0" lang="en-US" sz="2000" b="0" i="0" u="none" strike="noStrike" kern="1200" cap="none" spc="0" normalizeH="0" baseline="3000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a:t>
            </a:r>
            <a:r>
              <a:rPr kumimoji="0" lang="en-US" sz="2000" b="0"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rPr>
              <a:t> at </a:t>
            </a:r>
            <a:r>
              <a:rPr kumimoji="0" lang="en-US" sz="2000" b="1" i="0" u="none" strike="noStrike" kern="1200" cap="none" spc="0" normalizeH="0" baseline="0" noProof="0" err="1">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hlinkClick r:id="rId4"/>
              </a:rPr>
              <a:t>acswebinars@acs.org</a:t>
            </a:r>
            <a:endParaRPr kumimoji="0" lang="en-US" sz="2000" b="1" i="0" u="none" strike="noStrike" kern="1200" cap="none" spc="0" normalizeH="0" baseline="0" noProof="0">
              <a:ln>
                <a:noFill/>
              </a:ln>
              <a:solidFill>
                <a:srgbClr val="1C53A4"/>
              </a:solidFill>
              <a:effectLst/>
              <a:uLnTx/>
              <a:uFillTx/>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5961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marL="0" marR="0" lvl="0" indent="0" algn="r" defTabSz="914286"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rPr>
              <a:pPr marL="0" marR="0" lvl="0" indent="0" algn="r" defTabSz="914286" rtl="0" eaLnBrk="1" fontAlgn="base" latinLnBrk="0" hangingPunct="1">
                <a:lnSpc>
                  <a:spcPct val="100000"/>
                </a:lnSpc>
                <a:spcBef>
                  <a:spcPct val="0"/>
                </a:spcBef>
                <a:spcAft>
                  <a:spcPct val="0"/>
                </a:spcAft>
                <a:buClrTx/>
                <a:buSzTx/>
                <a:buFontTx/>
                <a:buNone/>
                <a:tabLst/>
                <a:defRPr/>
              </a:pPr>
              <a:t>7</a:t>
            </a:fld>
            <a:endPar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Arial" charset="0"/>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6212628"/>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8</a:t>
            </a:fld>
            <a:endPar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mn-cs"/>
              <a:sym typeface="Arial"/>
            </a:endParaRPr>
          </a:p>
        </p:txBody>
      </p:sp>
      <p:sp>
        <p:nvSpPr>
          <p:cNvPr id="11" name="Text Box 10">
            <a:extLst>
              <a:ext uri="{FF2B5EF4-FFF2-40B4-BE49-F238E27FC236}">
                <a16:creationId xmlns:a16="http://schemas.microsoft.com/office/drawing/2014/main" id="{89F76E07-6DE3-904C-9651-DC20E13FC78D}"/>
              </a:ext>
            </a:extLst>
          </p:cNvPr>
          <p:cNvSpPr txBox="1">
            <a:spLocks noChangeArrowheads="1"/>
          </p:cNvSpPr>
          <p:nvPr/>
        </p:nvSpPr>
        <p:spPr bwMode="auto">
          <a:xfrm>
            <a:off x="1122718" y="6401244"/>
            <a:ext cx="10446525" cy="39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91"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hlinkClick r:id="rId2"/>
              </a:rPr>
              <a:t>https://chemidp.acs.org</a:t>
            </a:r>
            <a:r>
              <a:rPr kumimoji="0" lang="en-US" altLang="en-US" sz="2000" b="0" i="0" u="none" strike="noStrike" kern="1200" cap="none" spc="0" normalizeH="0" baseline="0" noProof="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rPr>
              <a:t> </a:t>
            </a:r>
          </a:p>
        </p:txBody>
      </p:sp>
      <p:sp>
        <p:nvSpPr>
          <p:cNvPr id="3" name="Rectangle 2"/>
          <p:cNvSpPr/>
          <p:nvPr/>
        </p:nvSpPr>
        <p:spPr>
          <a:xfrm>
            <a:off x="897652" y="454928"/>
            <a:ext cx="6729727" cy="502766"/>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rgbClr val="0039A6"/>
                </a:solidFill>
                <a:effectLst/>
                <a:uLnTx/>
                <a:uFillTx/>
                <a:latin typeface="Calibri"/>
                <a:ea typeface="+mn-ea"/>
                <a:cs typeface="+mn-cs"/>
                <a:sym typeface="Arial"/>
              </a:rPr>
              <a:t>A Career Planning Tool For Chemical Scientists</a:t>
            </a:r>
            <a:endParaRPr kumimoji="0" lang="es-ES_tradnl" sz="2667" b="1" i="0" u="none" strike="noStrike" kern="0" cap="none" spc="0" normalizeH="0" baseline="0" noProof="0">
              <a:ln>
                <a:noFill/>
              </a:ln>
              <a:solidFill>
                <a:srgbClr val="0039A6"/>
              </a:solidFill>
              <a:effectLst/>
              <a:uLnTx/>
              <a:uFillTx/>
              <a:latin typeface="Calibri"/>
              <a:ea typeface="+mn-ea"/>
              <a:cs typeface="+mn-cs"/>
              <a:sym typeface="Arial"/>
            </a:endParaRPr>
          </a:p>
        </p:txBody>
      </p:sp>
      <p:grpSp>
        <p:nvGrpSpPr>
          <p:cNvPr id="8" name="Group 19"/>
          <p:cNvGrpSpPr>
            <a:grpSpLocks/>
          </p:cNvGrpSpPr>
          <p:nvPr/>
        </p:nvGrpSpPr>
        <p:grpSpPr bwMode="auto">
          <a:xfrm>
            <a:off x="9151939" y="212727"/>
            <a:ext cx="2690812" cy="811213"/>
            <a:chOff x="9151749" y="212726"/>
            <a:chExt cx="2691021" cy="811214"/>
          </a:xfrm>
        </p:grpSpPr>
        <p:sp>
          <p:nvSpPr>
            <p:cNvPr id="9" name="Rectangle 8"/>
            <p:cNvSpPr/>
            <p:nvPr/>
          </p:nvSpPr>
          <p:spPr>
            <a:xfrm>
              <a:off x="9151749" y="357189"/>
              <a:ext cx="2619578" cy="666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3229" y="212726"/>
              <a:ext cx="2349541" cy="746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3"/>
          <p:cNvSpPr/>
          <p:nvPr/>
        </p:nvSpPr>
        <p:spPr>
          <a:xfrm>
            <a:off x="5834463" y="2148173"/>
            <a:ext cx="5822492" cy="3046411"/>
          </a:xfrm>
          <a:prstGeom prst="rect">
            <a:avLst/>
          </a:prstGeom>
        </p:spPr>
        <p:txBody>
          <a:bodyPr wrap="squar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srgbClr val="0039A6"/>
                </a:solidFill>
                <a:effectLst/>
                <a:uLnTx/>
                <a:uFillTx/>
                <a:latin typeface="Calibri"/>
                <a:ea typeface="+mn-ea"/>
                <a:cs typeface="+mn-cs"/>
                <a:sym typeface="Arial"/>
              </a:rPr>
              <a:t>ChemIDP</a:t>
            </a:r>
            <a:r>
              <a:rPr kumimoji="0" lang="en-US" sz="2133" b="0" i="0" u="none" strike="noStrike" kern="0" cap="none" spc="0" normalizeH="0" baseline="0" noProof="0">
                <a:ln>
                  <a:noFill/>
                </a:ln>
                <a:solidFill>
                  <a:srgbClr val="000000"/>
                </a:solidFill>
                <a:effectLst/>
                <a:uLnTx/>
                <a:uFillTx/>
                <a:latin typeface="Calibri"/>
                <a:ea typeface="+mn-ea"/>
                <a:cs typeface="+mn-cs"/>
                <a:sym typeface="Arial"/>
              </a:rPr>
              <a:t> is an Individual Development Plan designed specifically for graduate students and postdoctoral scholars in the chemical sciences. Through immersive, self-paced activities, users explore potential careers, determine specific skills needed for success, and develop plans to achieve professional goals. </a:t>
            </a:r>
            <a:r>
              <a:rPr kumimoji="0" lang="en-US" sz="2133" b="1" i="0" u="none" strike="noStrike" kern="0" cap="none" spc="0" normalizeH="0" baseline="0" noProof="0">
                <a:ln>
                  <a:noFill/>
                </a:ln>
                <a:solidFill>
                  <a:srgbClr val="0039A6"/>
                </a:solidFill>
                <a:effectLst/>
                <a:uLnTx/>
                <a:uFillTx/>
                <a:latin typeface="Calibri"/>
                <a:ea typeface="+mn-ea"/>
                <a:cs typeface="+mn-cs"/>
                <a:sym typeface="Arial"/>
              </a:rPr>
              <a:t>ChemIDP</a:t>
            </a:r>
            <a:r>
              <a:rPr kumimoji="0" lang="en-US" sz="2133" b="0" i="0" u="none" strike="noStrike" kern="0" cap="none" spc="0" normalizeH="0" baseline="0" noProof="0">
                <a:ln>
                  <a:noFill/>
                </a:ln>
                <a:solidFill>
                  <a:srgbClr val="000000"/>
                </a:solidFill>
                <a:effectLst/>
                <a:uLnTx/>
                <a:uFillTx/>
                <a:latin typeface="Calibri"/>
                <a:ea typeface="+mn-ea"/>
                <a:cs typeface="+mn-cs"/>
                <a:sym typeface="Arial"/>
              </a:rPr>
              <a:t> tracks user progress and input, providing tips and strategies to complete goals and guide career exploration.</a:t>
            </a:r>
            <a:endParaRPr kumimoji="0" lang="es-ES_tradnl" sz="2133" b="0" i="0" u="none" strike="noStrike" kern="0" cap="none" spc="0" normalizeH="0" baseline="0" noProof="0">
              <a:ln>
                <a:noFill/>
              </a:ln>
              <a:solidFill>
                <a:srgbClr val="000000"/>
              </a:solidFill>
              <a:effectLst/>
              <a:uLnTx/>
              <a:uFillTx/>
              <a:latin typeface="Calibri"/>
              <a:ea typeface="+mn-ea"/>
              <a:cs typeface="+mn-cs"/>
              <a:sym typeface="Aria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718" y="2160571"/>
            <a:ext cx="4379053" cy="3052619"/>
          </a:xfrm>
          <a:prstGeom prst="rect">
            <a:avLst/>
          </a:prstGeom>
        </p:spPr>
      </p:pic>
    </p:spTree>
    <p:extLst>
      <p:ext uri="{BB962C8B-B14F-4D97-AF65-F5344CB8AC3E}">
        <p14:creationId xmlns:p14="http://schemas.microsoft.com/office/powerpoint/2010/main" val="2197818132"/>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7B0CE38D-B90C-DE43-BDF5-828809B4B0B7}"/>
              </a:ext>
            </a:extLst>
          </p:cNvPr>
          <p:cNvSpPr>
            <a:spLocks noGrp="1"/>
          </p:cNvSpPr>
          <p:nvPr>
            <p:ph type="sldNum" sz="quarter" idx="12"/>
          </p:nvPr>
        </p:nvSpPr>
        <p:spPr>
          <a:xfrm>
            <a:off x="8777816" y="6492875"/>
            <a:ext cx="3414184" cy="365125"/>
          </a:xfrm>
        </p:spPr>
        <p:txBody>
          <a:bodyPr/>
          <a:lstStyle/>
          <a:p>
            <a:pPr marL="0" marR="0" lvl="0" indent="0" algn="r" defTabSz="914377" rtl="0" eaLnBrk="1" fontAlgn="base" latinLnBrk="0" hangingPunct="1">
              <a:lnSpc>
                <a:spcPct val="100000"/>
              </a:lnSpc>
              <a:spcBef>
                <a:spcPct val="0"/>
              </a:spcBef>
              <a:spcAft>
                <a:spcPct val="0"/>
              </a:spcAft>
              <a:buClrTx/>
              <a:buSzTx/>
              <a:buFontTx/>
              <a:buNone/>
              <a:tabLst/>
              <a:defRPr/>
            </a:pPr>
            <a:fld id="{38F830EF-D1A7-594C-97C0-DB6978B9C5ED}" type="slidenum">
              <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9</a:t>
            </a:fld>
            <a:endParaRPr kumimoji="0" lang="en-US" sz="800" b="0" i="0" u="none" strike="noStrike" kern="1200" cap="none" spc="0" normalizeH="0" baseline="0" noProof="0">
              <a:ln>
                <a:noFill/>
              </a:ln>
              <a:solidFill>
                <a:srgbClr val="073DA3"/>
              </a:solidFill>
              <a:effectLst/>
              <a:uLnTx/>
              <a:uFillTx/>
              <a:latin typeface="Arial" charset="0"/>
              <a:ea typeface="ＭＳ Ｐゴシック" pitchFamily="34" charset="-128"/>
              <a:cs typeface="+mn-cs"/>
              <a:sym typeface="Arial"/>
            </a:endParaRPr>
          </a:p>
        </p:txBody>
      </p:sp>
      <p:sp>
        <p:nvSpPr>
          <p:cNvPr id="11" name="Text Box 10">
            <a:extLst>
              <a:ext uri="{FF2B5EF4-FFF2-40B4-BE49-F238E27FC236}">
                <a16:creationId xmlns:a16="http://schemas.microsoft.com/office/drawing/2014/main" id="{89F76E07-6DE3-904C-9651-DC20E13FC78D}"/>
              </a:ext>
            </a:extLst>
          </p:cNvPr>
          <p:cNvSpPr txBox="1">
            <a:spLocks noChangeArrowheads="1"/>
          </p:cNvSpPr>
          <p:nvPr/>
        </p:nvSpPr>
        <p:spPr bwMode="auto">
          <a:xfrm>
            <a:off x="1122718" y="6401244"/>
            <a:ext cx="10446525" cy="399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943" tIns="45472" rIns="90943" bIns="45472">
            <a:spAutoFit/>
          </a:bodyPr>
          <a:lstStyle>
            <a:lvl1pPr defTabSz="912813" eaLnBrk="0" hangingPunct="0">
              <a:spcBef>
                <a:spcPct val="10000"/>
              </a:spcBef>
              <a:spcAft>
                <a:spcPct val="40000"/>
              </a:spcAft>
              <a:buChar char="•"/>
              <a:defRPr>
                <a:solidFill>
                  <a:srgbClr val="0039A6"/>
                </a:solidFill>
                <a:latin typeface="Arial" pitchFamily="34" charset="0"/>
                <a:ea typeface="ＭＳ Ｐゴシック" pitchFamily="34" charset="-128"/>
              </a:defRPr>
            </a:lvl1pPr>
            <a:lvl2pPr marL="37931725" indent="-37474525" defTabSz="912813" eaLnBrk="0" hangingPunct="0">
              <a:spcBef>
                <a:spcPct val="10000"/>
              </a:spcBef>
              <a:spcAft>
                <a:spcPct val="40000"/>
              </a:spcAft>
              <a:buChar char="–"/>
              <a:defRPr sz="1600">
                <a:solidFill>
                  <a:srgbClr val="0039A6"/>
                </a:solidFill>
                <a:latin typeface="Arial" pitchFamily="34" charset="0"/>
                <a:ea typeface="ＭＳ Ｐゴシック" pitchFamily="34" charset="-128"/>
              </a:defRPr>
            </a:lvl2pPr>
            <a:lvl3pPr marL="1141413" indent="-227013" defTabSz="912813" eaLnBrk="0" hangingPunct="0">
              <a:spcBef>
                <a:spcPct val="10000"/>
              </a:spcBef>
              <a:spcAft>
                <a:spcPct val="40000"/>
              </a:spcAft>
              <a:buChar char="•"/>
              <a:defRPr sz="1400">
                <a:solidFill>
                  <a:srgbClr val="0039A6"/>
                </a:solidFill>
                <a:latin typeface="Arial" pitchFamily="34" charset="0"/>
                <a:ea typeface="ＭＳ Ｐゴシック" pitchFamily="34" charset="-128"/>
              </a:defRPr>
            </a:lvl3pPr>
            <a:lvl4pPr marL="1598613" indent="-227013" defTabSz="912813" eaLnBrk="0" hangingPunct="0">
              <a:spcBef>
                <a:spcPct val="10000"/>
              </a:spcBef>
              <a:spcAft>
                <a:spcPct val="40000"/>
              </a:spcAft>
              <a:buChar char="–"/>
              <a:defRPr sz="1200">
                <a:solidFill>
                  <a:srgbClr val="0039A6"/>
                </a:solidFill>
                <a:latin typeface="Arial" pitchFamily="34" charset="0"/>
                <a:ea typeface="ＭＳ Ｐゴシック" pitchFamily="34" charset="-128"/>
              </a:defRPr>
            </a:lvl4pPr>
            <a:lvl5pPr marL="2055813" indent="-227013" defTabSz="912813" eaLnBrk="0" hangingPunct="0">
              <a:spcBef>
                <a:spcPct val="10000"/>
              </a:spcBef>
              <a:spcAft>
                <a:spcPct val="40000"/>
              </a:spcAft>
              <a:buChar char="»"/>
              <a:defRPr sz="1000">
                <a:solidFill>
                  <a:srgbClr val="0039A6"/>
                </a:solidFill>
                <a:latin typeface="Arial" pitchFamily="34" charset="0"/>
                <a:ea typeface="ＭＳ Ｐゴシック" pitchFamily="34" charset="-128"/>
              </a:defRPr>
            </a:lvl5pPr>
            <a:lvl6pPr marL="25130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6pPr>
            <a:lvl7pPr marL="29702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7pPr>
            <a:lvl8pPr marL="34274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8pPr>
            <a:lvl9pPr marL="3884613" indent="-227013" defTabSz="912813" eaLnBrk="0" fontAlgn="base" hangingPunct="0">
              <a:spcBef>
                <a:spcPct val="10000"/>
              </a:spcBef>
              <a:spcAft>
                <a:spcPct val="40000"/>
              </a:spcAft>
              <a:buChar char="»"/>
              <a:defRPr sz="1000">
                <a:solidFill>
                  <a:srgbClr val="0039A6"/>
                </a:solidFill>
                <a:latin typeface="Arial" pitchFamily="34" charset="0"/>
                <a:ea typeface="ＭＳ Ｐゴシック" pitchFamily="34" charset="-128"/>
              </a:defRPr>
            </a:lvl9pPr>
          </a:lstStyle>
          <a:p>
            <a:pPr marL="0" marR="0" lvl="0" indent="0" algn="ctr" defTabSz="912791"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hlinkClick r:id="rId2"/>
              </a:rPr>
              <a:t>www.acs.org/careerconsulting</a:t>
            </a:r>
            <a:r>
              <a:rPr kumimoji="0" lang="en-US" altLang="en-US" sz="2000" b="0" i="0" u="none" strike="noStrike" kern="1200" cap="none" spc="0" normalizeH="0" baseline="0" noProof="0">
                <a:ln>
                  <a:noFill/>
                </a:ln>
                <a:solidFill>
                  <a:srgbClr val="C00000"/>
                </a:solidFill>
                <a:effectLst/>
                <a:uLnTx/>
                <a:uFillTx/>
                <a:latin typeface="Calibri" panose="020F0502020204030204" pitchFamily="34" charset="0"/>
                <a:ea typeface="ＭＳ Ｐゴシック" pitchFamily="34" charset="-128"/>
                <a:cs typeface="Arial" pitchFamily="34" charset="0"/>
                <a:sym typeface="Helvetica Light"/>
              </a:rPr>
              <a:t> </a:t>
            </a:r>
          </a:p>
        </p:txBody>
      </p:sp>
      <p:sp>
        <p:nvSpPr>
          <p:cNvPr id="3" name="Rectangle 2"/>
          <p:cNvSpPr/>
          <p:nvPr/>
        </p:nvSpPr>
        <p:spPr>
          <a:xfrm>
            <a:off x="897652" y="454928"/>
            <a:ext cx="4134465" cy="502766"/>
          </a:xfrm>
          <a:prstGeom prst="rect">
            <a:avLst/>
          </a:prstGeom>
        </p:spPr>
        <p:txBody>
          <a:bodyPr wrap="none">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2667" b="1" i="0" u="none" strike="noStrike" kern="0" cap="none" spc="0" normalizeH="0" baseline="0" noProof="0">
                <a:ln>
                  <a:noFill/>
                </a:ln>
                <a:solidFill>
                  <a:srgbClr val="0039A6"/>
                </a:solidFill>
                <a:effectLst/>
                <a:uLnTx/>
                <a:uFillTx/>
                <a:latin typeface="Calibri"/>
                <a:ea typeface="+mn-ea"/>
                <a:cs typeface="+mn-cs"/>
                <a:sym typeface="Arial"/>
              </a:rPr>
              <a:t>Career Consultant Directory</a:t>
            </a:r>
          </a:p>
        </p:txBody>
      </p:sp>
      <p:grpSp>
        <p:nvGrpSpPr>
          <p:cNvPr id="8" name="Group 19"/>
          <p:cNvGrpSpPr>
            <a:grpSpLocks/>
          </p:cNvGrpSpPr>
          <p:nvPr/>
        </p:nvGrpSpPr>
        <p:grpSpPr bwMode="auto">
          <a:xfrm>
            <a:off x="9151939" y="212727"/>
            <a:ext cx="2690812" cy="811213"/>
            <a:chOff x="9151749" y="212726"/>
            <a:chExt cx="2691021" cy="811214"/>
          </a:xfrm>
        </p:grpSpPr>
        <p:sp>
          <p:nvSpPr>
            <p:cNvPr id="9" name="Rectangle 8"/>
            <p:cNvSpPr/>
            <p:nvPr/>
          </p:nvSpPr>
          <p:spPr>
            <a:xfrm>
              <a:off x="9151749" y="357189"/>
              <a:ext cx="2619578" cy="666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3229" y="212726"/>
              <a:ext cx="2349541" cy="746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2" name="Picture 11">
            <a:extLst>
              <a:ext uri="{FF2B5EF4-FFF2-40B4-BE49-F238E27FC236}">
                <a16:creationId xmlns:a16="http://schemas.microsoft.com/office/drawing/2014/main" id="{703A9E8E-96C8-4448-8F2F-1F0E1BFBEB1B}"/>
              </a:ext>
            </a:extLst>
          </p:cNvPr>
          <p:cNvPicPr>
            <a:picLocks noChangeAspect="1"/>
          </p:cNvPicPr>
          <p:nvPr/>
        </p:nvPicPr>
        <p:blipFill rotWithShape="1">
          <a:blip r:embed="rId4"/>
          <a:srcRect l="5081" t="7919" r="9827" b="2324"/>
          <a:stretch/>
        </p:blipFill>
        <p:spPr>
          <a:xfrm>
            <a:off x="2202872" y="1333673"/>
            <a:ext cx="8114819" cy="3060724"/>
          </a:xfrm>
          <a:prstGeom prst="rect">
            <a:avLst/>
          </a:prstGeom>
        </p:spPr>
      </p:pic>
      <p:sp>
        <p:nvSpPr>
          <p:cNvPr id="13" name="TextBox 12">
            <a:extLst>
              <a:ext uri="{FF2B5EF4-FFF2-40B4-BE49-F238E27FC236}">
                <a16:creationId xmlns:a16="http://schemas.microsoft.com/office/drawing/2014/main" id="{481E7CE8-AC00-460D-8C00-144B39D54CBC}"/>
              </a:ext>
            </a:extLst>
          </p:cNvPr>
          <p:cNvSpPr txBox="1"/>
          <p:nvPr/>
        </p:nvSpPr>
        <p:spPr>
          <a:xfrm>
            <a:off x="1908271" y="4473774"/>
            <a:ext cx="9035434"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ACS Member-exclusive program that allows you to arrange a one-on-one appointment with a certified ACS Career Consultant.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Consultants provide personalized career advice to ACS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Browse our Career Consultant roster and request your one-on-one appointment today!</a:t>
            </a:r>
          </a:p>
        </p:txBody>
      </p:sp>
    </p:spTree>
    <p:extLst>
      <p:ext uri="{BB962C8B-B14F-4D97-AF65-F5344CB8AC3E}">
        <p14:creationId xmlns:p14="http://schemas.microsoft.com/office/powerpoint/2010/main" val="3368363028"/>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7.4|22.1|9.2"/>
</p:tagLst>
</file>

<file path=ppt/tags/tag10.xml><?xml version="1.0" encoding="utf-8"?>
<p:tagLst xmlns:a="http://schemas.openxmlformats.org/drawingml/2006/main" xmlns:r="http://schemas.openxmlformats.org/officeDocument/2006/relationships" xmlns:p="http://schemas.openxmlformats.org/presentationml/2006/main">
  <p:tag name="TIMING" val="|10.2|11.7"/>
</p:tagLst>
</file>

<file path=ppt/tags/tag11.xml><?xml version="1.0" encoding="utf-8"?>
<p:tagLst xmlns:a="http://schemas.openxmlformats.org/drawingml/2006/main" xmlns:r="http://schemas.openxmlformats.org/officeDocument/2006/relationships" xmlns:p="http://schemas.openxmlformats.org/presentationml/2006/main">
  <p:tag name="TIMING" val="|14.2|11.1|8.2|12.3"/>
</p:tagLst>
</file>

<file path=ppt/tags/tag12.xml><?xml version="1.0" encoding="utf-8"?>
<p:tagLst xmlns:a="http://schemas.openxmlformats.org/drawingml/2006/main" xmlns:r="http://schemas.openxmlformats.org/officeDocument/2006/relationships" xmlns:p="http://schemas.openxmlformats.org/presentationml/2006/main">
  <p:tag name="TIMING" val="|26.3|19.1|28.7"/>
</p:tagLst>
</file>

<file path=ppt/tags/tag2.xml><?xml version="1.0" encoding="utf-8"?>
<p:tagLst xmlns:a="http://schemas.openxmlformats.org/drawingml/2006/main" xmlns:r="http://schemas.openxmlformats.org/officeDocument/2006/relationships" xmlns:p="http://schemas.openxmlformats.org/presentationml/2006/main">
  <p:tag name="TIMING" val="|13.7|11.7|19.5"/>
</p:tagLst>
</file>

<file path=ppt/tags/tag3.xml><?xml version="1.0" encoding="utf-8"?>
<p:tagLst xmlns:a="http://schemas.openxmlformats.org/drawingml/2006/main" xmlns:r="http://schemas.openxmlformats.org/officeDocument/2006/relationships" xmlns:p="http://schemas.openxmlformats.org/presentationml/2006/main">
  <p:tag name="TIMING" val="|13.7|11.7|19.5"/>
</p:tagLst>
</file>

<file path=ppt/tags/tag4.xml><?xml version="1.0" encoding="utf-8"?>
<p:tagLst xmlns:a="http://schemas.openxmlformats.org/drawingml/2006/main" xmlns:r="http://schemas.openxmlformats.org/officeDocument/2006/relationships" xmlns:p="http://schemas.openxmlformats.org/presentationml/2006/main">
  <p:tag name="TIMING" val="|20.4"/>
</p:tagLst>
</file>

<file path=ppt/tags/tag5.xml><?xml version="1.0" encoding="utf-8"?>
<p:tagLst xmlns:a="http://schemas.openxmlformats.org/drawingml/2006/main" xmlns:r="http://schemas.openxmlformats.org/officeDocument/2006/relationships" xmlns:p="http://schemas.openxmlformats.org/presentationml/2006/main">
  <p:tag name="TIMING" val="|150.8|9.9|31.7"/>
</p:tagLst>
</file>

<file path=ppt/tags/tag6.xml><?xml version="1.0" encoding="utf-8"?>
<p:tagLst xmlns:a="http://schemas.openxmlformats.org/drawingml/2006/main" xmlns:r="http://schemas.openxmlformats.org/officeDocument/2006/relationships" xmlns:p="http://schemas.openxmlformats.org/presentationml/2006/main">
  <p:tag name="TIMING" val="|2.3|13.2|11.4"/>
</p:tagLst>
</file>

<file path=ppt/tags/tag7.xml><?xml version="1.0" encoding="utf-8"?>
<p:tagLst xmlns:a="http://schemas.openxmlformats.org/drawingml/2006/main" xmlns:r="http://schemas.openxmlformats.org/officeDocument/2006/relationships" xmlns:p="http://schemas.openxmlformats.org/presentationml/2006/main">
  <p:tag name="TIMING" val="|8.7|21.4|0.8|36.1|1|11.6|7.8|2.8"/>
</p:tagLst>
</file>

<file path=ppt/tags/tag8.xml><?xml version="1.0" encoding="utf-8"?>
<p:tagLst xmlns:a="http://schemas.openxmlformats.org/drawingml/2006/main" xmlns:r="http://schemas.openxmlformats.org/officeDocument/2006/relationships" xmlns:p="http://schemas.openxmlformats.org/presentationml/2006/main">
  <p:tag name="TIMING" val="|2.2|21.8|5.5"/>
</p:tagLst>
</file>

<file path=ppt/tags/tag9.xml><?xml version="1.0" encoding="utf-8"?>
<p:tagLst xmlns:a="http://schemas.openxmlformats.org/drawingml/2006/main" xmlns:r="http://schemas.openxmlformats.org/officeDocument/2006/relationships" xmlns:p="http://schemas.openxmlformats.org/presentationml/2006/main">
  <p:tag name="TIMING" val="|18.5|18.6"/>
</p:tagLst>
</file>

<file path=ppt/theme/theme1.xml><?xml version="1.0" encoding="utf-8"?>
<a:theme xmlns:a="http://schemas.openxmlformats.org/drawingml/2006/main" name="1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B52A4"/>
      </a:hlink>
      <a:folHlink>
        <a:srgbClr val="47506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1B52A4"/>
      </a:hlink>
      <a:folHlink>
        <a:srgbClr val="47506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Corteva_Color_Theme">
      <a:dk1>
        <a:sysClr val="windowText" lastClr="000000"/>
      </a:dk1>
      <a:lt1>
        <a:sysClr val="window" lastClr="FFFFFF"/>
      </a:lt1>
      <a:dk2>
        <a:srgbClr val="00DB78"/>
      </a:dk2>
      <a:lt2>
        <a:srgbClr val="E7E6E6"/>
      </a:lt2>
      <a:accent1>
        <a:srgbClr val="0072CE"/>
      </a:accent1>
      <a:accent2>
        <a:srgbClr val="FC4C02"/>
      </a:accent2>
      <a:accent3>
        <a:srgbClr val="7FA2E6"/>
      </a:accent3>
      <a:accent4>
        <a:srgbClr val="FBB694"/>
      </a:accent4>
      <a:accent5>
        <a:srgbClr val="7CDBB0"/>
      </a:accent5>
      <a:accent6>
        <a:srgbClr val="BAC9E6"/>
      </a:accent6>
      <a:hlink>
        <a:srgbClr val="0072CE"/>
      </a:hlink>
      <a:folHlink>
        <a:srgbClr val="929292"/>
      </a:folHlink>
    </a:clrScheme>
    <a:fontScheme name="Arial Heading/Bo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dirty="0" smtClean="0"/>
        </a:defPPr>
      </a:lstStyle>
    </a:txDef>
  </a:objectDefaults>
  <a:extraClrSchemeLst/>
  <a:extLst>
    <a:ext uri="{05A4C25C-085E-4340-85A3-A5531E510DB2}">
      <thm15:themeFamily xmlns:thm15="http://schemas.microsoft.com/office/thememl/2012/main" name="Presentation1" id="{309F30DD-2A42-44EE-8D4C-C079CC6431E4}" vid="{0B25C7B6-EC9E-4C5B-8D21-3ACCE6F24E3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09895D21ACE74390067153EFF7EB65" ma:contentTypeVersion="0" ma:contentTypeDescription="Create a new document." ma:contentTypeScope="" ma:versionID="1af1dd5176c1e3ce380bde94f6e2f557">
  <xsd:schema xmlns:xsd="http://www.w3.org/2001/XMLSchema" xmlns:xs="http://www.w3.org/2001/XMLSchema" xmlns:p="http://schemas.microsoft.com/office/2006/metadata/properties" targetNamespace="http://schemas.microsoft.com/office/2006/metadata/properties" ma:root="true" ma:fieldsID="2f8625f36c78f55f9d2e8b11ae420d3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6AD493-4ACA-4DE7-898D-301215616892}">
  <ds:schemaRefs>
    <ds:schemaRef ds:uri="http://schemas.microsoft.com/sharepoint/v3/contenttype/forms"/>
  </ds:schemaRefs>
</ds:datastoreItem>
</file>

<file path=customXml/itemProps2.xml><?xml version="1.0" encoding="utf-8"?>
<ds:datastoreItem xmlns:ds="http://schemas.openxmlformats.org/officeDocument/2006/customXml" ds:itemID="{182D93ED-1981-4C61-9CED-137626EC9F9A}">
  <ds:schemaRef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AC2DEE7C-DC1E-4BF7-B76A-FEF257544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TM04033925[[fn=Droplet]]</Template>
  <TotalTime>2386</TotalTime>
  <Words>4879</Words>
  <Application>Microsoft Office PowerPoint</Application>
  <PresentationFormat>Widescreen</PresentationFormat>
  <Paragraphs>991</Paragraphs>
  <Slides>63</Slides>
  <Notes>44</Notes>
  <HiddenSlides>3</HiddenSlides>
  <MMClips>0</MMClips>
  <ScaleCrop>false</ScaleCrop>
  <HeadingPairs>
    <vt:vector size="8" baseType="variant">
      <vt:variant>
        <vt:lpstr>Fonts Used</vt:lpstr>
      </vt:variant>
      <vt:variant>
        <vt:i4>9</vt:i4>
      </vt:variant>
      <vt:variant>
        <vt:lpstr>Theme</vt:lpstr>
      </vt:variant>
      <vt:variant>
        <vt:i4>10</vt:i4>
      </vt:variant>
      <vt:variant>
        <vt:lpstr>Embedded OLE Servers</vt:lpstr>
      </vt:variant>
      <vt:variant>
        <vt:i4>1</vt:i4>
      </vt:variant>
      <vt:variant>
        <vt:lpstr>Slide Titles</vt:lpstr>
      </vt:variant>
      <vt:variant>
        <vt:i4>63</vt:i4>
      </vt:variant>
    </vt:vector>
  </HeadingPairs>
  <TitlesOfParts>
    <vt:vector size="83" baseType="lpstr">
      <vt:lpstr>Arial</vt:lpstr>
      <vt:lpstr>Arial Narrow</vt:lpstr>
      <vt:lpstr>Calibri</vt:lpstr>
      <vt:lpstr>Calibri Light</vt:lpstr>
      <vt:lpstr>Lato</vt:lpstr>
      <vt:lpstr>Lato Light</vt:lpstr>
      <vt:lpstr>Roboto</vt:lpstr>
      <vt:lpstr>Symbol</vt:lpstr>
      <vt:lpstr>Wingdings</vt:lpstr>
      <vt:lpstr>1_Custom Design</vt:lpstr>
      <vt:lpstr>12_Custom Design</vt:lpstr>
      <vt:lpstr>3_Custom Design</vt:lpstr>
      <vt:lpstr>Custom Design</vt:lpstr>
      <vt:lpstr>2_Custom Design</vt:lpstr>
      <vt:lpstr>4_Custom Design</vt:lpstr>
      <vt:lpstr>7_Custom Design</vt:lpstr>
      <vt:lpstr>10_Custom Design</vt:lpstr>
      <vt:lpstr>Office Theme</vt:lpstr>
      <vt:lpstr>14_Custom Design</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Sustainable Crop Protection:  The Pursuit of Synthetic Spinosyn Mimics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Cabbage looper on Broccoli  Fresno, CA    10 DAA - counts</vt:lpstr>
      <vt:lpstr>PowerPoint Presentation</vt:lpstr>
      <vt:lpstr>PowerPoint Presentation</vt:lpstr>
      <vt:lpstr>Thanks to Corteva Agriscience Colleagues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Texas A and 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all this dry stuff doing in my wet beer</dc:title>
  <dc:creator>Flynn, Nick E.</dc:creator>
  <cp:lastModifiedBy>Holderman, Erik (Contractor)</cp:lastModifiedBy>
  <cp:revision>143</cp:revision>
  <dcterms:created xsi:type="dcterms:W3CDTF">2022-03-03T19:55:06Z</dcterms:created>
  <dcterms:modified xsi:type="dcterms:W3CDTF">2022-04-20T17:01:54Z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0x0101004509895D21ACE74390067153EFF7EB65</vt:lpwstr>
  </property>
</Properties>
</file>