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1" r:id="rId3"/>
  </p:sldMasterIdLst>
  <p:notesMasterIdLst>
    <p:notesMasterId r:id="rId16"/>
  </p:notesMasterIdLst>
  <p:handoutMasterIdLst>
    <p:handoutMasterId r:id="rId17"/>
  </p:handoutMasterIdLst>
  <p:sldIdLst>
    <p:sldId id="257" r:id="rId4"/>
    <p:sldId id="261" r:id="rId5"/>
    <p:sldId id="273" r:id="rId6"/>
    <p:sldId id="272" r:id="rId7"/>
    <p:sldId id="274" r:id="rId8"/>
    <p:sldId id="279" r:id="rId9"/>
    <p:sldId id="276" r:id="rId10"/>
    <p:sldId id="275" r:id="rId11"/>
    <p:sldId id="277" r:id="rId12"/>
    <p:sldId id="278" r:id="rId13"/>
    <p:sldId id="280" r:id="rId14"/>
    <p:sldId id="281" r:id="rId15"/>
  </p:sldIdLst>
  <p:sldSz cx="12192000" cy="6858000"/>
  <p:notesSz cx="7010400" cy="92964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mora T.J. Smith" initials="STS" lastIdx="5" clrIdx="0"/>
  <p:cmAuthor id="1" name="Judith Jankowski" initials="J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6"/>
    <a:srgbClr val="396D4E"/>
    <a:srgbClr val="FFCE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79" autoAdjust="0"/>
    <p:restoredTop sz="76232" autoAdjust="0"/>
  </p:normalViewPr>
  <p:slideViewPr>
    <p:cSldViewPr>
      <p:cViewPr varScale="1">
        <p:scale>
          <a:sx n="70" d="100"/>
          <a:sy n="70" d="100"/>
        </p:scale>
        <p:origin x="1074" y="5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544" y="72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F529923-DB35-4076-81CB-D42A9E2EC8FA}" type="datetimeFigureOut">
              <a:rPr lang="en-US" smtClean="0"/>
              <a:pPr/>
              <a:t>3/20/2020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B029F53-31BA-4AEF-92E8-3BCAA81F23EC}" type="slidenum">
              <a:rPr lang="en-US" smtClean="0"/>
              <a:pPr/>
              <a:t>‹#›</a:t>
            </a:fld>
            <a:endParaRPr lang="en-US"/>
          </a:p>
        </p:txBody>
      </p:sp>
    </p:spTree>
    <p:extLst>
      <p:ext uri="{BB962C8B-B14F-4D97-AF65-F5344CB8AC3E}">
        <p14:creationId xmlns:p14="http://schemas.microsoft.com/office/powerpoint/2010/main" val="42667348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840" cy="464579"/>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defRPr sz="1200"/>
            </a:lvl1pPr>
          </a:lstStyle>
          <a:p>
            <a:pPr>
              <a:defRPr/>
            </a:pPr>
            <a:endParaRPr lang="en-GB"/>
          </a:p>
        </p:txBody>
      </p:sp>
      <p:sp>
        <p:nvSpPr>
          <p:cNvPr id="10243" name="Rectangle 3"/>
          <p:cNvSpPr>
            <a:spLocks noGrp="1" noChangeArrowheads="1"/>
          </p:cNvSpPr>
          <p:nvPr>
            <p:ph type="dt" idx="1"/>
          </p:nvPr>
        </p:nvSpPr>
        <p:spPr bwMode="auto">
          <a:xfrm>
            <a:off x="3970938" y="0"/>
            <a:ext cx="3037840" cy="464579"/>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a:defRPr sz="1200"/>
            </a:lvl1pPr>
          </a:lstStyle>
          <a:p>
            <a:pPr>
              <a:defRPr/>
            </a:pPr>
            <a:endParaRPr lang="en-GB"/>
          </a:p>
        </p:txBody>
      </p:sp>
      <p:sp>
        <p:nvSpPr>
          <p:cNvPr id="38916" name="Rectangle 4"/>
          <p:cNvSpPr>
            <a:spLocks noGrp="1" noRot="1" noChangeAspect="1" noChangeArrowheads="1" noTextEdit="1"/>
          </p:cNvSpPr>
          <p:nvPr>
            <p:ph type="sldImg" idx="2"/>
          </p:nvPr>
        </p:nvSpPr>
        <p:spPr bwMode="auto">
          <a:xfrm>
            <a:off x="406400" y="695325"/>
            <a:ext cx="6197600" cy="3487738"/>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1040" y="4415911"/>
            <a:ext cx="5608320" cy="4184424"/>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246" name="Rectangle 6"/>
          <p:cNvSpPr>
            <a:spLocks noGrp="1" noChangeArrowheads="1"/>
          </p:cNvSpPr>
          <p:nvPr>
            <p:ph type="ftr" sz="quarter" idx="4"/>
          </p:nvPr>
        </p:nvSpPr>
        <p:spPr bwMode="auto">
          <a:xfrm>
            <a:off x="0" y="8830214"/>
            <a:ext cx="3037840" cy="46457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defRPr sz="1200"/>
            </a:lvl1pPr>
          </a:lstStyle>
          <a:p>
            <a:pPr>
              <a:defRPr/>
            </a:pPr>
            <a:endParaRPr lang="en-GB"/>
          </a:p>
        </p:txBody>
      </p:sp>
      <p:sp>
        <p:nvSpPr>
          <p:cNvPr id="10247" name="Rectangle 7"/>
          <p:cNvSpPr>
            <a:spLocks noGrp="1" noChangeArrowheads="1"/>
          </p:cNvSpPr>
          <p:nvPr>
            <p:ph type="sldNum" sz="quarter" idx="5"/>
          </p:nvPr>
        </p:nvSpPr>
        <p:spPr bwMode="auto">
          <a:xfrm>
            <a:off x="3970938" y="8830214"/>
            <a:ext cx="3037840" cy="46457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a:defRPr sz="1200"/>
            </a:lvl1pPr>
          </a:lstStyle>
          <a:p>
            <a:pPr>
              <a:defRPr/>
            </a:pPr>
            <a:fld id="{93451A87-6454-4933-B906-5F0C8C987747}" type="slidenum">
              <a:rPr lang="en-GB"/>
              <a:pPr>
                <a:defRPr/>
              </a:pPr>
              <a:t>‹#›</a:t>
            </a:fld>
            <a:endParaRPr lang="en-GB"/>
          </a:p>
        </p:txBody>
      </p:sp>
    </p:spTree>
    <p:extLst>
      <p:ext uri="{BB962C8B-B14F-4D97-AF65-F5344CB8AC3E}">
        <p14:creationId xmlns:p14="http://schemas.microsoft.com/office/powerpoint/2010/main" val="162732409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cs.org/strategicpla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3451A87-6454-4933-B906-5F0C8C987747}" type="slidenum">
              <a:rPr lang="en-GB" smtClean="0"/>
              <a:pPr>
                <a:defRPr/>
              </a:pPr>
              <a:t>1</a:t>
            </a:fld>
            <a:endParaRPr lang="en-GB"/>
          </a:p>
        </p:txBody>
      </p:sp>
    </p:spTree>
    <p:extLst>
      <p:ext uri="{BB962C8B-B14F-4D97-AF65-F5344CB8AC3E}">
        <p14:creationId xmlns:p14="http://schemas.microsoft.com/office/powerpoint/2010/main" val="1884243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xfrm>
            <a:off x="406400" y="695325"/>
            <a:ext cx="6197600" cy="3487738"/>
          </a:xfrm>
          <a:ln/>
        </p:spPr>
      </p:sp>
      <p:sp>
        <p:nvSpPr>
          <p:cNvPr id="41986"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t>Strategy Café is an opportunity to engage in discussion that encourages feedback from all participants. </a:t>
            </a:r>
          </a:p>
          <a:p>
            <a:pPr marL="171450" indent="-171450">
              <a:buFont typeface="Arial" pitchFamily="34" charset="0"/>
              <a:buChar char="•"/>
            </a:pPr>
            <a:r>
              <a:rPr lang="en-US" dirty="0" smtClean="0"/>
              <a:t>It’s a time to talk, listen, and think creatively. </a:t>
            </a:r>
          </a:p>
          <a:p>
            <a:pPr marL="171450" indent="-171450">
              <a:buFont typeface="Arial" pitchFamily="34" charset="0"/>
              <a:buChar char="•"/>
            </a:pPr>
            <a:r>
              <a:rPr lang="en-US" dirty="0" smtClean="0"/>
              <a:t>For the next 30 minutes, we will have conversations about your experiences that may spark ideas in others. It’s a time to think – outside of the box.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At the end of the session, you will walk away with ideas that perhaps could be applied to your local sections, divisions, students chapters, committees – or even within your work place or college/university. </a:t>
            </a:r>
          </a:p>
          <a:p>
            <a:pPr marL="171450" indent="-171450">
              <a:buFont typeface="Arial" pitchFamily="34" charset="0"/>
              <a:buChar char="•"/>
            </a:pPr>
            <a:r>
              <a:rPr lang="en-US" dirty="0"/>
              <a:t>As you speak to each other, link ideas </a:t>
            </a:r>
            <a:r>
              <a:rPr lang="en-US" dirty="0" smtClean="0"/>
              <a:t>together and share how </a:t>
            </a:r>
            <a:r>
              <a:rPr lang="en-US" dirty="0"/>
              <a:t>they can be applied </a:t>
            </a:r>
            <a:r>
              <a:rPr lang="en-US" dirty="0" smtClean="0"/>
              <a:t>as a volunteer, employee, or student. </a:t>
            </a:r>
            <a:endParaRPr lang="en-US" dirty="0"/>
          </a:p>
          <a:p>
            <a:pPr marL="171450" indent="-171450">
              <a:buFont typeface="Arial" pitchFamily="34" charset="0"/>
              <a:buChar char="•"/>
            </a:pPr>
            <a:r>
              <a:rPr lang="en-US" dirty="0" smtClean="0"/>
              <a:t>This is an opportunity for you to meet and network with other meeting participants, Board members, and ACS staff. </a:t>
            </a:r>
          </a:p>
          <a:p>
            <a:pPr marL="171450" indent="-171450">
              <a:buFont typeface="Arial" pitchFamily="34" charset="0"/>
              <a:buChar char="•"/>
            </a:pPr>
            <a:r>
              <a:rPr lang="en-US" dirty="0" smtClean="0"/>
              <a:t>Listen to what others are sharing and make the connection to how your actions on behalf of the Society contributes to the ACS vision of “Improving </a:t>
            </a:r>
            <a:r>
              <a:rPr lang="en-US" dirty="0"/>
              <a:t>p</a:t>
            </a:r>
            <a:r>
              <a:rPr lang="en-US" dirty="0" smtClean="0"/>
              <a:t>eople’s </a:t>
            </a:r>
            <a:r>
              <a:rPr lang="en-US" dirty="0"/>
              <a:t>l</a:t>
            </a:r>
            <a:r>
              <a:rPr lang="en-US" dirty="0" smtClean="0"/>
              <a:t>ives through the transforming power of chemistry”. </a:t>
            </a:r>
            <a:endParaRPr lang="en-US" dirty="0"/>
          </a:p>
          <a:p>
            <a:pPr marL="171450" indent="-171450">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3451A87-6454-4933-B906-5F0C8C987747}" type="slidenum">
              <a:rPr lang="en-GB" smtClean="0"/>
              <a:pPr>
                <a:defRPr/>
              </a:pPr>
              <a:t>3</a:t>
            </a:fld>
            <a:endParaRPr lang="en-GB"/>
          </a:p>
        </p:txBody>
      </p:sp>
    </p:spTree>
    <p:extLst>
      <p:ext uri="{BB962C8B-B14F-4D97-AF65-F5344CB8AC3E}">
        <p14:creationId xmlns:p14="http://schemas.microsoft.com/office/powerpoint/2010/main" val="895853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There are four areas around the room pertaining to each goal area, as listed on the slide. </a:t>
            </a:r>
            <a:endParaRPr lang="en-US" dirty="0"/>
          </a:p>
          <a:p>
            <a:pPr marL="171450" indent="-171450">
              <a:buFont typeface="Arial" pitchFamily="34" charset="0"/>
              <a:buChar char="•"/>
            </a:pPr>
            <a:r>
              <a:rPr lang="en-US" dirty="0" smtClean="0"/>
              <a:t>At each table, a board member is ready to facilitate the discussions, listen to the conversations, and perhaps answer questions that you may have. </a:t>
            </a:r>
          </a:p>
          <a:p>
            <a:pPr marL="171450" indent="-171450">
              <a:buFont typeface="Arial" pitchFamily="34" charset="0"/>
              <a:buChar char="•"/>
            </a:pPr>
            <a:r>
              <a:rPr lang="en-US" dirty="0" smtClean="0"/>
              <a:t>You will have 10 minutes to engage with table partners. Questions have been provided to seed discussions. Let me remind you that you do not have to answer the questions per se, but use them as a starting place to engage in meaningful conversations. </a:t>
            </a:r>
          </a:p>
          <a:p>
            <a:pPr marL="171450" indent="-171450">
              <a:buFont typeface="Arial" pitchFamily="34" charset="0"/>
              <a:buChar char="•"/>
            </a:pPr>
            <a:r>
              <a:rPr lang="en-US" dirty="0" smtClean="0"/>
              <a:t>Share your experiences and your ideas. No one gets to be wrong. Participate and stretch yourself. </a:t>
            </a:r>
          </a:p>
          <a:p>
            <a:pPr marL="171450" indent="-171450">
              <a:buFont typeface="Arial" pitchFamily="34" charset="0"/>
              <a:buChar char="•"/>
            </a:pPr>
            <a:r>
              <a:rPr lang="en-US" dirty="0" smtClean="0"/>
              <a:t>After 10 minutes, you will have an opportunity to move to another goal area table or stay where you are. </a:t>
            </a:r>
          </a:p>
          <a:p>
            <a:pPr marL="171450" indent="-171450">
              <a:buFont typeface="Arial" pitchFamily="34" charset="0"/>
              <a:buChar char="•"/>
            </a:pPr>
            <a:r>
              <a:rPr lang="en-US" dirty="0" smtClean="0"/>
              <a:t>If we have time, I’ll ask table facilitators to share their top 1-2 ideas that come out of the discussions. This may be another opportunity to hear from tables that you may not have had time to visit. </a:t>
            </a:r>
            <a:endParaRPr lang="en-US" dirty="0"/>
          </a:p>
        </p:txBody>
      </p:sp>
      <p:sp>
        <p:nvSpPr>
          <p:cNvPr id="4" name="Slide Number Placeholder 3"/>
          <p:cNvSpPr>
            <a:spLocks noGrp="1"/>
          </p:cNvSpPr>
          <p:nvPr>
            <p:ph type="sldNum" sz="quarter" idx="10"/>
          </p:nvPr>
        </p:nvSpPr>
        <p:spPr/>
        <p:txBody>
          <a:bodyPr/>
          <a:lstStyle/>
          <a:p>
            <a:pPr>
              <a:defRPr/>
            </a:pPr>
            <a:fld id="{93451A87-6454-4933-B906-5F0C8C987747}" type="slidenum">
              <a:rPr lang="en-GB" smtClean="0"/>
              <a:pPr>
                <a:defRPr/>
              </a:pPr>
              <a:t>4</a:t>
            </a:fld>
            <a:endParaRPr lang="en-GB"/>
          </a:p>
        </p:txBody>
      </p:sp>
    </p:spTree>
    <p:extLst>
      <p:ext uri="{BB962C8B-B14F-4D97-AF65-F5344CB8AC3E}">
        <p14:creationId xmlns:p14="http://schemas.microsoft.com/office/powerpoint/2010/main" val="1218638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Here are the ground rules. </a:t>
            </a:r>
          </a:p>
          <a:p>
            <a:pPr marL="171450" indent="-171450">
              <a:buFont typeface="Arial" pitchFamily="34" charset="0"/>
              <a:buChar char="•"/>
            </a:pPr>
            <a:r>
              <a:rPr lang="en-US" dirty="0" smtClean="0"/>
              <a:t>I </a:t>
            </a:r>
            <a:r>
              <a:rPr lang="en-US" dirty="0"/>
              <a:t>encourage participation at all levels. Meaning, you don’t have to speak at each table. Listening is an effective way of participation too. What you hear at one table can </a:t>
            </a:r>
            <a:r>
              <a:rPr lang="en-US" dirty="0" smtClean="0"/>
              <a:t>very </a:t>
            </a:r>
            <a:r>
              <a:rPr lang="en-US" dirty="0"/>
              <a:t>well be carried over and applicable to the conversation at the next table. This is an opportunity to connect diverse perspectives and experiences.</a:t>
            </a:r>
          </a:p>
          <a:p>
            <a:endParaRPr lang="en-US" dirty="0"/>
          </a:p>
        </p:txBody>
      </p:sp>
      <p:sp>
        <p:nvSpPr>
          <p:cNvPr id="4" name="Slide Number Placeholder 3"/>
          <p:cNvSpPr>
            <a:spLocks noGrp="1"/>
          </p:cNvSpPr>
          <p:nvPr>
            <p:ph type="sldNum" sz="quarter" idx="10"/>
          </p:nvPr>
        </p:nvSpPr>
        <p:spPr/>
        <p:txBody>
          <a:bodyPr/>
          <a:lstStyle/>
          <a:p>
            <a:pPr>
              <a:defRPr/>
            </a:pPr>
            <a:fld id="{93451A87-6454-4933-B906-5F0C8C987747}" type="slidenum">
              <a:rPr lang="en-GB" smtClean="0"/>
              <a:pPr>
                <a:defRPr/>
              </a:pPr>
              <a:t>5</a:t>
            </a:fld>
            <a:endParaRPr lang="en-GB"/>
          </a:p>
        </p:txBody>
      </p:sp>
    </p:spTree>
    <p:extLst>
      <p:ext uri="{BB962C8B-B14F-4D97-AF65-F5344CB8AC3E}">
        <p14:creationId xmlns:p14="http://schemas.microsoft.com/office/powerpoint/2010/main" val="1382005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For 2012 and beyond, the Society will focus on the following goal areas:</a:t>
            </a:r>
          </a:p>
          <a:p>
            <a:pPr marL="171450" indent="-171450">
              <a:buFont typeface="Arial" pitchFamily="34" charset="0"/>
              <a:buChar char="•"/>
            </a:pPr>
            <a:r>
              <a:rPr lang="en-US" dirty="0" smtClean="0"/>
              <a:t>If you want to read more each goal, you may visit the website </a:t>
            </a:r>
            <a:r>
              <a:rPr lang="en-US" dirty="0" smtClean="0">
                <a:hlinkClick r:id="rId3"/>
              </a:rPr>
              <a:t>www.acs.org/strategicplan</a:t>
            </a:r>
            <a:r>
              <a:rPr lang="en-US" dirty="0" smtClean="0"/>
              <a:t> </a:t>
            </a:r>
          </a:p>
          <a:p>
            <a:pPr marL="171450" indent="-171450">
              <a:buFont typeface="Arial" pitchFamily="34" charset="0"/>
              <a:buChar char="•"/>
            </a:pPr>
            <a:r>
              <a:rPr lang="en-US" dirty="0" smtClean="0"/>
              <a:t>The goal areas have been placed at each table to help keep your conversations focused. </a:t>
            </a:r>
            <a:endParaRPr lang="en-US" dirty="0"/>
          </a:p>
        </p:txBody>
      </p:sp>
      <p:sp>
        <p:nvSpPr>
          <p:cNvPr id="4" name="Slide Number Placeholder 3"/>
          <p:cNvSpPr>
            <a:spLocks noGrp="1"/>
          </p:cNvSpPr>
          <p:nvPr>
            <p:ph type="sldNum" sz="quarter" idx="10"/>
          </p:nvPr>
        </p:nvSpPr>
        <p:spPr/>
        <p:txBody>
          <a:bodyPr/>
          <a:lstStyle/>
          <a:p>
            <a:pPr>
              <a:defRPr/>
            </a:pPr>
            <a:fld id="{93451A87-6454-4933-B906-5F0C8C987747}" type="slidenum">
              <a:rPr lang="en-GB" smtClean="0"/>
              <a:pPr>
                <a:defRPr/>
              </a:pPr>
              <a:t>7</a:t>
            </a:fld>
            <a:endParaRPr lang="en-GB"/>
          </a:p>
        </p:txBody>
      </p:sp>
    </p:spTree>
    <p:extLst>
      <p:ext uri="{BB962C8B-B14F-4D97-AF65-F5344CB8AC3E}">
        <p14:creationId xmlns:p14="http://schemas.microsoft.com/office/powerpoint/2010/main" val="3075301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Remember each of these questions should be used to start discussions. You can answer them as a group, but what is most important is your participation of sharing what has been done within your ACS affiliation, employment, or school. </a:t>
            </a:r>
          </a:p>
          <a:p>
            <a:pPr marL="171450" indent="-171450">
              <a:buFont typeface="Arial" pitchFamily="34" charset="0"/>
              <a:buChar char="•"/>
            </a:pPr>
            <a:r>
              <a:rPr lang="en-US" dirty="0" smtClean="0"/>
              <a:t>As an example of “answering” a question. In our local section….(</a:t>
            </a:r>
            <a:r>
              <a:rPr lang="en-US" i="1" dirty="0" smtClean="0"/>
              <a:t>Larry, can you share an activity or trend?) </a:t>
            </a:r>
            <a:r>
              <a:rPr lang="en-US" dirty="0" smtClean="0"/>
              <a:t>in order to support Goal X of the ACS Strategic Plan. </a:t>
            </a:r>
          </a:p>
          <a:p>
            <a:pPr marL="171450" indent="-171450">
              <a:buFont typeface="Arial" pitchFamily="34" charset="0"/>
              <a:buChar char="•"/>
            </a:pPr>
            <a:r>
              <a:rPr lang="en-US" dirty="0" smtClean="0"/>
              <a:t>Share your ideas and make connections not only with what is being shared, but perhaps with an already existing thought. </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3451A87-6454-4933-B906-5F0C8C987747}" type="slidenum">
              <a:rPr lang="en-GB" smtClean="0"/>
              <a:pPr>
                <a:defRPr/>
              </a:pPr>
              <a:t>8</a:t>
            </a:fld>
            <a:endParaRPr lang="en-GB"/>
          </a:p>
        </p:txBody>
      </p:sp>
    </p:spTree>
    <p:extLst>
      <p:ext uri="{BB962C8B-B14F-4D97-AF65-F5344CB8AC3E}">
        <p14:creationId xmlns:p14="http://schemas.microsoft.com/office/powerpoint/2010/main" val="1653754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Please take the next 2 minutes to pick your goal area of discussion. </a:t>
            </a:r>
          </a:p>
          <a:p>
            <a:pPr marL="171450" indent="-171450">
              <a:buFont typeface="Arial" pitchFamily="34" charset="0"/>
              <a:buChar char="•"/>
            </a:pPr>
            <a:r>
              <a:rPr lang="en-US" dirty="0" smtClean="0"/>
              <a:t>Stanchions have been placed on tables indicating goal areas.</a:t>
            </a:r>
          </a:p>
          <a:p>
            <a:pPr marL="171450" indent="-171450">
              <a:buFont typeface="Arial" pitchFamily="34" charset="0"/>
              <a:buChar char="•"/>
            </a:pPr>
            <a:r>
              <a:rPr lang="en-US" dirty="0" smtClean="0"/>
              <a:t>Move chairs around if needed to get into the conversation. </a:t>
            </a:r>
          </a:p>
          <a:p>
            <a:pPr marL="171450" indent="-171450">
              <a:buFont typeface="Arial" pitchFamily="34" charset="0"/>
              <a:buChar char="•"/>
            </a:pPr>
            <a:r>
              <a:rPr lang="en-US" dirty="0" smtClean="0"/>
              <a:t>At each table scribes are present to take notes of the exchange. </a:t>
            </a:r>
          </a:p>
          <a:p>
            <a:pPr marL="171450" indent="-171450">
              <a:buFont typeface="Arial" pitchFamily="34" charset="0"/>
              <a:buChar char="•"/>
            </a:pPr>
            <a:r>
              <a:rPr lang="en-US" dirty="0" smtClean="0"/>
              <a:t>Find a table now, and let’s get started. </a:t>
            </a:r>
          </a:p>
          <a:p>
            <a:pPr marL="171450" indent="-171450">
              <a:buFont typeface="Arial" pitchFamily="34" charset="0"/>
              <a:buChar char="•"/>
            </a:pPr>
            <a:endParaRPr lang="en-US" dirty="0"/>
          </a:p>
          <a:p>
            <a:r>
              <a:rPr lang="en-US" i="1" dirty="0" smtClean="0"/>
              <a:t>Larry, you may want to flip back to slide 6 so that they can refer to the questions. As the time gets closer to the 10 minute mark, I would go back to this slide. </a:t>
            </a:r>
            <a:endParaRPr lang="en-US" i="1" dirty="0"/>
          </a:p>
        </p:txBody>
      </p:sp>
      <p:sp>
        <p:nvSpPr>
          <p:cNvPr id="4" name="Slide Number Placeholder 3"/>
          <p:cNvSpPr>
            <a:spLocks noGrp="1"/>
          </p:cNvSpPr>
          <p:nvPr>
            <p:ph type="sldNum" sz="quarter" idx="10"/>
          </p:nvPr>
        </p:nvSpPr>
        <p:spPr/>
        <p:txBody>
          <a:bodyPr/>
          <a:lstStyle/>
          <a:p>
            <a:pPr>
              <a:defRPr/>
            </a:pPr>
            <a:fld id="{93451A87-6454-4933-B906-5F0C8C987747}" type="slidenum">
              <a:rPr lang="en-GB" smtClean="0"/>
              <a:pPr>
                <a:defRPr/>
              </a:pPr>
              <a:t>9</a:t>
            </a:fld>
            <a:endParaRPr lang="en-GB"/>
          </a:p>
        </p:txBody>
      </p:sp>
    </p:spTree>
    <p:extLst>
      <p:ext uri="{BB962C8B-B14F-4D97-AF65-F5344CB8AC3E}">
        <p14:creationId xmlns:p14="http://schemas.microsoft.com/office/powerpoint/2010/main" val="635643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7738"/>
          </a:xfrm>
        </p:spPr>
      </p:sp>
      <p:sp>
        <p:nvSpPr>
          <p:cNvPr id="3" name="Notes Placeholder 2"/>
          <p:cNvSpPr>
            <a:spLocks noGrp="1"/>
          </p:cNvSpPr>
          <p:nvPr>
            <p:ph type="body" idx="1"/>
          </p:nvPr>
        </p:nvSpPr>
        <p:spPr/>
        <p:txBody>
          <a:bodyPr/>
          <a:lstStyle/>
          <a:p>
            <a:r>
              <a:rPr lang="en-US" dirty="0" smtClean="0"/>
              <a:t>Depending on time, have Board members share the top 2 ideas that came out of the discussions. </a:t>
            </a:r>
          </a:p>
          <a:p>
            <a:pPr marL="171450" indent="-171450">
              <a:buFont typeface="Arial" pitchFamily="34" charset="0"/>
              <a:buChar char="•"/>
            </a:pPr>
            <a:r>
              <a:rPr lang="en-US" dirty="0" smtClean="0"/>
              <a:t>Inform participants that all ideas will be posted to (still confirming site where ideas will be shared). </a:t>
            </a:r>
          </a:p>
          <a:p>
            <a:pPr marL="171450" indent="-171450">
              <a:buFont typeface="Arial" pitchFamily="34" charset="0"/>
              <a:buChar char="•"/>
            </a:pPr>
            <a:endParaRPr lang="en-US" dirty="0"/>
          </a:p>
          <a:p>
            <a:pPr marL="171450" indent="-171450">
              <a:buFont typeface="Arial" pitchFamily="34" charset="0"/>
              <a:buChar char="•"/>
            </a:pPr>
            <a:r>
              <a:rPr lang="en-US" dirty="0" smtClean="0"/>
              <a:t>Thank you for your participation! I hope you found this exercise worthwhile and that you were able to walk away with at least one idea – or maybe the contact information of someone who will help you with </a:t>
            </a:r>
            <a:r>
              <a:rPr lang="en-US" smtClean="0"/>
              <a:t>an additional idea. </a:t>
            </a:r>
            <a:endParaRPr lang="en-US"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3451A87-6454-4933-B906-5F0C8C987747}" type="slidenum">
              <a:rPr lang="en-GB" smtClean="0"/>
              <a:pPr>
                <a:defRPr/>
              </a:pPr>
              <a:t>10</a:t>
            </a:fld>
            <a:endParaRPr lang="en-GB"/>
          </a:p>
        </p:txBody>
      </p:sp>
    </p:spTree>
    <p:extLst>
      <p:ext uri="{BB962C8B-B14F-4D97-AF65-F5344CB8AC3E}">
        <p14:creationId xmlns:p14="http://schemas.microsoft.com/office/powerpoint/2010/main" val="2916201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1" y="0"/>
            <a:ext cx="8786284" cy="6858000"/>
          </a:xfrm>
          <a:prstGeom prst="rect">
            <a:avLst/>
          </a:prstGeom>
          <a:solidFill>
            <a:srgbClr val="0054A6"/>
          </a:solidFill>
          <a:ln w="9525">
            <a:noFill/>
            <a:miter lim="800000"/>
            <a:headEnd/>
            <a:tailEnd/>
          </a:ln>
          <a:effectLst/>
        </p:spPr>
        <p:txBody>
          <a:bodyPr wrap="none" anchor="ctr"/>
          <a:lstStyle/>
          <a:p>
            <a:pPr>
              <a:defRPr/>
            </a:pPr>
            <a:endParaRPr lang="en-US"/>
          </a:p>
        </p:txBody>
      </p:sp>
      <p:sp>
        <p:nvSpPr>
          <p:cNvPr id="5" name="Rectangle 8"/>
          <p:cNvSpPr>
            <a:spLocks noChangeArrowheads="1"/>
          </p:cNvSpPr>
          <p:nvPr userDrawn="1"/>
        </p:nvSpPr>
        <p:spPr bwMode="auto">
          <a:xfrm>
            <a:off x="1" y="1"/>
            <a:ext cx="8786284" cy="1196975"/>
          </a:xfrm>
          <a:prstGeom prst="rect">
            <a:avLst/>
          </a:prstGeom>
          <a:solidFill>
            <a:srgbClr val="FFCE34"/>
          </a:solidFill>
          <a:ln w="9525">
            <a:noFill/>
            <a:miter lim="800000"/>
            <a:headEnd/>
            <a:tailEnd/>
          </a:ln>
          <a:effectLst/>
        </p:spPr>
        <p:txBody>
          <a:bodyPr wrap="none" anchor="ctr"/>
          <a:lstStyle/>
          <a:p>
            <a:pPr>
              <a:defRPr/>
            </a:pPr>
            <a:endParaRPr lang="en-US"/>
          </a:p>
        </p:txBody>
      </p:sp>
      <p:pic>
        <p:nvPicPr>
          <p:cNvPr id="6" name="Picture 2" descr="new ACS logo"/>
          <p:cNvPicPr>
            <a:picLocks noChangeAspect="1" noChangeArrowheads="1"/>
          </p:cNvPicPr>
          <p:nvPr userDrawn="1"/>
        </p:nvPicPr>
        <p:blipFill>
          <a:blip r:embed="rId2" cstate="print"/>
          <a:srcRect/>
          <a:stretch>
            <a:fillRect/>
          </a:stretch>
        </p:blipFill>
        <p:spPr bwMode="auto">
          <a:xfrm>
            <a:off x="9359900" y="936625"/>
            <a:ext cx="2245784" cy="558800"/>
          </a:xfrm>
          <a:prstGeom prst="rect">
            <a:avLst/>
          </a:prstGeom>
          <a:noFill/>
          <a:ln w="9525">
            <a:noFill/>
            <a:miter lim="800000"/>
            <a:headEnd/>
            <a:tailEnd/>
          </a:ln>
        </p:spPr>
      </p:pic>
      <p:sp>
        <p:nvSpPr>
          <p:cNvPr id="7" name="Line 9"/>
          <p:cNvSpPr>
            <a:spLocks noChangeShapeType="1"/>
          </p:cNvSpPr>
          <p:nvPr userDrawn="1"/>
        </p:nvSpPr>
        <p:spPr bwMode="auto">
          <a:xfrm flipV="1">
            <a:off x="478367" y="0"/>
            <a:ext cx="0" cy="6858000"/>
          </a:xfrm>
          <a:prstGeom prst="line">
            <a:avLst/>
          </a:prstGeom>
          <a:noFill/>
          <a:ln w="9525">
            <a:solidFill>
              <a:schemeClr val="bg1"/>
            </a:solidFill>
            <a:round/>
            <a:headEnd/>
            <a:tailEnd/>
          </a:ln>
          <a:effectLst/>
        </p:spPr>
        <p:txBody>
          <a:bodyPr/>
          <a:lstStyle/>
          <a:p>
            <a:pPr>
              <a:defRPr/>
            </a:pPr>
            <a:endParaRPr lang="en-US"/>
          </a:p>
        </p:txBody>
      </p:sp>
      <p:sp>
        <p:nvSpPr>
          <p:cNvPr id="4099" name="Rectangle 3"/>
          <p:cNvSpPr>
            <a:spLocks noGrp="1" noChangeArrowheads="1"/>
          </p:cNvSpPr>
          <p:nvPr>
            <p:ph type="ctrTitle"/>
          </p:nvPr>
        </p:nvSpPr>
        <p:spPr>
          <a:xfrm>
            <a:off x="1102785" y="2636838"/>
            <a:ext cx="7105649" cy="2551112"/>
          </a:xfrm>
        </p:spPr>
        <p:txBody>
          <a:bodyPr/>
          <a:lstStyle>
            <a:lvl1pPr>
              <a:defRPr sz="3200" b="0">
                <a:solidFill>
                  <a:schemeClr val="bg1"/>
                </a:solidFill>
              </a:defRPr>
            </a:lvl1pPr>
          </a:lstStyle>
          <a:p>
            <a:r>
              <a:rPr lang="en-GB"/>
              <a:t>Click to edit Master title style</a:t>
            </a:r>
          </a:p>
        </p:txBody>
      </p:sp>
      <p:sp>
        <p:nvSpPr>
          <p:cNvPr id="4100" name="Rectangle 4"/>
          <p:cNvSpPr>
            <a:spLocks noGrp="1" noChangeArrowheads="1"/>
          </p:cNvSpPr>
          <p:nvPr>
            <p:ph type="subTitle" idx="1"/>
          </p:nvPr>
        </p:nvSpPr>
        <p:spPr>
          <a:xfrm>
            <a:off x="1102785" y="5473700"/>
            <a:ext cx="7105649" cy="908050"/>
          </a:xfrm>
        </p:spPr>
        <p:txBody>
          <a:bodyPr/>
          <a:lstStyle>
            <a:lvl1pPr marL="0" indent="0">
              <a:buFontTx/>
              <a:buNone/>
              <a:defRPr sz="1200">
                <a:solidFill>
                  <a:schemeClr val="bg1"/>
                </a:solidFill>
              </a:defRPr>
            </a:lvl1pPr>
          </a:lstStyle>
          <a:p>
            <a:r>
              <a:rPr lang="en-GB"/>
              <a:t>Click to edit Master subtitle style</a:t>
            </a:r>
          </a:p>
        </p:txBody>
      </p:sp>
      <p:sp>
        <p:nvSpPr>
          <p:cNvPr id="8" name="Rectangle 10"/>
          <p:cNvSpPr>
            <a:spLocks noGrp="1" noChangeArrowheads="1"/>
          </p:cNvSpPr>
          <p:nvPr>
            <p:ph type="ftr" sz="quarter" idx="10"/>
          </p:nvPr>
        </p:nvSpPr>
        <p:spPr>
          <a:xfrm>
            <a:off x="1090084" y="925513"/>
            <a:ext cx="3860800" cy="279400"/>
          </a:xfrm>
        </p:spPr>
        <p:txBody>
          <a:bodyPr/>
          <a:lstStyle>
            <a:lvl1pPr>
              <a:defRPr/>
            </a:lvl1pPr>
          </a:lstStyle>
          <a:p>
            <a:pPr>
              <a:defRPr/>
            </a:pPr>
            <a:r>
              <a:rPr lang="en-GB"/>
              <a:t>American Chemical Society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BA215D34-A53E-4ED7-AF3D-41604416FFD3}"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4085" y="319089"/>
            <a:ext cx="2618316" cy="5807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02785" y="319089"/>
            <a:ext cx="7658100" cy="5807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FF22170F-995A-46E4-8433-008F9598950F}"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02784" y="319089"/>
            <a:ext cx="10479616" cy="580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4" name="Rectangle 6"/>
          <p:cNvSpPr>
            <a:spLocks noGrp="1" noChangeArrowheads="1"/>
          </p:cNvSpPr>
          <p:nvPr>
            <p:ph type="sldNum" sz="quarter" idx="11"/>
          </p:nvPr>
        </p:nvSpPr>
        <p:spPr>
          <a:ln/>
        </p:spPr>
        <p:txBody>
          <a:bodyPr/>
          <a:lstStyle>
            <a:lvl1pPr>
              <a:defRPr/>
            </a:lvl1pPr>
          </a:lstStyle>
          <a:p>
            <a:pPr>
              <a:defRPr/>
            </a:pPr>
            <a:fld id="{8F30E0F3-A27C-48FF-B7C2-FDE567781981}"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
          <p:cNvSpPr>
            <a:spLocks noGrp="1" noChangeArrowheads="1"/>
          </p:cNvSpPr>
          <p:nvPr>
            <p:ph type="sldNum" sz="quarter" idx="10"/>
          </p:nvPr>
        </p:nvSpPr>
        <p:spPr>
          <a:ln/>
        </p:spPr>
        <p:txBody>
          <a:bodyPr/>
          <a:lstStyle>
            <a:lvl1pPr>
              <a:defRPr/>
            </a:lvl1pPr>
          </a:lstStyle>
          <a:p>
            <a:pPr>
              <a:defRPr/>
            </a:pPr>
            <a:fld id="{65CAC34E-0ED5-41EE-A025-B02F4D4BBAB0}" type="slidenum">
              <a:rPr lang="en-GB"/>
              <a:pPr>
                <a:defRPr/>
              </a:pPr>
              <a:t>‹#›</a:t>
            </a:fld>
            <a:endParaRPr lang="en-GB"/>
          </a:p>
        </p:txBody>
      </p:sp>
      <p:sp>
        <p:nvSpPr>
          <p:cNvPr id="5"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pPr>
              <a:defRPr/>
            </a:pPr>
            <a:fld id="{296EFD4A-F334-4A17-96AC-FD96B116A12B}" type="slidenum">
              <a:rPr lang="en-GB"/>
              <a:pPr>
                <a:defRPr/>
              </a:pPr>
              <a:t>‹#›</a:t>
            </a:fld>
            <a:endParaRPr lang="en-GB"/>
          </a:p>
        </p:txBody>
      </p:sp>
      <p:sp>
        <p:nvSpPr>
          <p:cNvPr id="5"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4544300C-3FE1-409E-BFCE-C4E3EF43DDF4}" type="slidenum">
              <a:rPr lang="en-GB"/>
              <a:pPr>
                <a:defRPr/>
              </a:pPr>
              <a:t>‹#›</a:t>
            </a:fld>
            <a:endParaRPr lang="en-GB"/>
          </a:p>
        </p:txBody>
      </p:sp>
      <p:sp>
        <p:nvSpPr>
          <p:cNvPr id="5"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73239"/>
            <a:ext cx="53848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73239"/>
            <a:ext cx="53848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pPr>
              <a:defRPr/>
            </a:pPr>
            <a:fld id="{60906E10-1771-48D2-9601-D952BF9C1536}" type="slidenum">
              <a:rPr lang="en-GB"/>
              <a:pPr>
                <a:defRPr/>
              </a:pPr>
              <a:t>‹#›</a:t>
            </a:fld>
            <a:endParaRPr lang="en-GB"/>
          </a:p>
        </p:txBody>
      </p:sp>
      <p:sp>
        <p:nvSpPr>
          <p:cNvPr id="6"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pPr>
              <a:defRPr/>
            </a:pPr>
            <a:fld id="{6061D19C-FFBD-4EA5-93AD-5825362277E6}" type="slidenum">
              <a:rPr lang="en-GB"/>
              <a:pPr>
                <a:defRPr/>
              </a:pPr>
              <a:t>‹#›</a:t>
            </a:fld>
            <a:endParaRPr lang="en-GB"/>
          </a:p>
        </p:txBody>
      </p:sp>
      <p:sp>
        <p:nvSpPr>
          <p:cNvPr id="8"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pPr>
              <a:defRPr/>
            </a:pPr>
            <a:fld id="{7DEC7A20-3811-4C7C-802F-C252B9AFE2EB}" type="slidenum">
              <a:rPr lang="en-GB"/>
              <a:pPr>
                <a:defRPr/>
              </a:pPr>
              <a:t>‹#›</a:t>
            </a:fld>
            <a:endParaRPr lang="en-GB"/>
          </a:p>
        </p:txBody>
      </p:sp>
      <p:sp>
        <p:nvSpPr>
          <p:cNvPr id="4"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61EC31AA-873D-4C52-8B76-B3530C9690D0}" type="slidenum">
              <a:rPr lang="en-GB"/>
              <a:pPr>
                <a:defRPr/>
              </a:pPr>
              <a:t>‹#›</a:t>
            </a:fld>
            <a:endParaRPr lang="en-GB"/>
          </a:p>
        </p:txBody>
      </p:sp>
      <p:sp>
        <p:nvSpPr>
          <p:cNvPr id="3"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EB847C72-CE09-4C21-96DA-E3F91FB3CBC1}"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FDF46C25-3FF9-4EE9-A90B-AE7DCC48F1E8}" type="slidenum">
              <a:rPr lang="en-GB"/>
              <a:pPr>
                <a:defRPr/>
              </a:pPr>
              <a:t>‹#›</a:t>
            </a:fld>
            <a:endParaRPr lang="en-GB"/>
          </a:p>
        </p:txBody>
      </p:sp>
      <p:sp>
        <p:nvSpPr>
          <p:cNvPr id="6"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C4DDA3BF-981D-4DBF-B825-3E38A9998B65}" type="slidenum">
              <a:rPr lang="en-GB"/>
              <a:pPr>
                <a:defRPr/>
              </a:pPr>
              <a:t>‹#›</a:t>
            </a:fld>
            <a:endParaRPr lang="en-GB"/>
          </a:p>
        </p:txBody>
      </p:sp>
      <p:sp>
        <p:nvSpPr>
          <p:cNvPr id="6"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pPr>
              <a:defRPr/>
            </a:pPr>
            <a:fld id="{67995C7D-936F-42C1-B526-7F51005418CF}" type="slidenum">
              <a:rPr lang="en-GB"/>
              <a:pPr>
                <a:defRPr/>
              </a:pPr>
              <a:t>‹#›</a:t>
            </a:fld>
            <a:endParaRPr lang="en-GB"/>
          </a:p>
        </p:txBody>
      </p:sp>
      <p:sp>
        <p:nvSpPr>
          <p:cNvPr id="5"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19089"/>
            <a:ext cx="2743200" cy="5807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19089"/>
            <a:ext cx="8026400" cy="5807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pPr>
              <a:defRPr/>
            </a:pPr>
            <a:fld id="{DE4F4CC5-46BE-4FA3-AEF3-869D64D6F818}" type="slidenum">
              <a:rPr lang="en-GB"/>
              <a:pPr>
                <a:defRPr/>
              </a:pPr>
              <a:t>‹#›</a:t>
            </a:fld>
            <a:endParaRPr lang="en-GB"/>
          </a:p>
        </p:txBody>
      </p:sp>
      <p:sp>
        <p:nvSpPr>
          <p:cNvPr id="5"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B1DED0C3-8B4A-44BF-8466-7E53E3F97735}"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19089"/>
            <a:ext cx="2743200" cy="5807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19089"/>
            <a:ext cx="8026400" cy="5807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2784" y="1773239"/>
            <a:ext cx="5137149"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43133" y="1773239"/>
            <a:ext cx="5139267"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6" name="Rectangle 6"/>
          <p:cNvSpPr>
            <a:spLocks noGrp="1" noChangeArrowheads="1"/>
          </p:cNvSpPr>
          <p:nvPr>
            <p:ph type="sldNum" sz="quarter" idx="11"/>
          </p:nvPr>
        </p:nvSpPr>
        <p:spPr>
          <a:ln/>
        </p:spPr>
        <p:txBody>
          <a:bodyPr/>
          <a:lstStyle>
            <a:lvl1pPr>
              <a:defRPr/>
            </a:lvl1pPr>
          </a:lstStyle>
          <a:p>
            <a:pPr>
              <a:defRPr/>
            </a:pPr>
            <a:fld id="{7E4CF499-B79C-46C9-A9A0-61320F0F5A1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8" name="Rectangle 6"/>
          <p:cNvSpPr>
            <a:spLocks noGrp="1" noChangeArrowheads="1"/>
          </p:cNvSpPr>
          <p:nvPr>
            <p:ph type="sldNum" sz="quarter" idx="11"/>
          </p:nvPr>
        </p:nvSpPr>
        <p:spPr>
          <a:ln/>
        </p:spPr>
        <p:txBody>
          <a:bodyPr/>
          <a:lstStyle>
            <a:lvl1pPr>
              <a:defRPr/>
            </a:lvl1pPr>
          </a:lstStyle>
          <a:p>
            <a:pPr>
              <a:defRPr/>
            </a:pPr>
            <a:fld id="{BF28F754-2741-410D-8A79-017D693EE0EF}"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4" name="Rectangle 6"/>
          <p:cNvSpPr>
            <a:spLocks noGrp="1" noChangeArrowheads="1"/>
          </p:cNvSpPr>
          <p:nvPr>
            <p:ph type="sldNum" sz="quarter" idx="11"/>
          </p:nvPr>
        </p:nvSpPr>
        <p:spPr>
          <a:ln/>
        </p:spPr>
        <p:txBody>
          <a:bodyPr/>
          <a:lstStyle>
            <a:lvl1pPr>
              <a:defRPr/>
            </a:lvl1pPr>
          </a:lstStyle>
          <a:p>
            <a:pPr>
              <a:defRPr/>
            </a:pPr>
            <a:fld id="{9034034F-2941-4BA7-9DD1-41A5D5C23B25}"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3" name="Rectangle 6"/>
          <p:cNvSpPr>
            <a:spLocks noGrp="1" noChangeArrowheads="1"/>
          </p:cNvSpPr>
          <p:nvPr>
            <p:ph type="sldNum" sz="quarter" idx="11"/>
          </p:nvPr>
        </p:nvSpPr>
        <p:spPr>
          <a:ln/>
        </p:spPr>
        <p:txBody>
          <a:bodyPr/>
          <a:lstStyle>
            <a:lvl1pPr>
              <a:defRPr/>
            </a:lvl1pPr>
          </a:lstStyle>
          <a:p>
            <a:pPr>
              <a:defRPr/>
            </a:pPr>
            <a:fld id="{12444333-7E3C-470B-9825-311066B96ED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6" name="Rectangle 6"/>
          <p:cNvSpPr>
            <a:spLocks noGrp="1" noChangeArrowheads="1"/>
          </p:cNvSpPr>
          <p:nvPr>
            <p:ph type="sldNum" sz="quarter" idx="11"/>
          </p:nvPr>
        </p:nvSpPr>
        <p:spPr>
          <a:ln/>
        </p:spPr>
        <p:txBody>
          <a:bodyPr/>
          <a:lstStyle>
            <a:lvl1pPr>
              <a:defRPr/>
            </a:lvl1pPr>
          </a:lstStyle>
          <a:p>
            <a:pPr>
              <a:defRPr/>
            </a:pPr>
            <a:fld id="{7148AA70-5163-4E2F-97DA-5A819039AF8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6" name="Rectangle 6"/>
          <p:cNvSpPr>
            <a:spLocks noGrp="1" noChangeArrowheads="1"/>
          </p:cNvSpPr>
          <p:nvPr>
            <p:ph type="sldNum" sz="quarter" idx="11"/>
          </p:nvPr>
        </p:nvSpPr>
        <p:spPr>
          <a:ln/>
        </p:spPr>
        <p:txBody>
          <a:bodyPr/>
          <a:lstStyle>
            <a:lvl1pPr>
              <a:defRPr/>
            </a:lvl1pPr>
          </a:lstStyle>
          <a:p>
            <a:pPr>
              <a:defRPr/>
            </a:pPr>
            <a:fld id="{D526C714-4DFB-4673-B1F2-2CC29AF6C5DA}"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02785" y="319088"/>
            <a:ext cx="7488767" cy="9445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1102784" y="1773239"/>
            <a:ext cx="10479616" cy="4352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ftr" sz="quarter" idx="3"/>
          </p:nvPr>
        </p:nvSpPr>
        <p:spPr bwMode="auto">
          <a:xfrm>
            <a:off x="1090084" y="6462713"/>
            <a:ext cx="3860800" cy="279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b="1">
                <a:solidFill>
                  <a:srgbClr val="0054A6"/>
                </a:solidFill>
              </a:defRPr>
            </a:lvl1pPr>
          </a:lstStyle>
          <a:p>
            <a:pPr>
              <a:defRPr/>
            </a:pPr>
            <a:r>
              <a:rPr lang="en-GB"/>
              <a:t>American Chemical Society</a:t>
            </a:r>
          </a:p>
        </p:txBody>
      </p:sp>
      <p:sp>
        <p:nvSpPr>
          <p:cNvPr id="1030" name="Rectangle 6"/>
          <p:cNvSpPr>
            <a:spLocks noGrp="1" noChangeArrowheads="1"/>
          </p:cNvSpPr>
          <p:nvPr>
            <p:ph type="sldNum" sz="quarter" idx="4"/>
          </p:nvPr>
        </p:nvSpPr>
        <p:spPr bwMode="auto">
          <a:xfrm>
            <a:off x="9211734" y="6464301"/>
            <a:ext cx="2364317" cy="2905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800" b="1">
                <a:solidFill>
                  <a:srgbClr val="0054A6"/>
                </a:solidFill>
              </a:defRPr>
            </a:lvl1pPr>
          </a:lstStyle>
          <a:p>
            <a:pPr>
              <a:defRPr/>
            </a:pPr>
            <a:fld id="{EAAC963C-8024-48DA-9CFD-30B27B688EA9}" type="slidenum">
              <a:rPr lang="en-GB"/>
              <a:pPr>
                <a:defRPr/>
              </a:pPr>
              <a:t>‹#›</a:t>
            </a:fld>
            <a:endParaRPr lang="en-GB"/>
          </a:p>
        </p:txBody>
      </p:sp>
      <p:sp>
        <p:nvSpPr>
          <p:cNvPr id="1031" name="Rectangle 7"/>
          <p:cNvSpPr>
            <a:spLocks noChangeArrowheads="1"/>
          </p:cNvSpPr>
          <p:nvPr userDrawn="1"/>
        </p:nvSpPr>
        <p:spPr bwMode="auto">
          <a:xfrm>
            <a:off x="1" y="0"/>
            <a:ext cx="480484" cy="6858000"/>
          </a:xfrm>
          <a:prstGeom prst="rect">
            <a:avLst/>
          </a:prstGeom>
          <a:solidFill>
            <a:srgbClr val="0054A6"/>
          </a:solidFill>
          <a:ln w="9525">
            <a:noFill/>
            <a:miter lim="800000"/>
            <a:headEnd/>
            <a:tailEnd/>
          </a:ln>
          <a:effectLst/>
        </p:spPr>
        <p:txBody>
          <a:bodyPr wrap="none" anchor="ctr"/>
          <a:lstStyle/>
          <a:p>
            <a:pPr>
              <a:defRPr/>
            </a:pPr>
            <a:endParaRPr lang="en-US"/>
          </a:p>
        </p:txBody>
      </p:sp>
      <p:pic>
        <p:nvPicPr>
          <p:cNvPr id="2" name="Picture 11" descr="new ACS logo"/>
          <p:cNvPicPr>
            <a:picLocks noChangeAspect="1" noChangeArrowheads="1"/>
          </p:cNvPicPr>
          <p:nvPr userDrawn="1"/>
        </p:nvPicPr>
        <p:blipFill>
          <a:blip r:embed="rId14" cstate="print"/>
          <a:srcRect/>
          <a:stretch>
            <a:fillRect/>
          </a:stretch>
        </p:blipFill>
        <p:spPr bwMode="auto">
          <a:xfrm>
            <a:off x="9359900" y="404813"/>
            <a:ext cx="2245784" cy="558800"/>
          </a:xfrm>
          <a:prstGeom prst="rect">
            <a:avLst/>
          </a:prstGeom>
          <a:noFill/>
          <a:ln w="9525">
            <a:noFill/>
            <a:miter lim="800000"/>
            <a:headEnd/>
            <a:tailEnd/>
          </a:ln>
        </p:spPr>
      </p:pic>
      <p:sp>
        <p:nvSpPr>
          <p:cNvPr id="1032" name="Rectangle 8"/>
          <p:cNvSpPr>
            <a:spLocks noChangeArrowheads="1"/>
          </p:cNvSpPr>
          <p:nvPr userDrawn="1"/>
        </p:nvSpPr>
        <p:spPr bwMode="auto">
          <a:xfrm>
            <a:off x="1" y="1"/>
            <a:ext cx="480484" cy="1198563"/>
          </a:xfrm>
          <a:prstGeom prst="rect">
            <a:avLst/>
          </a:prstGeom>
          <a:solidFill>
            <a:srgbClr val="FFCE34"/>
          </a:solidFill>
          <a:ln w="9525">
            <a:noFill/>
            <a:miter lim="800000"/>
            <a:headEnd/>
            <a:tailEnd/>
          </a:ln>
          <a:effectLst/>
        </p:spPr>
        <p:txBody>
          <a:bodyPr wrap="none" anchor="ctr"/>
          <a:lstStyle/>
          <a:p>
            <a:pPr>
              <a:defRPr/>
            </a:pPr>
            <a:endParaRPr lang="en-US"/>
          </a:p>
        </p:txBody>
      </p:sp>
      <p:sp>
        <p:nvSpPr>
          <p:cNvPr id="1037" name="Line 13"/>
          <p:cNvSpPr>
            <a:spLocks noChangeShapeType="1"/>
          </p:cNvSpPr>
          <p:nvPr userDrawn="1"/>
        </p:nvSpPr>
        <p:spPr bwMode="auto">
          <a:xfrm>
            <a:off x="1102784" y="6381750"/>
            <a:ext cx="10464800" cy="0"/>
          </a:xfrm>
          <a:prstGeom prst="line">
            <a:avLst/>
          </a:prstGeom>
          <a:noFill/>
          <a:ln w="9525">
            <a:solidFill>
              <a:srgbClr val="0054A6"/>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86"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hdr="0" dt="0"/>
  <p:txStyles>
    <p:titleStyle>
      <a:lvl1pPr algn="l" rtl="0" eaLnBrk="0" fontAlgn="base" hangingPunct="0">
        <a:lnSpc>
          <a:spcPct val="90000"/>
        </a:lnSpc>
        <a:spcBef>
          <a:spcPct val="0"/>
        </a:spcBef>
        <a:spcAft>
          <a:spcPct val="0"/>
        </a:spcAft>
        <a:defRPr sz="2600" b="1">
          <a:solidFill>
            <a:srgbClr val="0054A6"/>
          </a:solidFill>
          <a:latin typeface="+mj-lt"/>
          <a:ea typeface="+mj-ea"/>
          <a:cs typeface="+mj-cs"/>
        </a:defRPr>
      </a:lvl1pPr>
      <a:lvl2pPr algn="l" rtl="0" eaLnBrk="0" fontAlgn="base" hangingPunct="0">
        <a:lnSpc>
          <a:spcPct val="90000"/>
        </a:lnSpc>
        <a:spcBef>
          <a:spcPct val="0"/>
        </a:spcBef>
        <a:spcAft>
          <a:spcPct val="0"/>
        </a:spcAft>
        <a:defRPr sz="2600" b="1">
          <a:solidFill>
            <a:srgbClr val="0054A6"/>
          </a:solidFill>
          <a:latin typeface="Arial" charset="0"/>
        </a:defRPr>
      </a:lvl2pPr>
      <a:lvl3pPr algn="l" rtl="0" eaLnBrk="0" fontAlgn="base" hangingPunct="0">
        <a:lnSpc>
          <a:spcPct val="90000"/>
        </a:lnSpc>
        <a:spcBef>
          <a:spcPct val="0"/>
        </a:spcBef>
        <a:spcAft>
          <a:spcPct val="0"/>
        </a:spcAft>
        <a:defRPr sz="2600" b="1">
          <a:solidFill>
            <a:srgbClr val="0054A6"/>
          </a:solidFill>
          <a:latin typeface="Arial" charset="0"/>
        </a:defRPr>
      </a:lvl3pPr>
      <a:lvl4pPr algn="l" rtl="0" eaLnBrk="0" fontAlgn="base" hangingPunct="0">
        <a:lnSpc>
          <a:spcPct val="90000"/>
        </a:lnSpc>
        <a:spcBef>
          <a:spcPct val="0"/>
        </a:spcBef>
        <a:spcAft>
          <a:spcPct val="0"/>
        </a:spcAft>
        <a:defRPr sz="2600" b="1">
          <a:solidFill>
            <a:srgbClr val="0054A6"/>
          </a:solidFill>
          <a:latin typeface="Arial" charset="0"/>
        </a:defRPr>
      </a:lvl4pPr>
      <a:lvl5pPr algn="l" rtl="0" eaLnBrk="0" fontAlgn="base" hangingPunct="0">
        <a:lnSpc>
          <a:spcPct val="90000"/>
        </a:lnSpc>
        <a:spcBef>
          <a:spcPct val="0"/>
        </a:spcBef>
        <a:spcAft>
          <a:spcPct val="0"/>
        </a:spcAft>
        <a:defRPr sz="2600" b="1">
          <a:solidFill>
            <a:srgbClr val="0054A6"/>
          </a:solidFill>
          <a:latin typeface="Arial" charset="0"/>
        </a:defRPr>
      </a:lvl5pPr>
      <a:lvl6pPr marL="457200" algn="l" rtl="0" fontAlgn="base">
        <a:lnSpc>
          <a:spcPct val="90000"/>
        </a:lnSpc>
        <a:spcBef>
          <a:spcPct val="0"/>
        </a:spcBef>
        <a:spcAft>
          <a:spcPct val="0"/>
        </a:spcAft>
        <a:defRPr sz="2600" b="1">
          <a:solidFill>
            <a:srgbClr val="0054A6"/>
          </a:solidFill>
          <a:latin typeface="Arial" charset="0"/>
        </a:defRPr>
      </a:lvl6pPr>
      <a:lvl7pPr marL="914400" algn="l" rtl="0" fontAlgn="base">
        <a:lnSpc>
          <a:spcPct val="90000"/>
        </a:lnSpc>
        <a:spcBef>
          <a:spcPct val="0"/>
        </a:spcBef>
        <a:spcAft>
          <a:spcPct val="0"/>
        </a:spcAft>
        <a:defRPr sz="2600" b="1">
          <a:solidFill>
            <a:srgbClr val="0054A6"/>
          </a:solidFill>
          <a:latin typeface="Arial" charset="0"/>
        </a:defRPr>
      </a:lvl7pPr>
      <a:lvl8pPr marL="1371600" algn="l" rtl="0" fontAlgn="base">
        <a:lnSpc>
          <a:spcPct val="90000"/>
        </a:lnSpc>
        <a:spcBef>
          <a:spcPct val="0"/>
        </a:spcBef>
        <a:spcAft>
          <a:spcPct val="0"/>
        </a:spcAft>
        <a:defRPr sz="2600" b="1">
          <a:solidFill>
            <a:srgbClr val="0054A6"/>
          </a:solidFill>
          <a:latin typeface="Arial" charset="0"/>
        </a:defRPr>
      </a:lvl8pPr>
      <a:lvl9pPr marL="1828800" algn="l" rtl="0" fontAlgn="base">
        <a:lnSpc>
          <a:spcPct val="90000"/>
        </a:lnSpc>
        <a:spcBef>
          <a:spcPct val="0"/>
        </a:spcBef>
        <a:spcAft>
          <a:spcPct val="0"/>
        </a:spcAft>
        <a:defRPr sz="2600" b="1">
          <a:solidFill>
            <a:srgbClr val="0054A6"/>
          </a:solidFill>
          <a:latin typeface="Arial" charset="0"/>
        </a:defRPr>
      </a:lvl9pPr>
    </p:titleStyle>
    <p:bodyStyle>
      <a:lvl1pPr marL="342900" indent="-342900" algn="l" rtl="0" eaLnBrk="0" fontAlgn="base" hangingPunct="0">
        <a:spcBef>
          <a:spcPct val="10000"/>
        </a:spcBef>
        <a:spcAft>
          <a:spcPct val="40000"/>
        </a:spcAft>
        <a:buChar char="•"/>
        <a:defRPr sz="3200">
          <a:solidFill>
            <a:srgbClr val="0054A6"/>
          </a:solidFill>
          <a:latin typeface="+mn-lt"/>
          <a:ea typeface="+mn-ea"/>
          <a:cs typeface="+mn-cs"/>
        </a:defRPr>
      </a:lvl1pPr>
      <a:lvl2pPr marL="742950" indent="-285750" algn="l" rtl="0" eaLnBrk="0" fontAlgn="base" hangingPunct="0">
        <a:spcBef>
          <a:spcPct val="10000"/>
        </a:spcBef>
        <a:spcAft>
          <a:spcPct val="40000"/>
        </a:spcAft>
        <a:buChar char="–"/>
        <a:defRPr sz="1600">
          <a:solidFill>
            <a:srgbClr val="0054A6"/>
          </a:solidFill>
          <a:latin typeface="+mn-lt"/>
        </a:defRPr>
      </a:lvl2pPr>
      <a:lvl3pPr marL="1143000" indent="-228600" algn="l" rtl="0" eaLnBrk="0" fontAlgn="base" hangingPunct="0">
        <a:spcBef>
          <a:spcPct val="10000"/>
        </a:spcBef>
        <a:spcAft>
          <a:spcPct val="40000"/>
        </a:spcAft>
        <a:buChar char="•"/>
        <a:defRPr sz="1400">
          <a:solidFill>
            <a:srgbClr val="0054A6"/>
          </a:solidFill>
          <a:latin typeface="+mn-lt"/>
        </a:defRPr>
      </a:lvl3pPr>
      <a:lvl4pPr marL="1600200" indent="-228600" algn="l" rtl="0" eaLnBrk="0" fontAlgn="base" hangingPunct="0">
        <a:spcBef>
          <a:spcPct val="10000"/>
        </a:spcBef>
        <a:spcAft>
          <a:spcPct val="40000"/>
        </a:spcAft>
        <a:buChar char="–"/>
        <a:defRPr sz="1200">
          <a:solidFill>
            <a:srgbClr val="0054A6"/>
          </a:solidFill>
          <a:latin typeface="+mn-lt"/>
        </a:defRPr>
      </a:lvl4pPr>
      <a:lvl5pPr marL="2057400" indent="-228600" algn="l" rtl="0" eaLnBrk="0" fontAlgn="base" hangingPunct="0">
        <a:spcBef>
          <a:spcPct val="10000"/>
        </a:spcBef>
        <a:spcAft>
          <a:spcPct val="40000"/>
        </a:spcAft>
        <a:buChar char="»"/>
        <a:defRPr sz="1000">
          <a:solidFill>
            <a:srgbClr val="0054A6"/>
          </a:solidFill>
          <a:latin typeface="+mn-lt"/>
        </a:defRPr>
      </a:lvl5pPr>
      <a:lvl6pPr marL="2514600" indent="-228600" algn="l" rtl="0" fontAlgn="base">
        <a:spcBef>
          <a:spcPct val="10000"/>
        </a:spcBef>
        <a:spcAft>
          <a:spcPct val="40000"/>
        </a:spcAft>
        <a:buChar char="»"/>
        <a:defRPr sz="1000">
          <a:solidFill>
            <a:srgbClr val="0054A6"/>
          </a:solidFill>
          <a:latin typeface="+mn-lt"/>
        </a:defRPr>
      </a:lvl6pPr>
      <a:lvl7pPr marL="2971800" indent="-228600" algn="l" rtl="0" fontAlgn="base">
        <a:spcBef>
          <a:spcPct val="10000"/>
        </a:spcBef>
        <a:spcAft>
          <a:spcPct val="40000"/>
        </a:spcAft>
        <a:buChar char="»"/>
        <a:defRPr sz="1000">
          <a:solidFill>
            <a:srgbClr val="0054A6"/>
          </a:solidFill>
          <a:latin typeface="+mn-lt"/>
        </a:defRPr>
      </a:lvl7pPr>
      <a:lvl8pPr marL="3429000" indent="-228600" algn="l" rtl="0" fontAlgn="base">
        <a:spcBef>
          <a:spcPct val="10000"/>
        </a:spcBef>
        <a:spcAft>
          <a:spcPct val="40000"/>
        </a:spcAft>
        <a:buChar char="»"/>
        <a:defRPr sz="1000">
          <a:solidFill>
            <a:srgbClr val="0054A6"/>
          </a:solidFill>
          <a:latin typeface="+mn-lt"/>
        </a:defRPr>
      </a:lvl8pPr>
      <a:lvl9pPr marL="3886200" indent="-228600" algn="l" rtl="0" fontAlgn="base">
        <a:spcBef>
          <a:spcPct val="10000"/>
        </a:spcBef>
        <a:spcAft>
          <a:spcPct val="40000"/>
        </a:spcAft>
        <a:buChar char="»"/>
        <a:defRPr sz="1000">
          <a:solidFill>
            <a:srgbClr val="0054A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91" name="Rectangle 11"/>
          <p:cNvSpPr>
            <a:spLocks noChangeArrowheads="1"/>
          </p:cNvSpPr>
          <p:nvPr userDrawn="1"/>
        </p:nvSpPr>
        <p:spPr bwMode="auto">
          <a:xfrm>
            <a:off x="0" y="1412876"/>
            <a:ext cx="12192000" cy="5445125"/>
          </a:xfrm>
          <a:prstGeom prst="rect">
            <a:avLst/>
          </a:prstGeom>
          <a:solidFill>
            <a:srgbClr val="0054A6"/>
          </a:solidFill>
          <a:ln w="9525">
            <a:noFill/>
            <a:miter lim="800000"/>
            <a:headEnd/>
            <a:tailEnd/>
          </a:ln>
          <a:effectLst/>
        </p:spPr>
        <p:txBody>
          <a:bodyPr wrap="none" anchor="ctr"/>
          <a:lstStyle/>
          <a:p>
            <a:pPr>
              <a:defRPr/>
            </a:pPr>
            <a:endParaRPr lang="en-US"/>
          </a:p>
        </p:txBody>
      </p:sp>
      <p:sp>
        <p:nvSpPr>
          <p:cNvPr id="20490" name="Rectangle 10"/>
          <p:cNvSpPr>
            <a:spLocks noGrp="1" noChangeArrowheads="1"/>
          </p:cNvSpPr>
          <p:nvPr>
            <p:ph type="sldNum" sz="quarter" idx="4"/>
          </p:nvPr>
        </p:nvSpPr>
        <p:spPr bwMode="auto">
          <a:xfrm>
            <a:off x="9211734" y="6464301"/>
            <a:ext cx="2364317" cy="2905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800" b="1">
                <a:solidFill>
                  <a:schemeClr val="bg1"/>
                </a:solidFill>
              </a:defRPr>
            </a:lvl1pPr>
          </a:lstStyle>
          <a:p>
            <a:pPr>
              <a:defRPr/>
            </a:pPr>
            <a:fld id="{24D9D8AC-90EF-4FC9-8006-776D1B29F674}" type="slidenum">
              <a:rPr lang="en-GB"/>
              <a:pPr>
                <a:defRPr/>
              </a:pPr>
              <a:t>‹#›</a:t>
            </a:fld>
            <a:endParaRPr lang="en-GB"/>
          </a:p>
        </p:txBody>
      </p:sp>
      <p:pic>
        <p:nvPicPr>
          <p:cNvPr id="14340" name="Picture 12" descr="new ACS logo"/>
          <p:cNvPicPr>
            <a:picLocks noChangeAspect="1" noChangeArrowheads="1"/>
          </p:cNvPicPr>
          <p:nvPr userDrawn="1"/>
        </p:nvPicPr>
        <p:blipFill>
          <a:blip r:embed="rId13" cstate="print"/>
          <a:srcRect/>
          <a:stretch>
            <a:fillRect/>
          </a:stretch>
        </p:blipFill>
        <p:spPr bwMode="auto">
          <a:xfrm>
            <a:off x="9359900" y="404813"/>
            <a:ext cx="2245784" cy="558800"/>
          </a:xfrm>
          <a:prstGeom prst="rect">
            <a:avLst/>
          </a:prstGeom>
          <a:noFill/>
          <a:ln w="9525">
            <a:noFill/>
            <a:miter lim="800000"/>
            <a:headEnd/>
            <a:tailEnd/>
          </a:ln>
        </p:spPr>
      </p:pic>
      <p:sp>
        <p:nvSpPr>
          <p:cNvPr id="20493" name="Rectangle 13"/>
          <p:cNvSpPr>
            <a:spLocks noChangeArrowheads="1"/>
          </p:cNvSpPr>
          <p:nvPr userDrawn="1"/>
        </p:nvSpPr>
        <p:spPr bwMode="auto">
          <a:xfrm flipV="1">
            <a:off x="0" y="1363664"/>
            <a:ext cx="12192000" cy="142875"/>
          </a:xfrm>
          <a:prstGeom prst="rect">
            <a:avLst/>
          </a:prstGeom>
          <a:solidFill>
            <a:srgbClr val="FFCE34"/>
          </a:solidFill>
          <a:ln w="9525">
            <a:noFill/>
            <a:miter lim="800000"/>
            <a:headEnd/>
            <a:tailEnd/>
          </a:ln>
          <a:effectLst/>
        </p:spPr>
        <p:txBody>
          <a:bodyPr wrap="none" anchor="ctr"/>
          <a:lstStyle/>
          <a:p>
            <a:pPr>
              <a:defRPr/>
            </a:pPr>
            <a:endParaRPr lang="en-US"/>
          </a:p>
        </p:txBody>
      </p:sp>
      <p:sp>
        <p:nvSpPr>
          <p:cNvPr id="20494" name="Line 14"/>
          <p:cNvSpPr>
            <a:spLocks noChangeShapeType="1"/>
          </p:cNvSpPr>
          <p:nvPr userDrawn="1"/>
        </p:nvSpPr>
        <p:spPr bwMode="auto">
          <a:xfrm>
            <a:off x="622301" y="6381750"/>
            <a:ext cx="10945284" cy="0"/>
          </a:xfrm>
          <a:prstGeom prst="line">
            <a:avLst/>
          </a:prstGeom>
          <a:noFill/>
          <a:ln w="9525">
            <a:solidFill>
              <a:schemeClr val="bg1"/>
            </a:solidFill>
            <a:round/>
            <a:headEnd/>
            <a:tailEnd/>
          </a:ln>
          <a:effectLst/>
        </p:spPr>
        <p:txBody>
          <a:bodyPr/>
          <a:lstStyle/>
          <a:p>
            <a:pPr>
              <a:defRPr/>
            </a:pPr>
            <a:endParaRPr lang="en-US"/>
          </a:p>
        </p:txBody>
      </p:sp>
      <p:sp>
        <p:nvSpPr>
          <p:cNvPr id="20489" name="Rectangle 9"/>
          <p:cNvSpPr>
            <a:spLocks noGrp="1" noChangeArrowheads="1"/>
          </p:cNvSpPr>
          <p:nvPr>
            <p:ph type="ftr" sz="quarter" idx="3"/>
          </p:nvPr>
        </p:nvSpPr>
        <p:spPr bwMode="auto">
          <a:xfrm>
            <a:off x="622300" y="6462713"/>
            <a:ext cx="3860800" cy="279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b="1">
                <a:solidFill>
                  <a:schemeClr val="bg1"/>
                </a:solidFill>
              </a:defRPr>
            </a:lvl1pPr>
          </a:lstStyle>
          <a:p>
            <a:pPr>
              <a:defRPr/>
            </a:pPr>
            <a:r>
              <a:rPr lang="en-GB"/>
              <a:t>American Chemical Society</a:t>
            </a:r>
          </a:p>
        </p:txBody>
      </p:sp>
      <p:sp>
        <p:nvSpPr>
          <p:cNvPr id="14344" name="Rectangle 15"/>
          <p:cNvSpPr>
            <a:spLocks noGrp="1" noChangeArrowheads="1"/>
          </p:cNvSpPr>
          <p:nvPr>
            <p:ph type="title"/>
          </p:nvPr>
        </p:nvSpPr>
        <p:spPr bwMode="auto">
          <a:xfrm>
            <a:off x="624418" y="319088"/>
            <a:ext cx="7967133" cy="9445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14345" name="Rectangle 18"/>
          <p:cNvSpPr>
            <a:spLocks noGrp="1" noChangeArrowheads="1"/>
          </p:cNvSpPr>
          <p:nvPr>
            <p:ph type="body" idx="1"/>
          </p:nvPr>
        </p:nvSpPr>
        <p:spPr bwMode="auto">
          <a:xfrm>
            <a:off x="609600" y="1773239"/>
            <a:ext cx="10972800" cy="4352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dt="0"/>
  <p:txStyles>
    <p:titleStyle>
      <a:lvl1pPr algn="l" rtl="0" eaLnBrk="0" fontAlgn="base" hangingPunct="0">
        <a:lnSpc>
          <a:spcPct val="90000"/>
        </a:lnSpc>
        <a:spcBef>
          <a:spcPct val="0"/>
        </a:spcBef>
        <a:spcAft>
          <a:spcPct val="0"/>
        </a:spcAft>
        <a:defRPr sz="2600" b="1">
          <a:solidFill>
            <a:srgbClr val="0054A6"/>
          </a:solidFill>
          <a:latin typeface="+mj-lt"/>
          <a:ea typeface="+mj-ea"/>
          <a:cs typeface="+mj-cs"/>
        </a:defRPr>
      </a:lvl1pPr>
      <a:lvl2pPr algn="l" rtl="0" eaLnBrk="0" fontAlgn="base" hangingPunct="0">
        <a:lnSpc>
          <a:spcPct val="90000"/>
        </a:lnSpc>
        <a:spcBef>
          <a:spcPct val="0"/>
        </a:spcBef>
        <a:spcAft>
          <a:spcPct val="0"/>
        </a:spcAft>
        <a:defRPr sz="2600" b="1">
          <a:solidFill>
            <a:srgbClr val="0054A6"/>
          </a:solidFill>
          <a:latin typeface="Arial" charset="0"/>
        </a:defRPr>
      </a:lvl2pPr>
      <a:lvl3pPr algn="l" rtl="0" eaLnBrk="0" fontAlgn="base" hangingPunct="0">
        <a:lnSpc>
          <a:spcPct val="90000"/>
        </a:lnSpc>
        <a:spcBef>
          <a:spcPct val="0"/>
        </a:spcBef>
        <a:spcAft>
          <a:spcPct val="0"/>
        </a:spcAft>
        <a:defRPr sz="2600" b="1">
          <a:solidFill>
            <a:srgbClr val="0054A6"/>
          </a:solidFill>
          <a:latin typeface="Arial" charset="0"/>
        </a:defRPr>
      </a:lvl3pPr>
      <a:lvl4pPr algn="l" rtl="0" eaLnBrk="0" fontAlgn="base" hangingPunct="0">
        <a:lnSpc>
          <a:spcPct val="90000"/>
        </a:lnSpc>
        <a:spcBef>
          <a:spcPct val="0"/>
        </a:spcBef>
        <a:spcAft>
          <a:spcPct val="0"/>
        </a:spcAft>
        <a:defRPr sz="2600" b="1">
          <a:solidFill>
            <a:srgbClr val="0054A6"/>
          </a:solidFill>
          <a:latin typeface="Arial" charset="0"/>
        </a:defRPr>
      </a:lvl4pPr>
      <a:lvl5pPr algn="l" rtl="0" eaLnBrk="0" fontAlgn="base" hangingPunct="0">
        <a:lnSpc>
          <a:spcPct val="90000"/>
        </a:lnSpc>
        <a:spcBef>
          <a:spcPct val="0"/>
        </a:spcBef>
        <a:spcAft>
          <a:spcPct val="0"/>
        </a:spcAft>
        <a:defRPr sz="2600" b="1">
          <a:solidFill>
            <a:srgbClr val="0054A6"/>
          </a:solidFill>
          <a:latin typeface="Arial" charset="0"/>
        </a:defRPr>
      </a:lvl5pPr>
      <a:lvl6pPr marL="457200" algn="l" rtl="0" fontAlgn="base">
        <a:lnSpc>
          <a:spcPct val="90000"/>
        </a:lnSpc>
        <a:spcBef>
          <a:spcPct val="0"/>
        </a:spcBef>
        <a:spcAft>
          <a:spcPct val="0"/>
        </a:spcAft>
        <a:defRPr sz="2600" b="1">
          <a:solidFill>
            <a:srgbClr val="0054A6"/>
          </a:solidFill>
          <a:latin typeface="Arial" charset="0"/>
        </a:defRPr>
      </a:lvl6pPr>
      <a:lvl7pPr marL="914400" algn="l" rtl="0" fontAlgn="base">
        <a:lnSpc>
          <a:spcPct val="90000"/>
        </a:lnSpc>
        <a:spcBef>
          <a:spcPct val="0"/>
        </a:spcBef>
        <a:spcAft>
          <a:spcPct val="0"/>
        </a:spcAft>
        <a:defRPr sz="2600" b="1">
          <a:solidFill>
            <a:srgbClr val="0054A6"/>
          </a:solidFill>
          <a:latin typeface="Arial" charset="0"/>
        </a:defRPr>
      </a:lvl7pPr>
      <a:lvl8pPr marL="1371600" algn="l" rtl="0" fontAlgn="base">
        <a:lnSpc>
          <a:spcPct val="90000"/>
        </a:lnSpc>
        <a:spcBef>
          <a:spcPct val="0"/>
        </a:spcBef>
        <a:spcAft>
          <a:spcPct val="0"/>
        </a:spcAft>
        <a:defRPr sz="2600" b="1">
          <a:solidFill>
            <a:srgbClr val="0054A6"/>
          </a:solidFill>
          <a:latin typeface="Arial" charset="0"/>
        </a:defRPr>
      </a:lvl8pPr>
      <a:lvl9pPr marL="1828800" algn="l" rtl="0" fontAlgn="base">
        <a:lnSpc>
          <a:spcPct val="90000"/>
        </a:lnSpc>
        <a:spcBef>
          <a:spcPct val="0"/>
        </a:spcBef>
        <a:spcAft>
          <a:spcPct val="0"/>
        </a:spcAft>
        <a:defRPr sz="2600" b="1">
          <a:solidFill>
            <a:srgbClr val="0054A6"/>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1600">
          <a:solidFill>
            <a:schemeClr val="bg1"/>
          </a:solidFill>
          <a:latin typeface="+mn-lt"/>
        </a:defRPr>
      </a:lvl2pPr>
      <a:lvl3pPr marL="1143000" indent="-228600" algn="l" rtl="0" eaLnBrk="0" fontAlgn="base" hangingPunct="0">
        <a:spcBef>
          <a:spcPct val="20000"/>
        </a:spcBef>
        <a:spcAft>
          <a:spcPct val="0"/>
        </a:spcAft>
        <a:buChar char="•"/>
        <a:defRPr sz="1400">
          <a:solidFill>
            <a:schemeClr val="bg1"/>
          </a:solidFill>
          <a:latin typeface="+mn-lt"/>
        </a:defRPr>
      </a:lvl3pPr>
      <a:lvl4pPr marL="1600200" indent="-228600" algn="l" rtl="0" eaLnBrk="0" fontAlgn="base" hangingPunct="0">
        <a:spcBef>
          <a:spcPct val="20000"/>
        </a:spcBef>
        <a:spcAft>
          <a:spcPct val="0"/>
        </a:spcAft>
        <a:buChar char="–"/>
        <a:defRPr sz="1200">
          <a:solidFill>
            <a:schemeClr val="bg1"/>
          </a:solidFill>
          <a:latin typeface="+mn-lt"/>
        </a:defRPr>
      </a:lvl4pPr>
      <a:lvl5pPr marL="2057400" indent="-228600" algn="l" rtl="0" eaLnBrk="0" fontAlgn="base" hangingPunct="0">
        <a:spcBef>
          <a:spcPct val="20000"/>
        </a:spcBef>
        <a:spcAft>
          <a:spcPct val="0"/>
        </a:spcAft>
        <a:buChar char="»"/>
        <a:defRPr sz="1000">
          <a:solidFill>
            <a:schemeClr val="bg1"/>
          </a:solidFill>
          <a:latin typeface="+mn-lt"/>
        </a:defRPr>
      </a:lvl5pPr>
      <a:lvl6pPr marL="2514600" indent="-228600" algn="l" rtl="0" fontAlgn="base">
        <a:spcBef>
          <a:spcPct val="20000"/>
        </a:spcBef>
        <a:spcAft>
          <a:spcPct val="0"/>
        </a:spcAft>
        <a:buChar char="»"/>
        <a:defRPr sz="1000">
          <a:solidFill>
            <a:schemeClr val="bg1"/>
          </a:solidFill>
          <a:latin typeface="+mn-lt"/>
        </a:defRPr>
      </a:lvl6pPr>
      <a:lvl7pPr marL="2971800" indent="-228600" algn="l" rtl="0" fontAlgn="base">
        <a:spcBef>
          <a:spcPct val="20000"/>
        </a:spcBef>
        <a:spcAft>
          <a:spcPct val="0"/>
        </a:spcAft>
        <a:buChar char="»"/>
        <a:defRPr sz="1000">
          <a:solidFill>
            <a:schemeClr val="bg1"/>
          </a:solidFill>
          <a:latin typeface="+mn-lt"/>
        </a:defRPr>
      </a:lvl7pPr>
      <a:lvl8pPr marL="3429000" indent="-228600" algn="l" rtl="0" fontAlgn="base">
        <a:spcBef>
          <a:spcPct val="20000"/>
        </a:spcBef>
        <a:spcAft>
          <a:spcPct val="0"/>
        </a:spcAft>
        <a:buChar char="»"/>
        <a:defRPr sz="1000">
          <a:solidFill>
            <a:schemeClr val="bg1"/>
          </a:solidFill>
          <a:latin typeface="+mn-lt"/>
        </a:defRPr>
      </a:lvl8pPr>
      <a:lvl9pPr marL="3886200" indent="-228600" algn="l" rtl="0" fontAlgn="base">
        <a:spcBef>
          <a:spcPct val="20000"/>
        </a:spcBef>
        <a:spcAft>
          <a:spcPct val="0"/>
        </a:spcAft>
        <a:buChar char="»"/>
        <a:defRPr sz="1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26" name="Picture 4" descr="new ACS logo"/>
          <p:cNvPicPr>
            <a:picLocks noChangeAspect="1" noChangeArrowheads="1"/>
          </p:cNvPicPr>
          <p:nvPr userDrawn="1"/>
        </p:nvPicPr>
        <p:blipFill>
          <a:blip r:embed="rId13" cstate="print"/>
          <a:srcRect/>
          <a:stretch>
            <a:fillRect/>
          </a:stretch>
        </p:blipFill>
        <p:spPr bwMode="auto">
          <a:xfrm>
            <a:off x="9359900" y="404813"/>
            <a:ext cx="2245784" cy="558800"/>
          </a:xfrm>
          <a:prstGeom prst="rect">
            <a:avLst/>
          </a:prstGeom>
          <a:noFill/>
          <a:ln w="9525">
            <a:noFill/>
            <a:miter lim="800000"/>
            <a:headEnd/>
            <a:tailEnd/>
          </a:ln>
        </p:spPr>
      </p:pic>
      <p:sp>
        <p:nvSpPr>
          <p:cNvPr id="26627" name="Rectangle 8"/>
          <p:cNvSpPr>
            <a:spLocks noGrp="1" noChangeArrowheads="1"/>
          </p:cNvSpPr>
          <p:nvPr>
            <p:ph type="title"/>
          </p:nvPr>
        </p:nvSpPr>
        <p:spPr bwMode="auto">
          <a:xfrm>
            <a:off x="624418" y="319088"/>
            <a:ext cx="7967133" cy="9445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l" rtl="0" eaLnBrk="0" fontAlgn="base" hangingPunct="0">
        <a:lnSpc>
          <a:spcPct val="90000"/>
        </a:lnSpc>
        <a:spcBef>
          <a:spcPct val="0"/>
        </a:spcBef>
        <a:spcAft>
          <a:spcPct val="0"/>
        </a:spcAft>
        <a:defRPr sz="2600" b="1">
          <a:solidFill>
            <a:srgbClr val="0054A6"/>
          </a:solidFill>
          <a:latin typeface="+mj-lt"/>
          <a:ea typeface="+mj-ea"/>
          <a:cs typeface="+mj-cs"/>
        </a:defRPr>
      </a:lvl1pPr>
      <a:lvl2pPr algn="l" rtl="0" eaLnBrk="0" fontAlgn="base" hangingPunct="0">
        <a:lnSpc>
          <a:spcPct val="90000"/>
        </a:lnSpc>
        <a:spcBef>
          <a:spcPct val="0"/>
        </a:spcBef>
        <a:spcAft>
          <a:spcPct val="0"/>
        </a:spcAft>
        <a:defRPr sz="2600" b="1">
          <a:solidFill>
            <a:srgbClr val="0054A6"/>
          </a:solidFill>
          <a:latin typeface="Arial" charset="0"/>
        </a:defRPr>
      </a:lvl2pPr>
      <a:lvl3pPr algn="l" rtl="0" eaLnBrk="0" fontAlgn="base" hangingPunct="0">
        <a:lnSpc>
          <a:spcPct val="90000"/>
        </a:lnSpc>
        <a:spcBef>
          <a:spcPct val="0"/>
        </a:spcBef>
        <a:spcAft>
          <a:spcPct val="0"/>
        </a:spcAft>
        <a:defRPr sz="2600" b="1">
          <a:solidFill>
            <a:srgbClr val="0054A6"/>
          </a:solidFill>
          <a:latin typeface="Arial" charset="0"/>
        </a:defRPr>
      </a:lvl3pPr>
      <a:lvl4pPr algn="l" rtl="0" eaLnBrk="0" fontAlgn="base" hangingPunct="0">
        <a:lnSpc>
          <a:spcPct val="90000"/>
        </a:lnSpc>
        <a:spcBef>
          <a:spcPct val="0"/>
        </a:spcBef>
        <a:spcAft>
          <a:spcPct val="0"/>
        </a:spcAft>
        <a:defRPr sz="2600" b="1">
          <a:solidFill>
            <a:srgbClr val="0054A6"/>
          </a:solidFill>
          <a:latin typeface="Arial" charset="0"/>
        </a:defRPr>
      </a:lvl4pPr>
      <a:lvl5pPr algn="l" rtl="0" eaLnBrk="0" fontAlgn="base" hangingPunct="0">
        <a:lnSpc>
          <a:spcPct val="90000"/>
        </a:lnSpc>
        <a:spcBef>
          <a:spcPct val="0"/>
        </a:spcBef>
        <a:spcAft>
          <a:spcPct val="0"/>
        </a:spcAft>
        <a:defRPr sz="2600" b="1">
          <a:solidFill>
            <a:srgbClr val="0054A6"/>
          </a:solidFill>
          <a:latin typeface="Arial" charset="0"/>
        </a:defRPr>
      </a:lvl5pPr>
      <a:lvl6pPr marL="457200" algn="l" rtl="0" fontAlgn="base">
        <a:lnSpc>
          <a:spcPct val="90000"/>
        </a:lnSpc>
        <a:spcBef>
          <a:spcPct val="0"/>
        </a:spcBef>
        <a:spcAft>
          <a:spcPct val="0"/>
        </a:spcAft>
        <a:defRPr sz="2600" b="1">
          <a:solidFill>
            <a:srgbClr val="0054A6"/>
          </a:solidFill>
          <a:latin typeface="Arial" charset="0"/>
        </a:defRPr>
      </a:lvl6pPr>
      <a:lvl7pPr marL="914400" algn="l" rtl="0" fontAlgn="base">
        <a:lnSpc>
          <a:spcPct val="90000"/>
        </a:lnSpc>
        <a:spcBef>
          <a:spcPct val="0"/>
        </a:spcBef>
        <a:spcAft>
          <a:spcPct val="0"/>
        </a:spcAft>
        <a:defRPr sz="2600" b="1">
          <a:solidFill>
            <a:srgbClr val="0054A6"/>
          </a:solidFill>
          <a:latin typeface="Arial" charset="0"/>
        </a:defRPr>
      </a:lvl7pPr>
      <a:lvl8pPr marL="1371600" algn="l" rtl="0" fontAlgn="base">
        <a:lnSpc>
          <a:spcPct val="90000"/>
        </a:lnSpc>
        <a:spcBef>
          <a:spcPct val="0"/>
        </a:spcBef>
        <a:spcAft>
          <a:spcPct val="0"/>
        </a:spcAft>
        <a:defRPr sz="2600" b="1">
          <a:solidFill>
            <a:srgbClr val="0054A6"/>
          </a:solidFill>
          <a:latin typeface="Arial" charset="0"/>
        </a:defRPr>
      </a:lvl8pPr>
      <a:lvl9pPr marL="1828800" algn="l" rtl="0" fontAlgn="base">
        <a:lnSpc>
          <a:spcPct val="90000"/>
        </a:lnSpc>
        <a:spcBef>
          <a:spcPct val="0"/>
        </a:spcBef>
        <a:spcAft>
          <a:spcPct val="0"/>
        </a:spcAft>
        <a:defRPr sz="2600" b="1">
          <a:solidFill>
            <a:srgbClr val="0054A6"/>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1600">
          <a:solidFill>
            <a:schemeClr val="bg1"/>
          </a:solidFill>
          <a:latin typeface="+mn-lt"/>
        </a:defRPr>
      </a:lvl2pPr>
      <a:lvl3pPr marL="1143000" indent="-228600" algn="l" rtl="0" eaLnBrk="0" fontAlgn="base" hangingPunct="0">
        <a:spcBef>
          <a:spcPct val="20000"/>
        </a:spcBef>
        <a:spcAft>
          <a:spcPct val="0"/>
        </a:spcAft>
        <a:buChar char="•"/>
        <a:defRPr sz="1400">
          <a:solidFill>
            <a:schemeClr val="bg1"/>
          </a:solidFill>
          <a:latin typeface="+mn-lt"/>
        </a:defRPr>
      </a:lvl3pPr>
      <a:lvl4pPr marL="1600200" indent="-228600" algn="l" rtl="0" eaLnBrk="0" fontAlgn="base" hangingPunct="0">
        <a:spcBef>
          <a:spcPct val="20000"/>
        </a:spcBef>
        <a:spcAft>
          <a:spcPct val="0"/>
        </a:spcAft>
        <a:buChar char="–"/>
        <a:defRPr sz="1200">
          <a:solidFill>
            <a:schemeClr val="bg1"/>
          </a:solidFill>
          <a:latin typeface="+mn-lt"/>
        </a:defRPr>
      </a:lvl4pPr>
      <a:lvl5pPr marL="2057400" indent="-228600" algn="l" rtl="0" eaLnBrk="0" fontAlgn="base" hangingPunct="0">
        <a:spcBef>
          <a:spcPct val="20000"/>
        </a:spcBef>
        <a:spcAft>
          <a:spcPct val="0"/>
        </a:spcAft>
        <a:buChar char="»"/>
        <a:defRPr sz="1000">
          <a:solidFill>
            <a:schemeClr val="bg1"/>
          </a:solidFill>
          <a:latin typeface="+mn-lt"/>
        </a:defRPr>
      </a:lvl5pPr>
      <a:lvl6pPr marL="2514600" indent="-228600" algn="l" rtl="0" fontAlgn="base">
        <a:spcBef>
          <a:spcPct val="20000"/>
        </a:spcBef>
        <a:spcAft>
          <a:spcPct val="0"/>
        </a:spcAft>
        <a:buChar char="»"/>
        <a:defRPr sz="1000">
          <a:solidFill>
            <a:schemeClr val="bg1"/>
          </a:solidFill>
          <a:latin typeface="+mn-lt"/>
        </a:defRPr>
      </a:lvl6pPr>
      <a:lvl7pPr marL="2971800" indent="-228600" algn="l" rtl="0" fontAlgn="base">
        <a:spcBef>
          <a:spcPct val="20000"/>
        </a:spcBef>
        <a:spcAft>
          <a:spcPct val="0"/>
        </a:spcAft>
        <a:buChar char="»"/>
        <a:defRPr sz="1000">
          <a:solidFill>
            <a:schemeClr val="bg1"/>
          </a:solidFill>
          <a:latin typeface="+mn-lt"/>
        </a:defRPr>
      </a:lvl7pPr>
      <a:lvl8pPr marL="3429000" indent="-228600" algn="l" rtl="0" fontAlgn="base">
        <a:spcBef>
          <a:spcPct val="20000"/>
        </a:spcBef>
        <a:spcAft>
          <a:spcPct val="0"/>
        </a:spcAft>
        <a:buChar char="»"/>
        <a:defRPr sz="1000">
          <a:solidFill>
            <a:schemeClr val="bg1"/>
          </a:solidFill>
          <a:latin typeface="+mn-lt"/>
        </a:defRPr>
      </a:lvl8pPr>
      <a:lvl9pPr marL="3886200" indent="-228600" algn="l" rtl="0" fontAlgn="base">
        <a:spcBef>
          <a:spcPct val="20000"/>
        </a:spcBef>
        <a:spcAft>
          <a:spcPct val="0"/>
        </a:spcAft>
        <a:buChar char="»"/>
        <a:defRPr sz="1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cs.org/cpc"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mailto:secretary@ac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0"/>
          <p:cNvSpPr>
            <a:spLocks noGrp="1" noChangeArrowheads="1"/>
          </p:cNvSpPr>
          <p:nvPr>
            <p:ph type="ftr" sz="quarter" idx="10"/>
          </p:nvPr>
        </p:nvSpPr>
        <p:spPr>
          <a:noFill/>
        </p:spPr>
        <p:txBody>
          <a:bodyPr/>
          <a:lstStyle/>
          <a:p>
            <a:r>
              <a:rPr lang="en-GB" smtClean="0"/>
              <a:t>American Chemical Society</a:t>
            </a:r>
          </a:p>
        </p:txBody>
      </p:sp>
      <p:sp>
        <p:nvSpPr>
          <p:cNvPr id="39938" name="Rectangle 10"/>
          <p:cNvSpPr txBox="1">
            <a:spLocks noGrp="1" noChangeArrowheads="1"/>
          </p:cNvSpPr>
          <p:nvPr/>
        </p:nvSpPr>
        <p:spPr bwMode="auto">
          <a:xfrm>
            <a:off x="2341563" y="925513"/>
            <a:ext cx="2895600" cy="279400"/>
          </a:xfrm>
          <a:prstGeom prst="rect">
            <a:avLst/>
          </a:prstGeom>
          <a:noFill/>
          <a:ln w="9525">
            <a:noFill/>
            <a:miter lim="800000"/>
            <a:headEnd/>
            <a:tailEnd/>
          </a:ln>
        </p:spPr>
        <p:txBody>
          <a:bodyPr lIns="0" tIns="0" rIns="0" bIns="0"/>
          <a:lstStyle/>
          <a:p>
            <a:r>
              <a:rPr lang="en-GB" sz="800" b="1">
                <a:solidFill>
                  <a:srgbClr val="0054A6"/>
                </a:solidFill>
              </a:rPr>
              <a:t>American Chemical Society</a:t>
            </a:r>
          </a:p>
        </p:txBody>
      </p:sp>
      <p:sp>
        <p:nvSpPr>
          <p:cNvPr id="39939" name="Rectangle 4"/>
          <p:cNvSpPr>
            <a:spLocks noGrp="1" noChangeArrowheads="1"/>
          </p:cNvSpPr>
          <p:nvPr>
            <p:ph type="ctrTitle"/>
          </p:nvPr>
        </p:nvSpPr>
        <p:spPr>
          <a:xfrm>
            <a:off x="911424" y="1507366"/>
            <a:ext cx="5329237" cy="2551112"/>
          </a:xfrm>
        </p:spPr>
        <p:txBody>
          <a:bodyPr/>
          <a:lstStyle/>
          <a:p>
            <a:pPr eaLnBrk="1" hangingPunct="1"/>
            <a:r>
              <a:rPr lang="en-GB" sz="2800" dirty="0"/>
              <a:t/>
            </a:r>
            <a:br>
              <a:rPr lang="en-GB" sz="2800" dirty="0"/>
            </a:br>
            <a:r>
              <a:rPr lang="en-GB" sz="2800" dirty="0"/>
              <a:t/>
            </a:r>
            <a:br>
              <a:rPr lang="en-GB" sz="2800" dirty="0"/>
            </a:br>
            <a:r>
              <a:rPr lang="en-GB" sz="4000" b="1" dirty="0"/>
              <a:t>The Strategy Café </a:t>
            </a:r>
            <a:r>
              <a:rPr lang="en-GB" sz="4000" dirty="0"/>
              <a:t/>
            </a:r>
            <a:br>
              <a:rPr lang="en-GB" sz="4000" dirty="0"/>
            </a:br>
            <a:r>
              <a:rPr lang="en-GB" sz="2400" i="1" dirty="0"/>
              <a:t>An opportunity for ACS members to engage and share ideas</a:t>
            </a:r>
            <a:r>
              <a:rPr lang="en-GB" i="1" dirty="0" smtClean="0"/>
              <a:t/>
            </a:r>
            <a:br>
              <a:rPr lang="en-GB" i="1" dirty="0" smtClean="0"/>
            </a:br>
            <a:endParaRPr lang="en-GB" i="1" dirty="0" smtClean="0"/>
          </a:p>
        </p:txBody>
      </p:sp>
      <p:sp>
        <p:nvSpPr>
          <p:cNvPr id="2" name="TextBox 1"/>
          <p:cNvSpPr txBox="1"/>
          <p:nvPr/>
        </p:nvSpPr>
        <p:spPr>
          <a:xfrm>
            <a:off x="829866" y="4656227"/>
            <a:ext cx="5770661" cy="769441"/>
          </a:xfrm>
          <a:prstGeom prst="rect">
            <a:avLst/>
          </a:prstGeom>
          <a:noFill/>
        </p:spPr>
        <p:txBody>
          <a:bodyPr wrap="square" rtlCol="0">
            <a:spAutoFit/>
          </a:bodyPr>
          <a:lstStyle/>
          <a:p>
            <a:r>
              <a:rPr lang="en-US" sz="2200" dirty="0">
                <a:solidFill>
                  <a:schemeClr val="bg1"/>
                </a:solidFill>
                <a:latin typeface="+mj-lt"/>
                <a:ea typeface="+mj-ea"/>
                <a:cs typeface="+mj-cs"/>
              </a:rPr>
              <a:t>[Presenter’s Name and Title</a:t>
            </a:r>
            <a:r>
              <a:rPr lang="en-US" sz="2200" dirty="0" smtClean="0">
                <a:solidFill>
                  <a:schemeClr val="bg1"/>
                </a:solidFill>
                <a:latin typeface="+mj-lt"/>
                <a:ea typeface="+mj-ea"/>
                <a:cs typeface="+mj-cs"/>
              </a:rPr>
              <a:t>]</a:t>
            </a:r>
          </a:p>
          <a:p>
            <a:r>
              <a:rPr lang="en-US" sz="2200" dirty="0" smtClean="0">
                <a:solidFill>
                  <a:schemeClr val="bg1"/>
                </a:solidFill>
                <a:latin typeface="+mj-lt"/>
                <a:ea typeface="+mj-ea"/>
                <a:cs typeface="+mj-cs"/>
              </a:rPr>
              <a:t>[Date and Time]</a:t>
            </a:r>
            <a:endParaRPr lang="en-US" sz="2200" dirty="0">
              <a:solidFill>
                <a:schemeClr val="bg1"/>
              </a:solidFill>
              <a:latin typeface="+mj-lt"/>
              <a:ea typeface="+mj-ea"/>
              <a:cs typeface="+mj-cs"/>
            </a:endParaRPr>
          </a:p>
        </p:txBody>
      </p:sp>
      <p:pic>
        <p:nvPicPr>
          <p:cNvPr id="5" name="Picture 4"/>
          <p:cNvPicPr>
            <a:picLocks noChangeAspect="1"/>
          </p:cNvPicPr>
          <p:nvPr/>
        </p:nvPicPr>
        <p:blipFill>
          <a:blip r:embed="rId3"/>
          <a:stretch>
            <a:fillRect/>
          </a:stretch>
        </p:blipFill>
        <p:spPr>
          <a:xfrm>
            <a:off x="6456040" y="2348880"/>
            <a:ext cx="5317510" cy="1866039"/>
          </a:xfrm>
          <a:prstGeom prst="rect">
            <a:avLst/>
          </a:prstGeom>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785" y="319088"/>
            <a:ext cx="7488767" cy="733648"/>
          </a:xfrm>
        </p:spPr>
        <p:txBody>
          <a:bodyPr/>
          <a:lstStyle/>
          <a:p>
            <a:r>
              <a:rPr lang="en-US" sz="3200" dirty="0" smtClean="0"/>
              <a:t>What did you discover?</a:t>
            </a:r>
            <a:endParaRPr lang="en-US" sz="3200" dirty="0"/>
          </a:p>
        </p:txBody>
      </p:sp>
      <p:sp>
        <p:nvSpPr>
          <p:cNvPr id="4" name="Footer Placeholder 3"/>
          <p:cNvSpPr>
            <a:spLocks noGrp="1"/>
          </p:cNvSpPr>
          <p:nvPr>
            <p:ph type="ftr" sz="quarter" idx="10"/>
          </p:nvPr>
        </p:nvSpPr>
        <p:spPr/>
        <p:txBody>
          <a:bodyPr/>
          <a:lstStyle/>
          <a:p>
            <a:pPr>
              <a:defRPr/>
            </a:pPr>
            <a:r>
              <a:rPr lang="en-GB" smtClean="0"/>
              <a:t>American Chemical Society</a:t>
            </a:r>
            <a:endParaRPr lang="en-GB"/>
          </a:p>
        </p:txBody>
      </p:sp>
      <p:sp>
        <p:nvSpPr>
          <p:cNvPr id="5" name="Rectangle 3"/>
          <p:cNvSpPr>
            <a:spLocks noGrp="1" noChangeArrowheads="1"/>
          </p:cNvSpPr>
          <p:nvPr>
            <p:ph idx="1"/>
          </p:nvPr>
        </p:nvSpPr>
        <p:spPr>
          <a:xfrm>
            <a:off x="1102784" y="1773239"/>
            <a:ext cx="6577392" cy="4352925"/>
          </a:xfrm>
        </p:spPr>
        <p:txBody>
          <a:bodyPr/>
          <a:lstStyle/>
          <a:p>
            <a:r>
              <a:rPr lang="en-US" sz="2800" dirty="0"/>
              <a:t>What did you talk about? </a:t>
            </a:r>
          </a:p>
          <a:p>
            <a:r>
              <a:rPr lang="en-US" sz="2800" dirty="0"/>
              <a:t>What’s important to you?</a:t>
            </a:r>
          </a:p>
          <a:p>
            <a:r>
              <a:rPr lang="en-US" sz="2800" dirty="0"/>
              <a:t>What should be important to the Society?</a:t>
            </a:r>
          </a:p>
          <a:p>
            <a:endParaRPr lang="en-US" sz="2400" dirty="0"/>
          </a:p>
        </p:txBody>
      </p:sp>
      <p:sp>
        <p:nvSpPr>
          <p:cNvPr id="3" name="Slide Number Placeholder 2"/>
          <p:cNvSpPr>
            <a:spLocks noGrp="1"/>
          </p:cNvSpPr>
          <p:nvPr>
            <p:ph type="sldNum" sz="quarter" idx="11"/>
          </p:nvPr>
        </p:nvSpPr>
        <p:spPr/>
        <p:txBody>
          <a:bodyPr/>
          <a:lstStyle/>
          <a:p>
            <a:pPr>
              <a:defRPr/>
            </a:pPr>
            <a:fld id="{EB847C72-CE09-4C21-96DA-E3F91FB3CBC1}" type="slidenum">
              <a:rPr lang="en-GB" smtClean="0"/>
              <a:pPr>
                <a:defRPr/>
              </a:pPr>
              <a:t>10</a:t>
            </a:fld>
            <a:endParaRPr lang="en-GB"/>
          </a:p>
        </p:txBody>
      </p:sp>
      <p:pic>
        <p:nvPicPr>
          <p:cNvPr id="3074" name="Picture 2" descr="Image result for looking over the landsca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5520" y="1355857"/>
            <a:ext cx="3172428" cy="4758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15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Do It!</a:t>
            </a:r>
            <a:endParaRPr lang="en-US" dirty="0"/>
          </a:p>
        </p:txBody>
      </p:sp>
      <p:sp>
        <p:nvSpPr>
          <p:cNvPr id="3" name="Content Placeholder 2"/>
          <p:cNvSpPr>
            <a:spLocks noGrp="1"/>
          </p:cNvSpPr>
          <p:nvPr>
            <p:ph idx="1"/>
          </p:nvPr>
        </p:nvSpPr>
        <p:spPr/>
        <p:txBody>
          <a:bodyPr/>
          <a:lstStyle/>
          <a:p>
            <a:r>
              <a:rPr lang="en-US" sz="2400" dirty="0"/>
              <a:t>Take the idea of the </a:t>
            </a:r>
            <a:r>
              <a:rPr lang="en-US" sz="2400" b="1" dirty="0"/>
              <a:t>Strategy Café </a:t>
            </a:r>
            <a:r>
              <a:rPr lang="en-US" sz="2400" dirty="0"/>
              <a:t>back to your local sections, divisions, committees, or student groups </a:t>
            </a:r>
          </a:p>
          <a:p>
            <a:r>
              <a:rPr lang="en-US" sz="2400" dirty="0" smtClean="0"/>
              <a:t>Encourage </a:t>
            </a:r>
            <a:r>
              <a:rPr lang="en-US" sz="2400" dirty="0"/>
              <a:t>interactions and conversations among all participants</a:t>
            </a:r>
          </a:p>
          <a:p>
            <a:r>
              <a:rPr lang="en-US" sz="2400" dirty="0" smtClean="0"/>
              <a:t>Get quick </a:t>
            </a:r>
            <a:r>
              <a:rPr lang="en-US" sz="2400" dirty="0"/>
              <a:t>results and </a:t>
            </a:r>
            <a:r>
              <a:rPr lang="en-US" sz="2400" dirty="0" smtClean="0"/>
              <a:t>share </a:t>
            </a:r>
            <a:r>
              <a:rPr lang="en-US" sz="2400" dirty="0"/>
              <a:t>information and </a:t>
            </a:r>
            <a:r>
              <a:rPr lang="en-US" sz="2400" dirty="0" smtClean="0"/>
              <a:t>ideas</a:t>
            </a:r>
          </a:p>
          <a:p>
            <a:r>
              <a:rPr lang="en-US" sz="2400" dirty="0" smtClean="0"/>
              <a:t>Use this format to host strategy cafés using with your group’s strategic goals, emerging trends, or change drivers</a:t>
            </a:r>
            <a:endParaRPr lang="en-US" sz="2400" dirty="0"/>
          </a:p>
          <a:p>
            <a:r>
              <a:rPr lang="en-US" sz="2400" dirty="0" smtClean="0"/>
              <a:t>Get started with </a:t>
            </a:r>
            <a:r>
              <a:rPr lang="en-US" sz="2400" dirty="0"/>
              <a:t>the </a:t>
            </a:r>
            <a:r>
              <a:rPr lang="en-US" sz="2400" b="1" dirty="0"/>
              <a:t>Strategy Café Toolkit </a:t>
            </a:r>
            <a:r>
              <a:rPr lang="en-US" sz="2400" dirty="0" smtClean="0"/>
              <a:t>today! </a:t>
            </a:r>
          </a:p>
          <a:p>
            <a:endParaRPr lang="en-US" sz="2400" dirty="0"/>
          </a:p>
        </p:txBody>
      </p:sp>
      <p:sp>
        <p:nvSpPr>
          <p:cNvPr id="4" name="Footer Placeholder 3"/>
          <p:cNvSpPr>
            <a:spLocks noGrp="1"/>
          </p:cNvSpPr>
          <p:nvPr>
            <p:ph type="ftr" sz="quarter" idx="10"/>
          </p:nvPr>
        </p:nvSpPr>
        <p:spPr/>
        <p:txBody>
          <a:bodyPr/>
          <a:lstStyle/>
          <a:p>
            <a:pPr>
              <a:defRPr/>
            </a:pPr>
            <a:r>
              <a:rPr lang="en-GB" smtClean="0"/>
              <a:t>American Chemical Society</a:t>
            </a:r>
            <a:endParaRPr lang="en-GB"/>
          </a:p>
        </p:txBody>
      </p:sp>
      <p:sp>
        <p:nvSpPr>
          <p:cNvPr id="5" name="Slide Number Placeholder 4"/>
          <p:cNvSpPr>
            <a:spLocks noGrp="1"/>
          </p:cNvSpPr>
          <p:nvPr>
            <p:ph type="sldNum" sz="quarter" idx="11"/>
          </p:nvPr>
        </p:nvSpPr>
        <p:spPr/>
        <p:txBody>
          <a:bodyPr/>
          <a:lstStyle/>
          <a:p>
            <a:pPr>
              <a:defRPr/>
            </a:pPr>
            <a:fld id="{EB847C72-CE09-4C21-96DA-E3F91FB3CBC1}" type="slidenum">
              <a:rPr lang="en-GB" smtClean="0"/>
              <a:pPr>
                <a:defRPr/>
              </a:pPr>
              <a:t>11</a:t>
            </a:fld>
            <a:endParaRPr lang="en-GB"/>
          </a:p>
        </p:txBody>
      </p:sp>
    </p:spTree>
    <p:extLst>
      <p:ext uri="{BB962C8B-B14F-4D97-AF65-F5344CB8AC3E}">
        <p14:creationId xmlns:p14="http://schemas.microsoft.com/office/powerpoint/2010/main" val="3031375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American Chemical Society</a:t>
            </a:r>
            <a:endParaRPr lang="en-GB"/>
          </a:p>
        </p:txBody>
      </p:sp>
      <p:sp>
        <p:nvSpPr>
          <p:cNvPr id="3" name="Slide Number Placeholder 2"/>
          <p:cNvSpPr>
            <a:spLocks noGrp="1"/>
          </p:cNvSpPr>
          <p:nvPr>
            <p:ph type="sldNum" sz="quarter" idx="11"/>
          </p:nvPr>
        </p:nvSpPr>
        <p:spPr/>
        <p:txBody>
          <a:bodyPr/>
          <a:lstStyle/>
          <a:p>
            <a:pPr>
              <a:defRPr/>
            </a:pPr>
            <a:fld id="{EB847C72-CE09-4C21-96DA-E3F91FB3CBC1}" type="slidenum">
              <a:rPr lang="en-GB" smtClean="0"/>
              <a:pPr>
                <a:defRPr/>
              </a:pPr>
              <a:t>12</a:t>
            </a:fld>
            <a:endParaRPr lang="en-GB"/>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1704" y="1661447"/>
            <a:ext cx="5451572" cy="317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351480" y="5301208"/>
            <a:ext cx="7612020" cy="830997"/>
          </a:xfrm>
          <a:prstGeom prst="rect">
            <a:avLst/>
          </a:prstGeom>
        </p:spPr>
        <p:txBody>
          <a:bodyPr wrap="square">
            <a:spAutoFit/>
          </a:bodyPr>
          <a:lstStyle/>
          <a:p>
            <a:pPr marL="0" indent="0" algn="ctr">
              <a:buNone/>
            </a:pPr>
            <a:r>
              <a:rPr lang="en-US" sz="2400" b="1" dirty="0" smtClean="0">
                <a:solidFill>
                  <a:srgbClr val="0054A6"/>
                </a:solidFill>
              </a:rPr>
              <a:t>The toolkit is available </a:t>
            </a:r>
            <a:r>
              <a:rPr lang="en-US" sz="2400" b="1" dirty="0">
                <a:solidFill>
                  <a:srgbClr val="0054A6"/>
                </a:solidFill>
              </a:rPr>
              <a:t>at</a:t>
            </a:r>
            <a:r>
              <a:rPr lang="en-US" sz="2400" b="1" dirty="0"/>
              <a:t> </a:t>
            </a:r>
            <a:r>
              <a:rPr lang="en-US" sz="2400" b="1" dirty="0" smtClean="0">
                <a:hlinkClick r:id="rId3"/>
              </a:rPr>
              <a:t>www.acs.org/cpc</a:t>
            </a:r>
            <a:r>
              <a:rPr lang="en-US" sz="2400" b="1" dirty="0" smtClean="0"/>
              <a:t> </a:t>
            </a:r>
          </a:p>
          <a:p>
            <a:pPr marL="0" indent="0" algn="ctr">
              <a:buNone/>
            </a:pPr>
            <a:r>
              <a:rPr lang="en-US" sz="2400" b="1" dirty="0" smtClean="0">
                <a:solidFill>
                  <a:srgbClr val="0054A6"/>
                </a:solidFill>
              </a:rPr>
              <a:t>Send </a:t>
            </a:r>
            <a:r>
              <a:rPr lang="en-US" sz="2400" b="1" dirty="0">
                <a:solidFill>
                  <a:srgbClr val="0054A6"/>
                </a:solidFill>
              </a:rPr>
              <a:t>questions to </a:t>
            </a:r>
            <a:r>
              <a:rPr lang="en-US" sz="2400" b="1" dirty="0" smtClean="0">
                <a:hlinkClick r:id="rId4"/>
              </a:rPr>
              <a:t>strategicplan@acs.org</a:t>
            </a:r>
            <a:endParaRPr lang="en-US" sz="2400" b="1" dirty="0"/>
          </a:p>
        </p:txBody>
      </p:sp>
    </p:spTree>
    <p:extLst>
      <p:ext uri="{BB962C8B-B14F-4D97-AF65-F5344CB8AC3E}">
        <p14:creationId xmlns:p14="http://schemas.microsoft.com/office/powerpoint/2010/main" val="499163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5"/>
          <p:cNvSpPr>
            <a:spLocks noGrp="1" noChangeArrowheads="1"/>
          </p:cNvSpPr>
          <p:nvPr>
            <p:ph type="ftr" sz="quarter" idx="10"/>
          </p:nvPr>
        </p:nvSpPr>
        <p:spPr>
          <a:noFill/>
        </p:spPr>
        <p:txBody>
          <a:bodyPr/>
          <a:lstStyle/>
          <a:p>
            <a:r>
              <a:rPr lang="en-GB" smtClean="0"/>
              <a:t>American Chemical Society</a:t>
            </a:r>
          </a:p>
        </p:txBody>
      </p:sp>
      <p:sp>
        <p:nvSpPr>
          <p:cNvPr id="40963" name="Rectangle 2"/>
          <p:cNvSpPr>
            <a:spLocks noGrp="1" noChangeArrowheads="1"/>
          </p:cNvSpPr>
          <p:nvPr>
            <p:ph type="title"/>
          </p:nvPr>
        </p:nvSpPr>
        <p:spPr>
          <a:xfrm>
            <a:off x="1487489" y="319089"/>
            <a:ext cx="6480176" cy="661987"/>
          </a:xfrm>
        </p:spPr>
        <p:txBody>
          <a:bodyPr/>
          <a:lstStyle/>
          <a:p>
            <a:r>
              <a:rPr lang="en-US" smtClean="0"/>
              <a:t>What is a Strategy Café?</a:t>
            </a:r>
          </a:p>
        </p:txBody>
      </p:sp>
      <p:sp>
        <p:nvSpPr>
          <p:cNvPr id="40964" name="Rectangle 3"/>
          <p:cNvSpPr>
            <a:spLocks noGrp="1" noChangeArrowheads="1"/>
          </p:cNvSpPr>
          <p:nvPr>
            <p:ph type="body" idx="1"/>
          </p:nvPr>
        </p:nvSpPr>
        <p:spPr>
          <a:xfrm>
            <a:off x="1487488" y="1557339"/>
            <a:ext cx="8723312" cy="4352925"/>
          </a:xfrm>
        </p:spPr>
        <p:txBody>
          <a:bodyPr/>
          <a:lstStyle/>
          <a:p>
            <a:pPr eaLnBrk="1" hangingPunct="1"/>
            <a:r>
              <a:rPr lang="en-GB" sz="2400" dirty="0"/>
              <a:t>A chance to engage members in a discussion of key questions related to goal areas</a:t>
            </a:r>
          </a:p>
          <a:p>
            <a:pPr eaLnBrk="1" hangingPunct="1"/>
            <a:r>
              <a:rPr lang="en-GB" sz="2400" dirty="0"/>
              <a:t>A time to link ideas in interesting and creative ways</a:t>
            </a:r>
          </a:p>
          <a:p>
            <a:pPr eaLnBrk="1" hangingPunct="1"/>
            <a:endParaRPr lang="en-GB" sz="2400" dirty="0"/>
          </a:p>
          <a:p>
            <a:pPr eaLnBrk="1" hangingPunct="1"/>
            <a:endParaRPr lang="en-GB" sz="2400" dirty="0"/>
          </a:p>
        </p:txBody>
      </p:sp>
      <p:sp>
        <p:nvSpPr>
          <p:cNvPr id="2" name="Slide Number Placeholder 1"/>
          <p:cNvSpPr>
            <a:spLocks noGrp="1"/>
          </p:cNvSpPr>
          <p:nvPr>
            <p:ph type="sldNum" sz="quarter" idx="11"/>
          </p:nvPr>
        </p:nvSpPr>
        <p:spPr/>
        <p:txBody>
          <a:bodyPr/>
          <a:lstStyle/>
          <a:p>
            <a:pPr>
              <a:defRPr/>
            </a:pPr>
            <a:fld id="{EB847C72-CE09-4C21-96DA-E3F91FB3CBC1}" type="slidenum">
              <a:rPr lang="en-GB" smtClean="0"/>
              <a:pPr>
                <a:defRPr/>
              </a:pPr>
              <a:t>2</a:t>
            </a:fld>
            <a:endParaRPr lang="en-GB"/>
          </a:p>
        </p:txBody>
      </p:sp>
      <p:pic>
        <p:nvPicPr>
          <p:cNvPr id="1026" name="Picture 2" descr="Image result for team in a hudd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696" y="3212976"/>
            <a:ext cx="5256583" cy="2800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464" y="319088"/>
            <a:ext cx="7320088" cy="944562"/>
          </a:xfrm>
        </p:spPr>
        <p:txBody>
          <a:bodyPr/>
          <a:lstStyle/>
          <a:p>
            <a:r>
              <a:rPr lang="en-GB" dirty="0" smtClean="0"/>
              <a:t/>
            </a:r>
            <a:br>
              <a:rPr lang="en-GB" dirty="0" smtClean="0"/>
            </a:br>
            <a:r>
              <a:rPr lang="en-GB" dirty="0" smtClean="0"/>
              <a:t>As A Result, You Can …</a:t>
            </a:r>
            <a:endParaRPr lang="en-US" dirty="0"/>
          </a:p>
        </p:txBody>
      </p:sp>
      <p:sp>
        <p:nvSpPr>
          <p:cNvPr id="3" name="Content Placeholder 2"/>
          <p:cNvSpPr>
            <a:spLocks noGrp="1"/>
          </p:cNvSpPr>
          <p:nvPr>
            <p:ph idx="1"/>
          </p:nvPr>
        </p:nvSpPr>
        <p:spPr>
          <a:xfrm>
            <a:off x="1271464" y="1628801"/>
            <a:ext cx="8939336" cy="4497363"/>
          </a:xfrm>
        </p:spPr>
        <p:txBody>
          <a:bodyPr/>
          <a:lstStyle/>
          <a:p>
            <a:pPr eaLnBrk="1" hangingPunct="1"/>
            <a:r>
              <a:rPr lang="en-US" sz="2400" dirty="0"/>
              <a:t>Share approaches or ideas that can be applied to your local sections, divisions, student chapters, and committees.</a:t>
            </a:r>
          </a:p>
          <a:p>
            <a:pPr eaLnBrk="1" hangingPunct="1"/>
            <a:r>
              <a:rPr lang="en-US" sz="2400" dirty="0"/>
              <a:t>Connect your activities to the overall mission, vision, and strategic plan of the Society.</a:t>
            </a:r>
            <a:endParaRPr lang="en-GB" sz="2400" dirty="0"/>
          </a:p>
          <a:p>
            <a:endParaRPr lang="en-US" dirty="0"/>
          </a:p>
        </p:txBody>
      </p:sp>
      <p:sp>
        <p:nvSpPr>
          <p:cNvPr id="4" name="Footer Placeholder 3"/>
          <p:cNvSpPr>
            <a:spLocks noGrp="1"/>
          </p:cNvSpPr>
          <p:nvPr>
            <p:ph type="ftr" sz="quarter" idx="10"/>
          </p:nvPr>
        </p:nvSpPr>
        <p:spPr/>
        <p:txBody>
          <a:bodyPr/>
          <a:lstStyle/>
          <a:p>
            <a:pPr>
              <a:defRPr/>
            </a:pPr>
            <a:r>
              <a:rPr lang="en-GB" smtClean="0"/>
              <a:t>American Chemical Society</a:t>
            </a:r>
            <a:endParaRPr lang="en-GB"/>
          </a:p>
        </p:txBody>
      </p:sp>
      <p:sp>
        <p:nvSpPr>
          <p:cNvPr id="5" name="Slide Number Placeholder 4"/>
          <p:cNvSpPr>
            <a:spLocks noGrp="1"/>
          </p:cNvSpPr>
          <p:nvPr>
            <p:ph type="sldNum" sz="quarter" idx="11"/>
          </p:nvPr>
        </p:nvSpPr>
        <p:spPr/>
        <p:txBody>
          <a:bodyPr/>
          <a:lstStyle/>
          <a:p>
            <a:pPr>
              <a:defRPr/>
            </a:pPr>
            <a:fld id="{EB847C72-CE09-4C21-96DA-E3F91FB3CBC1}" type="slidenum">
              <a:rPr lang="en-GB" smtClean="0"/>
              <a:pPr>
                <a:defRPr/>
              </a:pPr>
              <a:t>3</a:t>
            </a:fld>
            <a:endParaRPr lang="en-GB"/>
          </a:p>
        </p:txBody>
      </p:sp>
      <p:pic>
        <p:nvPicPr>
          <p:cNvPr id="2050" name="Picture 2" descr="Image result for light bulb of ide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808" y="3778178"/>
            <a:ext cx="3528392" cy="2347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301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3" y="188640"/>
            <a:ext cx="6624688" cy="792088"/>
          </a:xfrm>
        </p:spPr>
        <p:txBody>
          <a:bodyPr/>
          <a:lstStyle/>
          <a:p>
            <a:r>
              <a:rPr lang="en-US" dirty="0" smtClean="0"/>
              <a:t>Café Set Up</a:t>
            </a:r>
            <a:endParaRPr lang="en-US" dirty="0"/>
          </a:p>
        </p:txBody>
      </p:sp>
      <p:sp>
        <p:nvSpPr>
          <p:cNvPr id="3" name="Content Placeholder 2"/>
          <p:cNvSpPr>
            <a:spLocks noGrp="1"/>
          </p:cNvSpPr>
          <p:nvPr>
            <p:ph idx="1"/>
          </p:nvPr>
        </p:nvSpPr>
        <p:spPr>
          <a:xfrm>
            <a:off x="1343473" y="1268761"/>
            <a:ext cx="8928991" cy="4568949"/>
          </a:xfrm>
        </p:spPr>
        <p:txBody>
          <a:bodyPr/>
          <a:lstStyle/>
          <a:p>
            <a:r>
              <a:rPr lang="en-US" sz="2400" dirty="0"/>
              <a:t>Form groups based upon goal areas of the strategic plan</a:t>
            </a:r>
          </a:p>
          <a:p>
            <a:pPr lvl="1">
              <a:buClr>
                <a:srgbClr val="FFC000"/>
              </a:buClr>
              <a:buFont typeface="Wingdings" pitchFamily="2" charset="2"/>
              <a:buChar char="Ø"/>
            </a:pPr>
            <a:r>
              <a:rPr lang="en-US" sz="2000" dirty="0"/>
              <a:t>Goal 1: Provide Information</a:t>
            </a:r>
          </a:p>
          <a:p>
            <a:pPr lvl="1">
              <a:buClr>
                <a:srgbClr val="FFC000"/>
              </a:buClr>
              <a:buFont typeface="Wingdings" pitchFamily="2" charset="2"/>
              <a:buChar char="Ø"/>
            </a:pPr>
            <a:r>
              <a:rPr lang="en-US" sz="2000" dirty="0"/>
              <a:t>Goal 2: Advance Member Careers</a:t>
            </a:r>
          </a:p>
          <a:p>
            <a:pPr lvl="1">
              <a:buClr>
                <a:srgbClr val="FFC000"/>
              </a:buClr>
              <a:buFont typeface="Wingdings" pitchFamily="2" charset="2"/>
              <a:buChar char="Ø"/>
            </a:pPr>
            <a:r>
              <a:rPr lang="en-US" sz="2000" dirty="0"/>
              <a:t>Goal 3: Improve Education</a:t>
            </a:r>
          </a:p>
          <a:p>
            <a:pPr lvl="1">
              <a:buClr>
                <a:srgbClr val="FFC000"/>
              </a:buClr>
              <a:buFont typeface="Wingdings" pitchFamily="2" charset="2"/>
              <a:buChar char="Ø"/>
            </a:pPr>
            <a:r>
              <a:rPr lang="en-US" sz="2000" dirty="0"/>
              <a:t>Goal 4: Communicate Chemistry </a:t>
            </a:r>
          </a:p>
          <a:p>
            <a:r>
              <a:rPr lang="en-US" sz="2000" dirty="0"/>
              <a:t>At each table, a moderator will facilitate conversations and a reporter will capture your ideas. </a:t>
            </a:r>
          </a:p>
          <a:p>
            <a:r>
              <a:rPr lang="en-US" sz="2000" dirty="0"/>
              <a:t>You have 10 minutes to discuss questions around goal areas.</a:t>
            </a:r>
          </a:p>
          <a:p>
            <a:r>
              <a:rPr lang="en-US" sz="2000" dirty="0"/>
              <a:t>After 10 minutes, switch tables to discuss another goal area, or stay where you are.</a:t>
            </a:r>
          </a:p>
          <a:p>
            <a:r>
              <a:rPr lang="en-US" sz="2000" dirty="0"/>
              <a:t>At the conclusion, facilitators will briefly share the top 1 – 2 ideas at each table. </a:t>
            </a:r>
          </a:p>
          <a:p>
            <a:endParaRPr lang="en-US" sz="2000" dirty="0"/>
          </a:p>
          <a:p>
            <a:endParaRPr lang="en-US" sz="2000" dirty="0"/>
          </a:p>
        </p:txBody>
      </p:sp>
      <p:sp>
        <p:nvSpPr>
          <p:cNvPr id="4" name="Footer Placeholder 3"/>
          <p:cNvSpPr>
            <a:spLocks noGrp="1"/>
          </p:cNvSpPr>
          <p:nvPr>
            <p:ph type="ftr" sz="quarter" idx="10"/>
          </p:nvPr>
        </p:nvSpPr>
        <p:spPr/>
        <p:txBody>
          <a:bodyPr/>
          <a:lstStyle/>
          <a:p>
            <a:pPr>
              <a:defRPr/>
            </a:pPr>
            <a:r>
              <a:rPr lang="en-GB" dirty="0" smtClean="0"/>
              <a:t>American Chemical Society</a:t>
            </a:r>
            <a:endParaRPr lang="en-GB" dirty="0"/>
          </a:p>
        </p:txBody>
      </p:sp>
      <p:sp>
        <p:nvSpPr>
          <p:cNvPr id="5" name="Slide Number Placeholder 4"/>
          <p:cNvSpPr>
            <a:spLocks noGrp="1"/>
          </p:cNvSpPr>
          <p:nvPr>
            <p:ph type="sldNum" sz="quarter" idx="11"/>
          </p:nvPr>
        </p:nvSpPr>
        <p:spPr/>
        <p:txBody>
          <a:bodyPr/>
          <a:lstStyle/>
          <a:p>
            <a:pPr>
              <a:defRPr/>
            </a:pPr>
            <a:fld id="{EB847C72-CE09-4C21-96DA-E3F91FB3CBC1}" type="slidenum">
              <a:rPr lang="en-GB" smtClean="0"/>
              <a:pPr>
                <a:defRPr/>
              </a:pPr>
              <a:t>4</a:t>
            </a:fld>
            <a:endParaRPr lang="en-GB"/>
          </a:p>
        </p:txBody>
      </p:sp>
    </p:spTree>
    <p:extLst>
      <p:ext uri="{BB962C8B-B14F-4D97-AF65-F5344CB8AC3E}">
        <p14:creationId xmlns:p14="http://schemas.microsoft.com/office/powerpoint/2010/main" val="45061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480" y="319088"/>
            <a:ext cx="7176072" cy="944562"/>
          </a:xfrm>
        </p:spPr>
        <p:txBody>
          <a:bodyPr/>
          <a:lstStyle/>
          <a:p>
            <a:r>
              <a:rPr lang="en-GB" dirty="0"/>
              <a:t>Café Etiquette</a:t>
            </a:r>
            <a:endParaRPr lang="en-US" dirty="0"/>
          </a:p>
        </p:txBody>
      </p:sp>
      <p:sp>
        <p:nvSpPr>
          <p:cNvPr id="3" name="Content Placeholder 2"/>
          <p:cNvSpPr>
            <a:spLocks noGrp="1"/>
          </p:cNvSpPr>
          <p:nvPr>
            <p:ph idx="1"/>
          </p:nvPr>
        </p:nvSpPr>
        <p:spPr>
          <a:xfrm>
            <a:off x="1415480" y="1773239"/>
            <a:ext cx="10166920" cy="4352925"/>
          </a:xfrm>
        </p:spPr>
        <p:txBody>
          <a:bodyPr/>
          <a:lstStyle/>
          <a:p>
            <a:r>
              <a:rPr lang="en-US" sz="2400" b="1" dirty="0"/>
              <a:t>Focus </a:t>
            </a:r>
            <a:r>
              <a:rPr lang="en-US" sz="2400" dirty="0"/>
              <a:t>on what matters</a:t>
            </a:r>
          </a:p>
          <a:p>
            <a:r>
              <a:rPr lang="en-US" sz="2400" b="1" dirty="0"/>
              <a:t>Contribute</a:t>
            </a:r>
            <a:r>
              <a:rPr lang="en-US" sz="2400" dirty="0"/>
              <a:t> your thinking</a:t>
            </a:r>
          </a:p>
          <a:p>
            <a:r>
              <a:rPr lang="en-US" sz="2400" b="1" dirty="0"/>
              <a:t>Speak</a:t>
            </a:r>
            <a:r>
              <a:rPr lang="en-US" sz="2400" dirty="0"/>
              <a:t> your mind </a:t>
            </a:r>
          </a:p>
          <a:p>
            <a:r>
              <a:rPr lang="en-US" sz="2400" b="1" dirty="0"/>
              <a:t>Listen</a:t>
            </a:r>
            <a:r>
              <a:rPr lang="en-US" sz="2400" dirty="0"/>
              <a:t> to understand</a:t>
            </a:r>
          </a:p>
          <a:p>
            <a:r>
              <a:rPr lang="en-US" sz="2400" b="1" dirty="0"/>
              <a:t>Link</a:t>
            </a:r>
            <a:r>
              <a:rPr lang="en-US" sz="2400" dirty="0"/>
              <a:t> and </a:t>
            </a:r>
            <a:r>
              <a:rPr lang="en-US" sz="2400" b="1" dirty="0"/>
              <a:t>connect</a:t>
            </a:r>
            <a:r>
              <a:rPr lang="en-US" sz="2400" dirty="0"/>
              <a:t> ideas</a:t>
            </a:r>
          </a:p>
          <a:p>
            <a:r>
              <a:rPr lang="en-US" sz="2400" b="1" dirty="0"/>
              <a:t>Listen</a:t>
            </a:r>
            <a:r>
              <a:rPr lang="en-US" sz="2400" dirty="0"/>
              <a:t> together for insights and deeper questions</a:t>
            </a:r>
          </a:p>
          <a:p>
            <a:endParaRPr lang="en-US" dirty="0"/>
          </a:p>
        </p:txBody>
      </p:sp>
      <p:sp>
        <p:nvSpPr>
          <p:cNvPr id="4" name="Footer Placeholder 3"/>
          <p:cNvSpPr>
            <a:spLocks noGrp="1"/>
          </p:cNvSpPr>
          <p:nvPr>
            <p:ph type="ftr" sz="quarter" idx="10"/>
          </p:nvPr>
        </p:nvSpPr>
        <p:spPr/>
        <p:txBody>
          <a:bodyPr/>
          <a:lstStyle/>
          <a:p>
            <a:pPr>
              <a:defRPr/>
            </a:pPr>
            <a:r>
              <a:rPr lang="en-GB" smtClean="0"/>
              <a:t>American Chemical Society</a:t>
            </a:r>
            <a:endParaRPr lang="en-GB"/>
          </a:p>
        </p:txBody>
      </p:sp>
      <p:sp>
        <p:nvSpPr>
          <p:cNvPr id="6" name="Slide Number Placeholder 5"/>
          <p:cNvSpPr>
            <a:spLocks noGrp="1"/>
          </p:cNvSpPr>
          <p:nvPr>
            <p:ph type="sldNum" sz="quarter" idx="11"/>
          </p:nvPr>
        </p:nvSpPr>
        <p:spPr/>
        <p:txBody>
          <a:bodyPr/>
          <a:lstStyle/>
          <a:p>
            <a:pPr>
              <a:defRPr/>
            </a:pPr>
            <a:fld id="{EB847C72-CE09-4C21-96DA-E3F91FB3CBC1}" type="slidenum">
              <a:rPr lang="en-GB" smtClean="0"/>
              <a:pPr>
                <a:defRPr/>
              </a:pPr>
              <a:t>5</a:t>
            </a:fld>
            <a:endParaRPr lang="en-GB"/>
          </a:p>
        </p:txBody>
      </p:sp>
      <p:pic>
        <p:nvPicPr>
          <p:cNvPr id="5" name="Picture 4"/>
          <p:cNvPicPr>
            <a:picLocks noChangeAspect="1"/>
          </p:cNvPicPr>
          <p:nvPr/>
        </p:nvPicPr>
        <p:blipFill>
          <a:blip r:embed="rId3"/>
          <a:stretch>
            <a:fillRect/>
          </a:stretch>
        </p:blipFill>
        <p:spPr>
          <a:xfrm>
            <a:off x="7464152" y="1448393"/>
            <a:ext cx="3837359" cy="2842860"/>
          </a:xfrm>
          <a:prstGeom prst="rect">
            <a:avLst/>
          </a:prstGeom>
        </p:spPr>
      </p:pic>
    </p:spTree>
    <p:extLst>
      <p:ext uri="{BB962C8B-B14F-4D97-AF65-F5344CB8AC3E}">
        <p14:creationId xmlns:p14="http://schemas.microsoft.com/office/powerpoint/2010/main" val="1133377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American Chemical Society</a:t>
            </a:r>
            <a:endParaRPr lang="en-GB"/>
          </a:p>
        </p:txBody>
      </p:sp>
      <p:sp>
        <p:nvSpPr>
          <p:cNvPr id="3" name="Slide Number Placeholder 2"/>
          <p:cNvSpPr>
            <a:spLocks noGrp="1"/>
          </p:cNvSpPr>
          <p:nvPr>
            <p:ph type="sldNum" sz="quarter" idx="11"/>
          </p:nvPr>
        </p:nvSpPr>
        <p:spPr/>
        <p:txBody>
          <a:bodyPr/>
          <a:lstStyle/>
          <a:p>
            <a:pPr>
              <a:defRPr/>
            </a:pPr>
            <a:fld id="{EB847C72-CE09-4C21-96DA-E3F91FB3CBC1}" type="slidenum">
              <a:rPr lang="en-GB" smtClean="0"/>
              <a:pPr>
                <a:defRPr/>
              </a:pPr>
              <a:t>6</a:t>
            </a:fld>
            <a:endParaRPr lang="en-GB"/>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615" y="0"/>
            <a:ext cx="11761385" cy="6858000"/>
          </a:xfrm>
          <a:prstGeom prst="rect">
            <a:avLst/>
          </a:prstGeom>
        </p:spPr>
      </p:pic>
    </p:spTree>
    <p:extLst>
      <p:ext uri="{BB962C8B-B14F-4D97-AF65-F5344CB8AC3E}">
        <p14:creationId xmlns:p14="http://schemas.microsoft.com/office/powerpoint/2010/main" val="2740863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American Chemical Society</a:t>
            </a:r>
            <a:endParaRPr lang="en-GB"/>
          </a:p>
        </p:txBody>
      </p:sp>
      <p:sp>
        <p:nvSpPr>
          <p:cNvPr id="5" name="Slide Number Placeholder 4"/>
          <p:cNvSpPr>
            <a:spLocks noGrp="1"/>
          </p:cNvSpPr>
          <p:nvPr>
            <p:ph type="sldNum" sz="quarter" idx="11"/>
          </p:nvPr>
        </p:nvSpPr>
        <p:spPr/>
        <p:txBody>
          <a:bodyPr/>
          <a:lstStyle/>
          <a:p>
            <a:pPr>
              <a:defRPr/>
            </a:pPr>
            <a:fld id="{EB847C72-CE09-4C21-96DA-E3F91FB3CBC1}" type="slidenum">
              <a:rPr lang="en-GB" smtClean="0"/>
              <a:pPr>
                <a:defRPr/>
              </a:pPr>
              <a:t>7</a:t>
            </a:fld>
            <a:endParaRPr lang="en-GB"/>
          </a:p>
        </p:txBody>
      </p:sp>
      <p:sp>
        <p:nvSpPr>
          <p:cNvPr id="8" name="Title 1"/>
          <p:cNvSpPr>
            <a:spLocks noGrp="1"/>
          </p:cNvSpPr>
          <p:nvPr>
            <p:ph type="title"/>
          </p:nvPr>
        </p:nvSpPr>
        <p:spPr>
          <a:xfrm>
            <a:off x="1090084" y="1"/>
            <a:ext cx="7075494" cy="764704"/>
          </a:xfrm>
        </p:spPr>
        <p:txBody>
          <a:bodyPr/>
          <a:lstStyle/>
          <a:p>
            <a:r>
              <a:rPr lang="en-US" dirty="0"/>
              <a:t>ACS Strategic Goals</a:t>
            </a:r>
          </a:p>
        </p:txBody>
      </p:sp>
      <p:sp>
        <p:nvSpPr>
          <p:cNvPr id="9" name="Content Placeholder 2"/>
          <p:cNvSpPr>
            <a:spLocks noGrp="1"/>
          </p:cNvSpPr>
          <p:nvPr>
            <p:ph idx="1"/>
          </p:nvPr>
        </p:nvSpPr>
        <p:spPr>
          <a:xfrm>
            <a:off x="1090084" y="1047750"/>
            <a:ext cx="10694548" cy="4829522"/>
          </a:xfrm>
        </p:spPr>
        <p:txBody>
          <a:bodyPr/>
          <a:lstStyle/>
          <a:p>
            <a:pPr marL="0" indent="0">
              <a:spcBef>
                <a:spcPts val="0"/>
              </a:spcBef>
              <a:spcAft>
                <a:spcPts val="0"/>
              </a:spcAft>
              <a:buNone/>
            </a:pPr>
            <a:r>
              <a:rPr lang="en-US" sz="2200" b="1" u="sng" dirty="0"/>
              <a:t>Provide Information Solutions</a:t>
            </a:r>
            <a:endParaRPr lang="en-US" sz="2200" u="sng" dirty="0"/>
          </a:p>
          <a:p>
            <a:pPr marL="0" indent="0">
              <a:spcBef>
                <a:spcPts val="0"/>
              </a:spcBef>
              <a:spcAft>
                <a:spcPts val="0"/>
              </a:spcAft>
              <a:buNone/>
            </a:pPr>
            <a:r>
              <a:rPr lang="en-US" sz="2200" dirty="0"/>
              <a:t>Deliver indispensable chemistry-related information solutions to address global challenges and other issues facing the world’s scientific community.</a:t>
            </a:r>
          </a:p>
          <a:p>
            <a:pPr marL="0" indent="0">
              <a:spcBef>
                <a:spcPts val="0"/>
              </a:spcBef>
              <a:spcAft>
                <a:spcPts val="0"/>
              </a:spcAft>
              <a:buNone/>
            </a:pPr>
            <a:endParaRPr lang="en-US" sz="2200" dirty="0"/>
          </a:p>
          <a:p>
            <a:pPr marL="0" indent="0">
              <a:spcBef>
                <a:spcPts val="0"/>
              </a:spcBef>
              <a:spcAft>
                <a:spcPts val="0"/>
              </a:spcAft>
              <a:buNone/>
            </a:pPr>
            <a:r>
              <a:rPr lang="en-US" sz="2200" b="1" u="sng" dirty="0"/>
              <a:t>Empower Members and Member Communities</a:t>
            </a:r>
            <a:endParaRPr lang="en-US" sz="2200" u="sng" dirty="0"/>
          </a:p>
          <a:p>
            <a:pPr marL="0" indent="0">
              <a:spcBef>
                <a:spcPts val="0"/>
              </a:spcBef>
              <a:spcAft>
                <a:spcPts val="0"/>
              </a:spcAft>
              <a:buNone/>
            </a:pPr>
            <a:r>
              <a:rPr lang="en-US" sz="2200" dirty="0"/>
              <a:t>Provide access to opportunities, resources, skills training, and networks to empower our members and member communities to thrive in the global economy.  </a:t>
            </a:r>
          </a:p>
          <a:p>
            <a:pPr marL="0" indent="0">
              <a:spcBef>
                <a:spcPts val="0"/>
              </a:spcBef>
              <a:spcAft>
                <a:spcPts val="0"/>
              </a:spcAft>
              <a:buNone/>
            </a:pPr>
            <a:endParaRPr lang="en-US" sz="2200" dirty="0"/>
          </a:p>
          <a:p>
            <a:pPr marL="0" indent="0">
              <a:spcBef>
                <a:spcPts val="0"/>
              </a:spcBef>
              <a:spcAft>
                <a:spcPts val="0"/>
              </a:spcAft>
              <a:buNone/>
            </a:pPr>
            <a:r>
              <a:rPr lang="en-US" sz="2200" b="1" u="sng" dirty="0"/>
              <a:t>Support Excellence in Education</a:t>
            </a:r>
            <a:endParaRPr lang="en-US" sz="2200" u="sng" dirty="0"/>
          </a:p>
          <a:p>
            <a:pPr marL="0" indent="0">
              <a:spcBef>
                <a:spcPts val="0"/>
              </a:spcBef>
              <a:spcAft>
                <a:spcPts val="0"/>
              </a:spcAft>
              <a:buNone/>
            </a:pPr>
            <a:r>
              <a:rPr lang="en-US" sz="2200" dirty="0"/>
              <a:t>Foster the development of innovative, relevant, and effective chemistry and chemistry- related education.</a:t>
            </a:r>
          </a:p>
          <a:p>
            <a:pPr marL="0" indent="0">
              <a:spcBef>
                <a:spcPts val="0"/>
              </a:spcBef>
              <a:spcAft>
                <a:spcPts val="0"/>
              </a:spcAft>
              <a:buNone/>
            </a:pPr>
            <a:endParaRPr lang="en-US" sz="2200" dirty="0"/>
          </a:p>
          <a:p>
            <a:pPr marL="0" indent="0">
              <a:spcBef>
                <a:spcPts val="0"/>
              </a:spcBef>
              <a:spcAft>
                <a:spcPts val="0"/>
              </a:spcAft>
              <a:buNone/>
            </a:pPr>
            <a:r>
              <a:rPr lang="en-US" sz="2200" b="1" u="sng" dirty="0"/>
              <a:t>Communicate Chemistry's Value</a:t>
            </a:r>
            <a:endParaRPr lang="en-US" sz="2200" u="sng" dirty="0"/>
          </a:p>
          <a:p>
            <a:pPr marL="0" indent="0">
              <a:spcBef>
                <a:spcPts val="0"/>
              </a:spcBef>
              <a:spcAft>
                <a:spcPts val="0"/>
              </a:spcAft>
              <a:buNone/>
            </a:pPr>
            <a:r>
              <a:rPr lang="en-US" sz="2200" dirty="0"/>
              <a:t>Communicate — to the public and to policymakers — the vital role of chemical professionals and chemistry in addressing the world’s challenges.</a:t>
            </a:r>
          </a:p>
          <a:p>
            <a:pPr marL="0" indent="0">
              <a:buNone/>
            </a:pPr>
            <a:endParaRPr lang="en-US" dirty="0"/>
          </a:p>
        </p:txBody>
      </p:sp>
    </p:spTree>
    <p:extLst>
      <p:ext uri="{BB962C8B-B14F-4D97-AF65-F5344CB8AC3E}">
        <p14:creationId xmlns:p14="http://schemas.microsoft.com/office/powerpoint/2010/main" val="3618524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 </a:t>
            </a:r>
            <a:endParaRPr lang="en-US" dirty="0"/>
          </a:p>
        </p:txBody>
      </p:sp>
      <p:sp>
        <p:nvSpPr>
          <p:cNvPr id="3" name="Content Placeholder 2"/>
          <p:cNvSpPr>
            <a:spLocks noGrp="1"/>
          </p:cNvSpPr>
          <p:nvPr>
            <p:ph idx="1"/>
          </p:nvPr>
        </p:nvSpPr>
        <p:spPr/>
        <p:txBody>
          <a:bodyPr/>
          <a:lstStyle/>
          <a:p>
            <a:pPr marL="0" indent="0">
              <a:buNone/>
            </a:pPr>
            <a:r>
              <a:rPr lang="en-US" sz="2400" dirty="0"/>
              <a:t>At each table, please address the following questions: </a:t>
            </a:r>
          </a:p>
          <a:p>
            <a:r>
              <a:rPr lang="en-US" sz="2400" dirty="0"/>
              <a:t>What activities would you like the ACS to do more of in support of &lt;goal area&gt;?</a:t>
            </a:r>
          </a:p>
          <a:p>
            <a:r>
              <a:rPr lang="en-US" sz="2400" dirty="0"/>
              <a:t>What trends are you seeing in &lt;goal area&gt;?</a:t>
            </a:r>
          </a:p>
          <a:p>
            <a:r>
              <a:rPr lang="en-US" sz="2400" dirty="0"/>
              <a:t>What activities has your local section, division, committee, student chapter, high school chemistry club, done to support &lt;goal area&gt;?  </a:t>
            </a:r>
            <a:endParaRPr lang="en-US" sz="2400" dirty="0" smtClean="0"/>
          </a:p>
          <a:p>
            <a:endParaRPr lang="en-US" sz="2400" dirty="0"/>
          </a:p>
          <a:p>
            <a:pPr marL="0" indent="0" algn="ctr">
              <a:buNone/>
            </a:pPr>
            <a:r>
              <a:rPr lang="en-US" sz="2400" b="1" i="1" dirty="0">
                <a:solidFill>
                  <a:srgbClr val="FF0000"/>
                </a:solidFill>
              </a:rPr>
              <a:t>Please refer to goals placed at each of the tables. </a:t>
            </a:r>
          </a:p>
          <a:p>
            <a:pPr marL="0" indent="0">
              <a:buNone/>
            </a:pPr>
            <a:endParaRPr lang="en-US" dirty="0"/>
          </a:p>
        </p:txBody>
      </p:sp>
      <p:sp>
        <p:nvSpPr>
          <p:cNvPr id="4" name="Footer Placeholder 3"/>
          <p:cNvSpPr>
            <a:spLocks noGrp="1"/>
          </p:cNvSpPr>
          <p:nvPr>
            <p:ph type="ftr" sz="quarter" idx="10"/>
          </p:nvPr>
        </p:nvSpPr>
        <p:spPr/>
        <p:txBody>
          <a:bodyPr/>
          <a:lstStyle/>
          <a:p>
            <a:pPr>
              <a:defRPr/>
            </a:pPr>
            <a:r>
              <a:rPr lang="en-GB" smtClean="0"/>
              <a:t>American Chemical Society</a:t>
            </a:r>
            <a:endParaRPr lang="en-GB"/>
          </a:p>
        </p:txBody>
      </p:sp>
      <p:sp>
        <p:nvSpPr>
          <p:cNvPr id="5" name="Slide Number Placeholder 4"/>
          <p:cNvSpPr>
            <a:spLocks noGrp="1"/>
          </p:cNvSpPr>
          <p:nvPr>
            <p:ph type="sldNum" sz="quarter" idx="11"/>
          </p:nvPr>
        </p:nvSpPr>
        <p:spPr/>
        <p:txBody>
          <a:bodyPr/>
          <a:lstStyle/>
          <a:p>
            <a:pPr>
              <a:defRPr/>
            </a:pPr>
            <a:fld id="{EB847C72-CE09-4C21-96DA-E3F91FB3CBC1}" type="slidenum">
              <a:rPr lang="en-GB" smtClean="0"/>
              <a:pPr>
                <a:defRPr/>
              </a:pPr>
              <a:t>8</a:t>
            </a:fld>
            <a:endParaRPr lang="en-GB"/>
          </a:p>
        </p:txBody>
      </p:sp>
    </p:spTree>
    <p:extLst>
      <p:ext uri="{BB962C8B-B14F-4D97-AF65-F5344CB8AC3E}">
        <p14:creationId xmlns:p14="http://schemas.microsoft.com/office/powerpoint/2010/main" val="3127961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American Chemical Society</a:t>
            </a:r>
            <a:endParaRPr lang="en-GB"/>
          </a:p>
        </p:txBody>
      </p:sp>
      <p:pic>
        <p:nvPicPr>
          <p:cNvPr id="5" name="Picture 15" descr="MPj04230660000[1]"/>
          <p:cNvPicPr>
            <a:picLocks noGrp="1" noChangeAspect="1" noChangeArrowheads="1"/>
          </p:cNvPicPr>
          <p:nvPr>
            <p:ph idx="1"/>
          </p:nvPr>
        </p:nvPicPr>
        <p:blipFill>
          <a:blip r:embed="rId3" cstate="print"/>
          <a:srcRect/>
          <a:stretch>
            <a:fillRect/>
          </a:stretch>
        </p:blipFill>
        <p:spPr>
          <a:xfrm>
            <a:off x="3323791" y="1412777"/>
            <a:ext cx="5544616" cy="4352925"/>
          </a:xfrm>
          <a:ln>
            <a:solidFill>
              <a:schemeClr val="tx1"/>
            </a:solidFill>
          </a:ln>
        </p:spPr>
      </p:pic>
      <p:sp>
        <p:nvSpPr>
          <p:cNvPr id="6" name="Text Box 16"/>
          <p:cNvSpPr txBox="1">
            <a:spLocks noChangeArrowheads="1"/>
          </p:cNvSpPr>
          <p:nvPr/>
        </p:nvSpPr>
        <p:spPr bwMode="auto">
          <a:xfrm>
            <a:off x="3503713" y="3860800"/>
            <a:ext cx="5184775" cy="1077218"/>
          </a:xfrm>
          <a:prstGeom prst="rect">
            <a:avLst/>
          </a:prstGeom>
          <a:noFill/>
          <a:ln w="9525">
            <a:noFill/>
            <a:miter lim="800000"/>
            <a:headEnd/>
            <a:tailEnd/>
          </a:ln>
        </p:spPr>
        <p:txBody>
          <a:bodyPr>
            <a:spAutoFit/>
          </a:bodyPr>
          <a:lstStyle/>
          <a:p>
            <a:pPr algn="ctr">
              <a:spcBef>
                <a:spcPct val="50000"/>
              </a:spcBef>
            </a:pPr>
            <a:r>
              <a:rPr lang="en-US" sz="2800" b="1" i="1" dirty="0">
                <a:latin typeface="Antique Olive"/>
              </a:rPr>
              <a:t>Let’s Talk. Let’s Listen. </a:t>
            </a:r>
          </a:p>
          <a:p>
            <a:pPr algn="ctr">
              <a:spcBef>
                <a:spcPct val="50000"/>
              </a:spcBef>
            </a:pPr>
            <a:r>
              <a:rPr lang="en-US" sz="2400" b="1" i="1" dirty="0">
                <a:latin typeface="Antique Olive"/>
              </a:rPr>
              <a:t>10 minutes for each goal</a:t>
            </a:r>
          </a:p>
        </p:txBody>
      </p:sp>
      <p:sp>
        <p:nvSpPr>
          <p:cNvPr id="2" name="Slide Number Placeholder 1"/>
          <p:cNvSpPr>
            <a:spLocks noGrp="1"/>
          </p:cNvSpPr>
          <p:nvPr>
            <p:ph type="sldNum" sz="quarter" idx="11"/>
          </p:nvPr>
        </p:nvSpPr>
        <p:spPr/>
        <p:txBody>
          <a:bodyPr/>
          <a:lstStyle/>
          <a:p>
            <a:pPr>
              <a:defRPr/>
            </a:pPr>
            <a:fld id="{EB847C72-CE09-4C21-96DA-E3F91FB3CBC1}" type="slidenum">
              <a:rPr lang="en-GB" smtClean="0"/>
              <a:pPr>
                <a:defRPr/>
              </a:pPr>
              <a:t>9</a:t>
            </a:fld>
            <a:endParaRPr lang="en-GB"/>
          </a:p>
        </p:txBody>
      </p:sp>
    </p:spTree>
    <p:extLst>
      <p:ext uri="{BB962C8B-B14F-4D97-AF65-F5344CB8AC3E}">
        <p14:creationId xmlns:p14="http://schemas.microsoft.com/office/powerpoint/2010/main" val="955273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3071</TotalTime>
  <Words>1332</Words>
  <Application>Microsoft Office PowerPoint</Application>
  <PresentationFormat>Widescreen</PresentationFormat>
  <Paragraphs>123</Paragraphs>
  <Slides>12</Slides>
  <Notes>9</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12</vt:i4>
      </vt:variant>
    </vt:vector>
  </HeadingPairs>
  <TitlesOfParts>
    <vt:vector size="18" baseType="lpstr">
      <vt:lpstr>Antique Olive</vt:lpstr>
      <vt:lpstr>Arial</vt:lpstr>
      <vt:lpstr>Wingdings</vt:lpstr>
      <vt:lpstr>Default Design</vt:lpstr>
      <vt:lpstr>Custom Design</vt:lpstr>
      <vt:lpstr>1_Custom Design</vt:lpstr>
      <vt:lpstr>  The Strategy Café  An opportunity for ACS members to engage and share ideas </vt:lpstr>
      <vt:lpstr>What is a Strategy Café?</vt:lpstr>
      <vt:lpstr> As A Result, You Can …</vt:lpstr>
      <vt:lpstr>Café Set Up</vt:lpstr>
      <vt:lpstr>Café Etiquette</vt:lpstr>
      <vt:lpstr>PowerPoint Presentation</vt:lpstr>
      <vt:lpstr>ACS Strategic Goals</vt:lpstr>
      <vt:lpstr>Discussion Questions </vt:lpstr>
      <vt:lpstr>PowerPoint Presentation</vt:lpstr>
      <vt:lpstr>What did you discover?</vt:lpstr>
      <vt:lpstr>Let’s Do It!</vt:lpstr>
      <vt:lpstr>PowerPoint Presentation</vt:lpstr>
    </vt:vector>
  </TitlesOfParts>
  <Company>Cicero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Ian Radcliffe</dc:creator>
  <cp:lastModifiedBy>Semora T.J. Smith</cp:lastModifiedBy>
  <cp:revision>203</cp:revision>
  <cp:lastPrinted>2012-11-13T16:37:57Z</cp:lastPrinted>
  <dcterms:created xsi:type="dcterms:W3CDTF">2008-05-23T09:48:17Z</dcterms:created>
  <dcterms:modified xsi:type="dcterms:W3CDTF">2020-03-20T21:47:05Z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qminfo">
    <vt:i4>1</vt:i4>
  </property>
  <property fmtid="{D5CDD505-2E9C-101B-9397-08002B2CF9AE}" pid="3" name="lqmsess">
    <vt:lpwstr>fc3c9a9e-86e5-4ec5-b054-c4abbcc372f5</vt:lpwstr>
  </property>
  <property fmtid="{D5CDD505-2E9C-101B-9397-08002B2CF9AE}" pid="4" name="Content_Steward">
    <vt:lpwstr>Ribes C u098534</vt:lpwstr>
  </property>
  <property fmtid="{D5CDD505-2E9C-101B-9397-08002B2CF9AE}" pid="5" name="Update_Footer">
    <vt:lpwstr>No</vt:lpwstr>
  </property>
  <property fmtid="{D5CDD505-2E9C-101B-9397-08002B2CF9AE}" pid="6" name="Radio_Button">
    <vt:lpwstr>RadioButton2</vt:lpwstr>
  </property>
  <property fmtid="{D5CDD505-2E9C-101B-9397-08002B2CF9AE}" pid="7" name="Information_Classification">
    <vt:lpwstr/>
  </property>
  <property fmtid="{D5CDD505-2E9C-101B-9397-08002B2CF9AE}" pid="8" name="Record_Title_ID">
    <vt:lpwstr>2396</vt:lpwstr>
  </property>
  <property fmtid="{D5CDD505-2E9C-101B-9397-08002B2CF9AE}" pid="9" name="Initial_Creation_Date">
    <vt:filetime>2008-05-23T09:48:16Z</vt:filetime>
  </property>
  <property fmtid="{D5CDD505-2E9C-101B-9397-08002B2CF9AE}" pid="10" name="Retention_Period_Start_Date">
    <vt:filetime>2013-08-30T08:05:59Z</vt:filetime>
  </property>
  <property fmtid="{D5CDD505-2E9C-101B-9397-08002B2CF9AE}" pid="11" name="Last_Reviewed_Date">
    <vt:lpwstr/>
  </property>
  <property fmtid="{D5CDD505-2E9C-101B-9397-08002B2CF9AE}" pid="12" name="Retention_Review_Frequency">
    <vt:lpwstr/>
  </property>
  <property fmtid="{D5CDD505-2E9C-101B-9397-08002B2CF9AE}" pid="14" name="_NewReviewCycle">
    <vt:lpwstr/>
  </property>
</Properties>
</file>